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diagrams/layout5.xml" ContentType="application/vnd.openxmlformats-officedocument.drawingml.diagramLayout+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9"/>
  </p:notesMasterIdLst>
  <p:handoutMasterIdLst>
    <p:handoutMasterId r:id="rId150"/>
  </p:handoutMasterIdLst>
  <p:sldIdLst>
    <p:sldId id="499" r:id="rId2"/>
    <p:sldId id="500" r:id="rId3"/>
    <p:sldId id="501" r:id="rId4"/>
    <p:sldId id="502" r:id="rId5"/>
    <p:sldId id="503" r:id="rId6"/>
    <p:sldId id="504" r:id="rId7"/>
    <p:sldId id="505" r:id="rId8"/>
    <p:sldId id="506" r:id="rId9"/>
    <p:sldId id="507" r:id="rId10"/>
    <p:sldId id="508" r:id="rId11"/>
    <p:sldId id="509" r:id="rId12"/>
    <p:sldId id="510" r:id="rId13"/>
    <p:sldId id="511" r:id="rId14"/>
    <p:sldId id="512" r:id="rId15"/>
    <p:sldId id="513" r:id="rId16"/>
    <p:sldId id="514" r:id="rId17"/>
    <p:sldId id="515" r:id="rId18"/>
    <p:sldId id="516"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29" r:id="rId32"/>
    <p:sldId id="530" r:id="rId33"/>
    <p:sldId id="531" r:id="rId34"/>
    <p:sldId id="532" r:id="rId35"/>
    <p:sldId id="533" r:id="rId36"/>
    <p:sldId id="534"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8" r:id="rId51"/>
    <p:sldId id="549" r:id="rId52"/>
    <p:sldId id="550" r:id="rId53"/>
    <p:sldId id="551" r:id="rId54"/>
    <p:sldId id="552" r:id="rId55"/>
    <p:sldId id="553" r:id="rId56"/>
    <p:sldId id="554" r:id="rId57"/>
    <p:sldId id="555" r:id="rId58"/>
    <p:sldId id="556" r:id="rId59"/>
    <p:sldId id="557" r:id="rId60"/>
    <p:sldId id="558" r:id="rId61"/>
    <p:sldId id="559" r:id="rId62"/>
    <p:sldId id="560" r:id="rId63"/>
    <p:sldId id="561" r:id="rId64"/>
    <p:sldId id="562" r:id="rId65"/>
    <p:sldId id="563" r:id="rId66"/>
    <p:sldId id="564" r:id="rId67"/>
    <p:sldId id="565" r:id="rId68"/>
    <p:sldId id="566" r:id="rId69"/>
    <p:sldId id="567" r:id="rId70"/>
    <p:sldId id="568" r:id="rId71"/>
    <p:sldId id="569" r:id="rId72"/>
    <p:sldId id="570" r:id="rId73"/>
    <p:sldId id="571" r:id="rId74"/>
    <p:sldId id="572" r:id="rId75"/>
    <p:sldId id="573" r:id="rId76"/>
    <p:sldId id="574" r:id="rId77"/>
    <p:sldId id="575" r:id="rId78"/>
    <p:sldId id="576" r:id="rId79"/>
    <p:sldId id="577" r:id="rId80"/>
    <p:sldId id="578" r:id="rId81"/>
    <p:sldId id="579" r:id="rId82"/>
    <p:sldId id="580" r:id="rId83"/>
    <p:sldId id="581" r:id="rId84"/>
    <p:sldId id="346" r:id="rId85"/>
    <p:sldId id="475" r:id="rId86"/>
    <p:sldId id="351" r:id="rId87"/>
    <p:sldId id="478" r:id="rId88"/>
    <p:sldId id="476" r:id="rId89"/>
    <p:sldId id="479" r:id="rId90"/>
    <p:sldId id="480" r:id="rId91"/>
    <p:sldId id="477" r:id="rId92"/>
    <p:sldId id="348" r:id="rId93"/>
    <p:sldId id="349" r:id="rId94"/>
    <p:sldId id="352" r:id="rId95"/>
    <p:sldId id="353" r:id="rId96"/>
    <p:sldId id="482" r:id="rId97"/>
    <p:sldId id="354" r:id="rId98"/>
    <p:sldId id="355" r:id="rId99"/>
    <p:sldId id="356" r:id="rId100"/>
    <p:sldId id="357" r:id="rId101"/>
    <p:sldId id="358" r:id="rId102"/>
    <p:sldId id="359" r:id="rId103"/>
    <p:sldId id="360" r:id="rId104"/>
    <p:sldId id="361" r:id="rId105"/>
    <p:sldId id="451" r:id="rId106"/>
    <p:sldId id="362" r:id="rId107"/>
    <p:sldId id="363" r:id="rId108"/>
    <p:sldId id="364" r:id="rId109"/>
    <p:sldId id="365" r:id="rId110"/>
    <p:sldId id="366" r:id="rId111"/>
    <p:sldId id="367" r:id="rId112"/>
    <p:sldId id="369" r:id="rId113"/>
    <p:sldId id="370" r:id="rId114"/>
    <p:sldId id="371" r:id="rId115"/>
    <p:sldId id="372" r:id="rId116"/>
    <p:sldId id="483" r:id="rId117"/>
    <p:sldId id="484"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582" r:id="rId138"/>
    <p:sldId id="497" r:id="rId139"/>
    <p:sldId id="489" r:id="rId140"/>
    <p:sldId id="490" r:id="rId141"/>
    <p:sldId id="491" r:id="rId142"/>
    <p:sldId id="492" r:id="rId143"/>
    <p:sldId id="493" r:id="rId144"/>
    <p:sldId id="494" r:id="rId145"/>
    <p:sldId id="495" r:id="rId146"/>
    <p:sldId id="496" r:id="rId147"/>
    <p:sldId id="498" r:id="rId148"/>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0000FF"/>
    <a:srgbClr val="70AC2E"/>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7569" autoAdjust="0"/>
    <p:restoredTop sz="81449" autoAdjust="0"/>
  </p:normalViewPr>
  <p:slideViewPr>
    <p:cSldViewPr>
      <p:cViewPr varScale="1">
        <p:scale>
          <a:sx n="60" d="100"/>
          <a:sy n="60" d="100"/>
        </p:scale>
        <p:origin x="-420" y="-78"/>
      </p:cViewPr>
      <p:guideLst>
        <p:guide orient="horz" pos="2160"/>
        <p:guide pos="2880"/>
      </p:guideLst>
    </p:cSldViewPr>
  </p:slideViewPr>
  <p:outlineViewPr>
    <p:cViewPr>
      <p:scale>
        <a:sx n="33" d="100"/>
        <a:sy n="33" d="100"/>
      </p:scale>
      <p:origin x="0" y="14656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00" y="-108"/>
      </p:cViewPr>
      <p:guideLst>
        <p:guide orient="horz" pos="3224"/>
        <p:guide pos="2236"/>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CF279D-9F93-458D-87E9-448A3A519144}" type="doc">
      <dgm:prSet loTypeId="urn:microsoft.com/office/officeart/2005/8/layout/radial6" loCatId="relationship" qsTypeId="urn:microsoft.com/office/officeart/2005/8/quickstyle/simple3" qsCatId="simple" csTypeId="urn:microsoft.com/office/officeart/2005/8/colors/accent1_2#1" csCatId="accent1" phldr="1"/>
      <dgm:spPr/>
      <dgm:t>
        <a:bodyPr/>
        <a:lstStyle/>
        <a:p>
          <a:endParaRPr lang="en-US"/>
        </a:p>
      </dgm:t>
    </dgm:pt>
    <dgm:pt modelId="{7EAAF1A9-98D6-4A8E-B14D-2875ED6CA467}">
      <dgm:prSet phldrT="[Text]"/>
      <dgm:spPr/>
      <dgm:t>
        <a:bodyPr/>
        <a:lstStyle/>
        <a:p>
          <a:r>
            <a:rPr lang="en-US" dirty="0" smtClean="0"/>
            <a:t>Social Media</a:t>
          </a:r>
          <a:endParaRPr lang="en-US" dirty="0"/>
        </a:p>
      </dgm:t>
    </dgm:pt>
    <dgm:pt modelId="{B43E2886-5057-4379-9BC5-B82C9A166B1C}" type="parTrans" cxnId="{8749A48C-7104-490E-98E1-C5AD87DCB1C0}">
      <dgm:prSet/>
      <dgm:spPr/>
      <dgm:t>
        <a:bodyPr/>
        <a:lstStyle/>
        <a:p>
          <a:endParaRPr lang="en-US"/>
        </a:p>
      </dgm:t>
    </dgm:pt>
    <dgm:pt modelId="{5ED9254A-93FD-4786-92EC-78E68BFFA3AC}" type="sibTrans" cxnId="{8749A48C-7104-490E-98E1-C5AD87DCB1C0}">
      <dgm:prSet/>
      <dgm:spPr/>
      <dgm:t>
        <a:bodyPr/>
        <a:lstStyle/>
        <a:p>
          <a:endParaRPr lang="en-US"/>
        </a:p>
      </dgm:t>
    </dgm:pt>
    <dgm:pt modelId="{BE1E7DD3-A408-4840-8DE1-E0C1E5320E37}">
      <dgm:prSet phldrT="[Text]"/>
      <dgm:spPr/>
      <dgm:t>
        <a:bodyPr/>
        <a:lstStyle/>
        <a:p>
          <a:r>
            <a:rPr lang="en-US" dirty="0" smtClean="0"/>
            <a:t>Social Networking</a:t>
          </a:r>
          <a:endParaRPr lang="en-US" dirty="0"/>
        </a:p>
      </dgm:t>
    </dgm:pt>
    <dgm:pt modelId="{103E0FE9-D738-498F-975A-E60717DCD94B}" type="parTrans" cxnId="{6CCDFCC1-BC6D-4813-A556-FC9C30D69091}">
      <dgm:prSet/>
      <dgm:spPr/>
      <dgm:t>
        <a:bodyPr/>
        <a:lstStyle/>
        <a:p>
          <a:endParaRPr lang="en-US"/>
        </a:p>
      </dgm:t>
    </dgm:pt>
    <dgm:pt modelId="{E6801B18-2756-4995-9993-2878DA8409B7}" type="sibTrans" cxnId="{6CCDFCC1-BC6D-4813-A556-FC9C30D69091}">
      <dgm:prSet/>
      <dgm:spPr/>
      <dgm:t>
        <a:bodyPr/>
        <a:lstStyle/>
        <a:p>
          <a:endParaRPr lang="en-US"/>
        </a:p>
      </dgm:t>
    </dgm:pt>
    <dgm:pt modelId="{764D10E3-885E-4367-BA82-8F400898A59F}">
      <dgm:prSet phldrT="[Text]"/>
      <dgm:spPr/>
      <dgm:t>
        <a:bodyPr/>
        <a:lstStyle/>
        <a:p>
          <a:r>
            <a:rPr lang="en-US" dirty="0" smtClean="0"/>
            <a:t>Blogs</a:t>
          </a:r>
          <a:endParaRPr lang="en-US" dirty="0"/>
        </a:p>
      </dgm:t>
    </dgm:pt>
    <dgm:pt modelId="{5A5555AB-1E16-40CA-852F-B3BEA9B7FE03}" type="parTrans" cxnId="{9411F1A1-FF31-44C1-A71B-19ED3FE6BBF4}">
      <dgm:prSet/>
      <dgm:spPr/>
      <dgm:t>
        <a:bodyPr/>
        <a:lstStyle/>
        <a:p>
          <a:endParaRPr lang="en-US"/>
        </a:p>
      </dgm:t>
    </dgm:pt>
    <dgm:pt modelId="{81D15382-DD54-4EF4-8104-179236D4DEBE}" type="sibTrans" cxnId="{9411F1A1-FF31-44C1-A71B-19ED3FE6BBF4}">
      <dgm:prSet/>
      <dgm:spPr/>
      <dgm:t>
        <a:bodyPr/>
        <a:lstStyle/>
        <a:p>
          <a:endParaRPr lang="en-US"/>
        </a:p>
      </dgm:t>
    </dgm:pt>
    <dgm:pt modelId="{A07AFE16-1394-4073-94AE-2B0EEB8EFA29}">
      <dgm:prSet phldrT="[Text]"/>
      <dgm:spPr/>
      <dgm:t>
        <a:bodyPr/>
        <a:lstStyle/>
        <a:p>
          <a:r>
            <a:rPr lang="en-US" dirty="0" smtClean="0"/>
            <a:t>Wiki</a:t>
          </a:r>
        </a:p>
        <a:p>
          <a:r>
            <a:rPr lang="en-US" dirty="0" smtClean="0"/>
            <a:t>Forum</a:t>
          </a:r>
          <a:endParaRPr lang="en-US" dirty="0"/>
        </a:p>
      </dgm:t>
    </dgm:pt>
    <dgm:pt modelId="{00E41EB0-E5BF-45DB-9CE9-514D91FB2F48}" type="parTrans" cxnId="{E072BA30-7993-40C8-B467-ABC6FCD9284E}">
      <dgm:prSet/>
      <dgm:spPr/>
      <dgm:t>
        <a:bodyPr/>
        <a:lstStyle/>
        <a:p>
          <a:endParaRPr lang="en-US"/>
        </a:p>
      </dgm:t>
    </dgm:pt>
    <dgm:pt modelId="{CFAB2891-395D-425F-AD43-1CF872C9DC96}" type="sibTrans" cxnId="{E072BA30-7993-40C8-B467-ABC6FCD9284E}">
      <dgm:prSet/>
      <dgm:spPr/>
      <dgm:t>
        <a:bodyPr/>
        <a:lstStyle/>
        <a:p>
          <a:endParaRPr lang="en-US"/>
        </a:p>
      </dgm:t>
    </dgm:pt>
    <dgm:pt modelId="{F9581513-CFBB-4159-B1A7-693B9CC19E57}">
      <dgm:prSet phldrT="[Text]"/>
      <dgm:spPr/>
      <dgm:t>
        <a:bodyPr/>
        <a:lstStyle/>
        <a:p>
          <a:r>
            <a:rPr lang="en-US" dirty="0" smtClean="0"/>
            <a:t>Content</a:t>
          </a:r>
        </a:p>
        <a:p>
          <a:r>
            <a:rPr lang="en-US" dirty="0" smtClean="0"/>
            <a:t>Sharing</a:t>
          </a:r>
          <a:endParaRPr lang="en-US" dirty="0"/>
        </a:p>
      </dgm:t>
    </dgm:pt>
    <dgm:pt modelId="{1C3CDF8E-7669-492A-9BE0-46E3F5608BA4}" type="parTrans" cxnId="{797641C9-E52D-4AC7-A151-54AA6F6A676E}">
      <dgm:prSet/>
      <dgm:spPr/>
      <dgm:t>
        <a:bodyPr/>
        <a:lstStyle/>
        <a:p>
          <a:endParaRPr lang="en-US"/>
        </a:p>
      </dgm:t>
    </dgm:pt>
    <dgm:pt modelId="{7DE8DE25-EC1F-4472-A3E0-0D240E4DA5F1}" type="sibTrans" cxnId="{797641C9-E52D-4AC7-A151-54AA6F6A676E}">
      <dgm:prSet/>
      <dgm:spPr/>
      <dgm:t>
        <a:bodyPr/>
        <a:lstStyle/>
        <a:p>
          <a:endParaRPr lang="en-US"/>
        </a:p>
      </dgm:t>
    </dgm:pt>
    <dgm:pt modelId="{FF441AD0-BD45-4C9B-9986-4FC77E9B4FE5}" type="pres">
      <dgm:prSet presAssocID="{93CF279D-9F93-458D-87E9-448A3A519144}" presName="Name0" presStyleCnt="0">
        <dgm:presLayoutVars>
          <dgm:chMax val="1"/>
          <dgm:dir/>
          <dgm:animLvl val="ctr"/>
          <dgm:resizeHandles val="exact"/>
        </dgm:presLayoutVars>
      </dgm:prSet>
      <dgm:spPr/>
      <dgm:t>
        <a:bodyPr/>
        <a:lstStyle/>
        <a:p>
          <a:endParaRPr lang="en-US"/>
        </a:p>
      </dgm:t>
    </dgm:pt>
    <dgm:pt modelId="{8C38EF22-46BA-4A3E-B004-6B49CE9C9ED3}" type="pres">
      <dgm:prSet presAssocID="{7EAAF1A9-98D6-4A8E-B14D-2875ED6CA467}" presName="centerShape" presStyleLbl="node0" presStyleIdx="0" presStyleCnt="1"/>
      <dgm:spPr/>
      <dgm:t>
        <a:bodyPr/>
        <a:lstStyle/>
        <a:p>
          <a:endParaRPr lang="en-US"/>
        </a:p>
      </dgm:t>
    </dgm:pt>
    <dgm:pt modelId="{D0A5E328-96F8-4B9A-A853-C31B22D4B92E}" type="pres">
      <dgm:prSet presAssocID="{BE1E7DD3-A408-4840-8DE1-E0C1E5320E37}" presName="node" presStyleLbl="node1" presStyleIdx="0" presStyleCnt="4">
        <dgm:presLayoutVars>
          <dgm:bulletEnabled val="1"/>
        </dgm:presLayoutVars>
      </dgm:prSet>
      <dgm:spPr/>
      <dgm:t>
        <a:bodyPr/>
        <a:lstStyle/>
        <a:p>
          <a:endParaRPr lang="en-US"/>
        </a:p>
      </dgm:t>
    </dgm:pt>
    <dgm:pt modelId="{C404000D-D2ED-49AE-8CE8-CFD85CE3B2DC}" type="pres">
      <dgm:prSet presAssocID="{BE1E7DD3-A408-4840-8DE1-E0C1E5320E37}" presName="dummy" presStyleCnt="0"/>
      <dgm:spPr/>
    </dgm:pt>
    <dgm:pt modelId="{C1C75665-94B0-48C3-A69F-B5514D17B03D}" type="pres">
      <dgm:prSet presAssocID="{E6801B18-2756-4995-9993-2878DA8409B7}" presName="sibTrans" presStyleLbl="sibTrans2D1" presStyleIdx="0" presStyleCnt="4"/>
      <dgm:spPr/>
      <dgm:t>
        <a:bodyPr/>
        <a:lstStyle/>
        <a:p>
          <a:endParaRPr lang="en-US"/>
        </a:p>
      </dgm:t>
    </dgm:pt>
    <dgm:pt modelId="{647BECFE-F890-4BD8-A433-6263A5450CEB}" type="pres">
      <dgm:prSet presAssocID="{764D10E3-885E-4367-BA82-8F400898A59F}" presName="node" presStyleLbl="node1" presStyleIdx="1" presStyleCnt="4">
        <dgm:presLayoutVars>
          <dgm:bulletEnabled val="1"/>
        </dgm:presLayoutVars>
      </dgm:prSet>
      <dgm:spPr/>
      <dgm:t>
        <a:bodyPr/>
        <a:lstStyle/>
        <a:p>
          <a:endParaRPr lang="en-US"/>
        </a:p>
      </dgm:t>
    </dgm:pt>
    <dgm:pt modelId="{5F04262B-5008-42B7-873E-6AA4A858BF5F}" type="pres">
      <dgm:prSet presAssocID="{764D10E3-885E-4367-BA82-8F400898A59F}" presName="dummy" presStyleCnt="0"/>
      <dgm:spPr/>
    </dgm:pt>
    <dgm:pt modelId="{A0FD3186-0682-47E7-ABB4-58994251BE92}" type="pres">
      <dgm:prSet presAssocID="{81D15382-DD54-4EF4-8104-179236D4DEBE}" presName="sibTrans" presStyleLbl="sibTrans2D1" presStyleIdx="1" presStyleCnt="4"/>
      <dgm:spPr/>
      <dgm:t>
        <a:bodyPr/>
        <a:lstStyle/>
        <a:p>
          <a:endParaRPr lang="en-US"/>
        </a:p>
      </dgm:t>
    </dgm:pt>
    <dgm:pt modelId="{7F09F6AE-E2D5-45D9-BA65-C9B82ADAAB05}" type="pres">
      <dgm:prSet presAssocID="{A07AFE16-1394-4073-94AE-2B0EEB8EFA29}" presName="node" presStyleLbl="node1" presStyleIdx="2" presStyleCnt="4">
        <dgm:presLayoutVars>
          <dgm:bulletEnabled val="1"/>
        </dgm:presLayoutVars>
      </dgm:prSet>
      <dgm:spPr/>
      <dgm:t>
        <a:bodyPr/>
        <a:lstStyle/>
        <a:p>
          <a:endParaRPr lang="en-US"/>
        </a:p>
      </dgm:t>
    </dgm:pt>
    <dgm:pt modelId="{34F623AF-11BA-467F-8462-F7668B04D069}" type="pres">
      <dgm:prSet presAssocID="{A07AFE16-1394-4073-94AE-2B0EEB8EFA29}" presName="dummy" presStyleCnt="0"/>
      <dgm:spPr/>
    </dgm:pt>
    <dgm:pt modelId="{114F2E2D-C2B5-404E-B974-221706444F57}" type="pres">
      <dgm:prSet presAssocID="{CFAB2891-395D-425F-AD43-1CF872C9DC96}" presName="sibTrans" presStyleLbl="sibTrans2D1" presStyleIdx="2" presStyleCnt="4"/>
      <dgm:spPr/>
      <dgm:t>
        <a:bodyPr/>
        <a:lstStyle/>
        <a:p>
          <a:endParaRPr lang="en-US"/>
        </a:p>
      </dgm:t>
    </dgm:pt>
    <dgm:pt modelId="{E894E2FC-50FE-42BA-B166-A5B209250227}" type="pres">
      <dgm:prSet presAssocID="{F9581513-CFBB-4159-B1A7-693B9CC19E57}" presName="node" presStyleLbl="node1" presStyleIdx="3" presStyleCnt="4">
        <dgm:presLayoutVars>
          <dgm:bulletEnabled val="1"/>
        </dgm:presLayoutVars>
      </dgm:prSet>
      <dgm:spPr/>
      <dgm:t>
        <a:bodyPr/>
        <a:lstStyle/>
        <a:p>
          <a:endParaRPr lang="en-US"/>
        </a:p>
      </dgm:t>
    </dgm:pt>
    <dgm:pt modelId="{8B20ECAA-1991-43A9-BD1E-4C94FA530684}" type="pres">
      <dgm:prSet presAssocID="{F9581513-CFBB-4159-B1A7-693B9CC19E57}" presName="dummy" presStyleCnt="0"/>
      <dgm:spPr/>
    </dgm:pt>
    <dgm:pt modelId="{BB14C41B-C145-4294-8B1E-EAC7E40A518F}" type="pres">
      <dgm:prSet presAssocID="{7DE8DE25-EC1F-4472-A3E0-0D240E4DA5F1}" presName="sibTrans" presStyleLbl="sibTrans2D1" presStyleIdx="3" presStyleCnt="4"/>
      <dgm:spPr/>
      <dgm:t>
        <a:bodyPr/>
        <a:lstStyle/>
        <a:p>
          <a:endParaRPr lang="en-US"/>
        </a:p>
      </dgm:t>
    </dgm:pt>
  </dgm:ptLst>
  <dgm:cxnLst>
    <dgm:cxn modelId="{E072BA30-7993-40C8-B467-ABC6FCD9284E}" srcId="{7EAAF1A9-98D6-4A8E-B14D-2875ED6CA467}" destId="{A07AFE16-1394-4073-94AE-2B0EEB8EFA29}" srcOrd="2" destOrd="0" parTransId="{00E41EB0-E5BF-45DB-9CE9-514D91FB2F48}" sibTransId="{CFAB2891-395D-425F-AD43-1CF872C9DC96}"/>
    <dgm:cxn modelId="{FAF02272-4093-471F-A6E2-2BB536A012A5}" type="presOf" srcId="{7DE8DE25-EC1F-4472-A3E0-0D240E4DA5F1}" destId="{BB14C41B-C145-4294-8B1E-EAC7E40A518F}" srcOrd="0" destOrd="0" presId="urn:microsoft.com/office/officeart/2005/8/layout/radial6"/>
    <dgm:cxn modelId="{13456F5D-F362-4D29-B875-8FCF62F4D095}" type="presOf" srcId="{81D15382-DD54-4EF4-8104-179236D4DEBE}" destId="{A0FD3186-0682-47E7-ABB4-58994251BE92}" srcOrd="0" destOrd="0" presId="urn:microsoft.com/office/officeart/2005/8/layout/radial6"/>
    <dgm:cxn modelId="{8749A48C-7104-490E-98E1-C5AD87DCB1C0}" srcId="{93CF279D-9F93-458D-87E9-448A3A519144}" destId="{7EAAF1A9-98D6-4A8E-B14D-2875ED6CA467}" srcOrd="0" destOrd="0" parTransId="{B43E2886-5057-4379-9BC5-B82C9A166B1C}" sibTransId="{5ED9254A-93FD-4786-92EC-78E68BFFA3AC}"/>
    <dgm:cxn modelId="{0979E4F3-C2BE-46A0-B018-1D414AF1BC7F}" type="presOf" srcId="{93CF279D-9F93-458D-87E9-448A3A519144}" destId="{FF441AD0-BD45-4C9B-9986-4FC77E9B4FE5}" srcOrd="0" destOrd="0" presId="urn:microsoft.com/office/officeart/2005/8/layout/radial6"/>
    <dgm:cxn modelId="{358D1F2F-2216-4EC2-A1E2-4BB797E82FE3}" type="presOf" srcId="{CFAB2891-395D-425F-AD43-1CF872C9DC96}" destId="{114F2E2D-C2B5-404E-B974-221706444F57}" srcOrd="0" destOrd="0" presId="urn:microsoft.com/office/officeart/2005/8/layout/radial6"/>
    <dgm:cxn modelId="{6CCDFCC1-BC6D-4813-A556-FC9C30D69091}" srcId="{7EAAF1A9-98D6-4A8E-B14D-2875ED6CA467}" destId="{BE1E7DD3-A408-4840-8DE1-E0C1E5320E37}" srcOrd="0" destOrd="0" parTransId="{103E0FE9-D738-498F-975A-E60717DCD94B}" sibTransId="{E6801B18-2756-4995-9993-2878DA8409B7}"/>
    <dgm:cxn modelId="{CDE9B1F1-3E25-4AB9-B902-A41F4B809670}" type="presOf" srcId="{A07AFE16-1394-4073-94AE-2B0EEB8EFA29}" destId="{7F09F6AE-E2D5-45D9-BA65-C9B82ADAAB05}" srcOrd="0" destOrd="0" presId="urn:microsoft.com/office/officeart/2005/8/layout/radial6"/>
    <dgm:cxn modelId="{57AE6496-600E-46D0-9699-2A4F45E05304}" type="presOf" srcId="{F9581513-CFBB-4159-B1A7-693B9CC19E57}" destId="{E894E2FC-50FE-42BA-B166-A5B209250227}" srcOrd="0" destOrd="0" presId="urn:microsoft.com/office/officeart/2005/8/layout/radial6"/>
    <dgm:cxn modelId="{EACC6F45-787F-4223-9A85-534628D8D91A}" type="presOf" srcId="{7EAAF1A9-98D6-4A8E-B14D-2875ED6CA467}" destId="{8C38EF22-46BA-4A3E-B004-6B49CE9C9ED3}" srcOrd="0" destOrd="0" presId="urn:microsoft.com/office/officeart/2005/8/layout/radial6"/>
    <dgm:cxn modelId="{797641C9-E52D-4AC7-A151-54AA6F6A676E}" srcId="{7EAAF1A9-98D6-4A8E-B14D-2875ED6CA467}" destId="{F9581513-CFBB-4159-B1A7-693B9CC19E57}" srcOrd="3" destOrd="0" parTransId="{1C3CDF8E-7669-492A-9BE0-46E3F5608BA4}" sibTransId="{7DE8DE25-EC1F-4472-A3E0-0D240E4DA5F1}"/>
    <dgm:cxn modelId="{35C9E6C7-265F-47B2-A008-E7D4F0AA2A45}" type="presOf" srcId="{764D10E3-885E-4367-BA82-8F400898A59F}" destId="{647BECFE-F890-4BD8-A433-6263A5450CEB}" srcOrd="0" destOrd="0" presId="urn:microsoft.com/office/officeart/2005/8/layout/radial6"/>
    <dgm:cxn modelId="{597670A6-5EEA-4105-981F-721299B545E9}" type="presOf" srcId="{BE1E7DD3-A408-4840-8DE1-E0C1E5320E37}" destId="{D0A5E328-96F8-4B9A-A853-C31B22D4B92E}" srcOrd="0" destOrd="0" presId="urn:microsoft.com/office/officeart/2005/8/layout/radial6"/>
    <dgm:cxn modelId="{9411F1A1-FF31-44C1-A71B-19ED3FE6BBF4}" srcId="{7EAAF1A9-98D6-4A8E-B14D-2875ED6CA467}" destId="{764D10E3-885E-4367-BA82-8F400898A59F}" srcOrd="1" destOrd="0" parTransId="{5A5555AB-1E16-40CA-852F-B3BEA9B7FE03}" sibTransId="{81D15382-DD54-4EF4-8104-179236D4DEBE}"/>
    <dgm:cxn modelId="{FC40325F-4CA5-4D0D-B4FD-1A32276176A4}" type="presOf" srcId="{E6801B18-2756-4995-9993-2878DA8409B7}" destId="{C1C75665-94B0-48C3-A69F-B5514D17B03D}" srcOrd="0" destOrd="0" presId="urn:microsoft.com/office/officeart/2005/8/layout/radial6"/>
    <dgm:cxn modelId="{98DF84E7-411B-435C-B2CB-B6896910CD38}" type="presParOf" srcId="{FF441AD0-BD45-4C9B-9986-4FC77E9B4FE5}" destId="{8C38EF22-46BA-4A3E-B004-6B49CE9C9ED3}" srcOrd="0" destOrd="0" presId="urn:microsoft.com/office/officeart/2005/8/layout/radial6"/>
    <dgm:cxn modelId="{F73D0E96-C534-44AE-B6E0-A9BD75CD4F8A}" type="presParOf" srcId="{FF441AD0-BD45-4C9B-9986-4FC77E9B4FE5}" destId="{D0A5E328-96F8-4B9A-A853-C31B22D4B92E}" srcOrd="1" destOrd="0" presId="urn:microsoft.com/office/officeart/2005/8/layout/radial6"/>
    <dgm:cxn modelId="{FB0E08C1-464B-4D27-8D35-E55B82206357}" type="presParOf" srcId="{FF441AD0-BD45-4C9B-9986-4FC77E9B4FE5}" destId="{C404000D-D2ED-49AE-8CE8-CFD85CE3B2DC}" srcOrd="2" destOrd="0" presId="urn:microsoft.com/office/officeart/2005/8/layout/radial6"/>
    <dgm:cxn modelId="{3A07DF4A-684D-4646-AE86-1CE5C47A857E}" type="presParOf" srcId="{FF441AD0-BD45-4C9B-9986-4FC77E9B4FE5}" destId="{C1C75665-94B0-48C3-A69F-B5514D17B03D}" srcOrd="3" destOrd="0" presId="urn:microsoft.com/office/officeart/2005/8/layout/radial6"/>
    <dgm:cxn modelId="{7851856E-E684-4C7F-B89B-55E4702CAC19}" type="presParOf" srcId="{FF441AD0-BD45-4C9B-9986-4FC77E9B4FE5}" destId="{647BECFE-F890-4BD8-A433-6263A5450CEB}" srcOrd="4" destOrd="0" presId="urn:microsoft.com/office/officeart/2005/8/layout/radial6"/>
    <dgm:cxn modelId="{115F1992-DB45-492B-8758-C50BE17E1E96}" type="presParOf" srcId="{FF441AD0-BD45-4C9B-9986-4FC77E9B4FE5}" destId="{5F04262B-5008-42B7-873E-6AA4A858BF5F}" srcOrd="5" destOrd="0" presId="urn:microsoft.com/office/officeart/2005/8/layout/radial6"/>
    <dgm:cxn modelId="{AB826637-9A85-48B4-B991-DE6E2F6639C5}" type="presParOf" srcId="{FF441AD0-BD45-4C9B-9986-4FC77E9B4FE5}" destId="{A0FD3186-0682-47E7-ABB4-58994251BE92}" srcOrd="6" destOrd="0" presId="urn:microsoft.com/office/officeart/2005/8/layout/radial6"/>
    <dgm:cxn modelId="{4890D69A-E13C-4615-B4E8-D67F047D8390}" type="presParOf" srcId="{FF441AD0-BD45-4C9B-9986-4FC77E9B4FE5}" destId="{7F09F6AE-E2D5-45D9-BA65-C9B82ADAAB05}" srcOrd="7" destOrd="0" presId="urn:microsoft.com/office/officeart/2005/8/layout/radial6"/>
    <dgm:cxn modelId="{5BDEA859-8B35-490A-B1B4-4D97D2CE43CC}" type="presParOf" srcId="{FF441AD0-BD45-4C9B-9986-4FC77E9B4FE5}" destId="{34F623AF-11BA-467F-8462-F7668B04D069}" srcOrd="8" destOrd="0" presId="urn:microsoft.com/office/officeart/2005/8/layout/radial6"/>
    <dgm:cxn modelId="{090B9FEF-02D4-47F0-98EE-58812C7A0ADD}" type="presParOf" srcId="{FF441AD0-BD45-4C9B-9986-4FC77E9B4FE5}" destId="{114F2E2D-C2B5-404E-B974-221706444F57}" srcOrd="9" destOrd="0" presId="urn:microsoft.com/office/officeart/2005/8/layout/radial6"/>
    <dgm:cxn modelId="{5C67E808-A138-41CD-89E6-E372E5642269}" type="presParOf" srcId="{FF441AD0-BD45-4C9B-9986-4FC77E9B4FE5}" destId="{E894E2FC-50FE-42BA-B166-A5B209250227}" srcOrd="10" destOrd="0" presId="urn:microsoft.com/office/officeart/2005/8/layout/radial6"/>
    <dgm:cxn modelId="{2818D29D-9B7F-439F-8DD8-EF09518FEBF3}" type="presParOf" srcId="{FF441AD0-BD45-4C9B-9986-4FC77E9B4FE5}" destId="{8B20ECAA-1991-43A9-BD1E-4C94FA530684}" srcOrd="11" destOrd="0" presId="urn:microsoft.com/office/officeart/2005/8/layout/radial6"/>
    <dgm:cxn modelId="{E34DBB31-14D7-4B8E-9C8B-5ED69E8C09B6}" type="presParOf" srcId="{FF441AD0-BD45-4C9B-9986-4FC77E9B4FE5}" destId="{BB14C41B-C145-4294-8B1E-EAC7E40A518F}" srcOrd="12" destOrd="0" presId="urn:microsoft.com/office/officeart/2005/8/layout/radial6"/>
  </dgm:cxnLst>
  <dgm:bg/>
  <dgm:whole/>
</dgm:dataModel>
</file>

<file path=ppt/diagrams/data2.xml><?xml version="1.0" encoding="utf-8"?>
<dgm:dataModel xmlns:dgm="http://schemas.openxmlformats.org/drawingml/2006/diagram" xmlns:a="http://schemas.openxmlformats.org/drawingml/2006/main">
  <dgm:ptLst>
    <dgm:pt modelId="{3DCB9BB7-1AE3-41CC-81C0-563BCF57982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83575F9A-7289-4A5C-BB87-9D487CAAD36F}">
      <dgm:prSet phldrT="[Text]"/>
      <dgm:spPr/>
      <dgm:t>
        <a:bodyPr/>
        <a:lstStyle/>
        <a:p>
          <a:r>
            <a:rPr lang="en-US" dirty="0" smtClean="0"/>
            <a:t>Community Detection</a:t>
          </a:r>
          <a:endParaRPr lang="en-US" dirty="0"/>
        </a:p>
      </dgm:t>
    </dgm:pt>
    <dgm:pt modelId="{E40BDADD-FE28-4C8C-9846-9B78B30304E8}" type="parTrans" cxnId="{385FFF49-3960-4681-AB38-E8A179EA392C}">
      <dgm:prSet/>
      <dgm:spPr/>
      <dgm:t>
        <a:bodyPr/>
        <a:lstStyle/>
        <a:p>
          <a:endParaRPr lang="en-US"/>
        </a:p>
      </dgm:t>
    </dgm:pt>
    <dgm:pt modelId="{B7635AD3-2666-4A29-B795-FF4F68FE46DC}" type="sibTrans" cxnId="{385FFF49-3960-4681-AB38-E8A179EA392C}">
      <dgm:prSet/>
      <dgm:spPr/>
      <dgm:t>
        <a:bodyPr/>
        <a:lstStyle/>
        <a:p>
          <a:endParaRPr lang="en-US"/>
        </a:p>
      </dgm:t>
    </dgm:pt>
    <dgm:pt modelId="{13B596D7-F792-401B-9AB5-CB75ED534A88}">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smtClean="0"/>
            <a:t>Node-Centric</a:t>
          </a:r>
          <a:endParaRPr lang="en-US" sz="1800" dirty="0"/>
        </a:p>
      </dgm:t>
    </dgm:pt>
    <dgm:pt modelId="{1A1CD719-414D-4718-A23E-4956EF171ED3}" type="parTrans" cxnId="{06DD7DA4-B091-407C-8849-A09725ECD2EB}">
      <dgm:prSet/>
      <dgm:spPr/>
      <dgm:t>
        <a:bodyPr/>
        <a:lstStyle/>
        <a:p>
          <a:endParaRPr lang="en-US"/>
        </a:p>
      </dgm:t>
    </dgm:pt>
    <dgm:pt modelId="{CB4C2877-EEDD-4DF2-B901-D3190B2CEC9C}" type="sibTrans" cxnId="{06DD7DA4-B091-407C-8849-A09725ECD2EB}">
      <dgm:prSet/>
      <dgm:spPr/>
      <dgm:t>
        <a:bodyPr/>
        <a:lstStyle/>
        <a:p>
          <a:endParaRPr lang="en-US"/>
        </a:p>
      </dgm:t>
    </dgm:pt>
    <dgm:pt modelId="{DD21D9DB-D38D-4F38-960B-EE6F6D0CD199}">
      <dgm:prSet phldrT="[Text]"/>
      <dgm:spPr/>
      <dgm:t>
        <a:bodyPr/>
        <a:lstStyle/>
        <a:p>
          <a:r>
            <a:rPr lang="en-US" dirty="0" smtClean="0"/>
            <a:t>Group-Centric</a:t>
          </a:r>
          <a:endParaRPr lang="en-US" dirty="0"/>
        </a:p>
      </dgm:t>
    </dgm:pt>
    <dgm:pt modelId="{ED916034-F44E-4451-97BF-AD0B9D9729D8}" type="parTrans" cxnId="{256CC7DA-B5AC-4C9A-9FBB-7D682E183B8E}">
      <dgm:prSet/>
      <dgm:spPr/>
      <dgm:t>
        <a:bodyPr/>
        <a:lstStyle/>
        <a:p>
          <a:endParaRPr lang="en-US"/>
        </a:p>
      </dgm:t>
    </dgm:pt>
    <dgm:pt modelId="{DEF05E42-93EE-45CC-B7D3-47F187FE9EFD}" type="sibTrans" cxnId="{256CC7DA-B5AC-4C9A-9FBB-7D682E183B8E}">
      <dgm:prSet/>
      <dgm:spPr/>
      <dgm:t>
        <a:bodyPr/>
        <a:lstStyle/>
        <a:p>
          <a:endParaRPr lang="en-US"/>
        </a:p>
      </dgm:t>
    </dgm:pt>
    <dgm:pt modelId="{6D6968B8-1C10-4BE3-8721-4C515B03D2C1}">
      <dgm:prSet phldrT="[Text]"/>
      <dgm:spPr/>
      <dgm:t>
        <a:bodyPr/>
        <a:lstStyle/>
        <a:p>
          <a:r>
            <a:rPr lang="en-US" dirty="0" smtClean="0"/>
            <a:t>Network-Centric</a:t>
          </a:r>
          <a:endParaRPr lang="en-US" dirty="0"/>
        </a:p>
      </dgm:t>
    </dgm:pt>
    <dgm:pt modelId="{F3C2F5CB-3CBB-4A0F-9AE9-8847DB5F35E0}" type="parTrans" cxnId="{D800F1F7-3FE7-406A-862D-70184966F31F}">
      <dgm:prSet/>
      <dgm:spPr/>
      <dgm:t>
        <a:bodyPr/>
        <a:lstStyle/>
        <a:p>
          <a:endParaRPr lang="en-US"/>
        </a:p>
      </dgm:t>
    </dgm:pt>
    <dgm:pt modelId="{9ADBE859-C578-4820-8906-03C58F2AFEE1}" type="sibTrans" cxnId="{D800F1F7-3FE7-406A-862D-70184966F31F}">
      <dgm:prSet/>
      <dgm:spPr/>
      <dgm:t>
        <a:bodyPr/>
        <a:lstStyle/>
        <a:p>
          <a:endParaRPr lang="en-US"/>
        </a:p>
      </dgm:t>
    </dgm:pt>
    <dgm:pt modelId="{492D1B2F-7D30-498E-97BF-269B8670DFA3}">
      <dgm:prSet phldrT="[Text]" custT="1"/>
      <dgm:spPr/>
      <dgm:t>
        <a:bodyPr/>
        <a:lstStyle/>
        <a:p>
          <a:r>
            <a:rPr lang="en-US" sz="1600" dirty="0" smtClean="0"/>
            <a:t>Hierarchy-Centric</a:t>
          </a:r>
          <a:endParaRPr lang="en-US" sz="1600" dirty="0"/>
        </a:p>
      </dgm:t>
    </dgm:pt>
    <dgm:pt modelId="{948FB2C2-7E48-4085-BE3A-A7892BBCB888}" type="parTrans" cxnId="{9F9CAC55-0EAB-4AB6-957A-E4404EFA1CD6}">
      <dgm:prSet/>
      <dgm:spPr/>
      <dgm:t>
        <a:bodyPr/>
        <a:lstStyle/>
        <a:p>
          <a:endParaRPr lang="en-US"/>
        </a:p>
      </dgm:t>
    </dgm:pt>
    <dgm:pt modelId="{D4C98E3B-310C-43AB-8F4C-34C9CE6DA244}" type="sibTrans" cxnId="{9F9CAC55-0EAB-4AB6-957A-E4404EFA1CD6}">
      <dgm:prSet/>
      <dgm:spPr/>
      <dgm:t>
        <a:bodyPr/>
        <a:lstStyle/>
        <a:p>
          <a:endParaRPr lang="en-US"/>
        </a:p>
      </dgm:t>
    </dgm:pt>
    <dgm:pt modelId="{0E1016BB-CA0A-4F22-9620-7671B07FBB15}" type="pres">
      <dgm:prSet presAssocID="{3DCB9BB7-1AE3-41CC-81C0-563BCF579828}" presName="composite" presStyleCnt="0">
        <dgm:presLayoutVars>
          <dgm:chMax val="1"/>
          <dgm:dir/>
          <dgm:resizeHandles val="exact"/>
        </dgm:presLayoutVars>
      </dgm:prSet>
      <dgm:spPr/>
      <dgm:t>
        <a:bodyPr/>
        <a:lstStyle/>
        <a:p>
          <a:endParaRPr lang="en-US"/>
        </a:p>
      </dgm:t>
    </dgm:pt>
    <dgm:pt modelId="{1369973D-55AA-4439-86AD-14F9C75F2E1D}" type="pres">
      <dgm:prSet presAssocID="{3DCB9BB7-1AE3-41CC-81C0-563BCF579828}" presName="radial" presStyleCnt="0">
        <dgm:presLayoutVars>
          <dgm:animLvl val="ctr"/>
        </dgm:presLayoutVars>
      </dgm:prSet>
      <dgm:spPr/>
    </dgm:pt>
    <dgm:pt modelId="{FBAC4680-4E4F-475D-8884-9CD5F4BB4171}" type="pres">
      <dgm:prSet presAssocID="{83575F9A-7289-4A5C-BB87-9D487CAAD36F}" presName="centerShape" presStyleLbl="vennNode1" presStyleIdx="0" presStyleCnt="5"/>
      <dgm:spPr/>
      <dgm:t>
        <a:bodyPr/>
        <a:lstStyle/>
        <a:p>
          <a:endParaRPr lang="en-US"/>
        </a:p>
      </dgm:t>
    </dgm:pt>
    <dgm:pt modelId="{AF698216-04E7-4906-BC12-D0BE5AFB8ECB}" type="pres">
      <dgm:prSet presAssocID="{13B596D7-F792-401B-9AB5-CB75ED534A88}" presName="node" presStyleLbl="vennNode1" presStyleIdx="1" presStyleCnt="5">
        <dgm:presLayoutVars>
          <dgm:bulletEnabled val="1"/>
        </dgm:presLayoutVars>
      </dgm:prSet>
      <dgm:spPr/>
      <dgm:t>
        <a:bodyPr/>
        <a:lstStyle/>
        <a:p>
          <a:endParaRPr lang="en-US"/>
        </a:p>
      </dgm:t>
    </dgm:pt>
    <dgm:pt modelId="{1412313A-AE52-4BCE-B2EC-AA7AEE10239A}" type="pres">
      <dgm:prSet presAssocID="{DD21D9DB-D38D-4F38-960B-EE6F6D0CD199}" presName="node" presStyleLbl="vennNode1" presStyleIdx="2" presStyleCnt="5">
        <dgm:presLayoutVars>
          <dgm:bulletEnabled val="1"/>
        </dgm:presLayoutVars>
      </dgm:prSet>
      <dgm:spPr/>
      <dgm:t>
        <a:bodyPr/>
        <a:lstStyle/>
        <a:p>
          <a:endParaRPr lang="en-US"/>
        </a:p>
      </dgm:t>
    </dgm:pt>
    <dgm:pt modelId="{101A31FD-E895-4ED1-A76D-B6AE1A1CFB30}" type="pres">
      <dgm:prSet presAssocID="{6D6968B8-1C10-4BE3-8721-4C515B03D2C1}" presName="node" presStyleLbl="vennNode1" presStyleIdx="3" presStyleCnt="5">
        <dgm:presLayoutVars>
          <dgm:bulletEnabled val="1"/>
        </dgm:presLayoutVars>
      </dgm:prSet>
      <dgm:spPr/>
      <dgm:t>
        <a:bodyPr/>
        <a:lstStyle/>
        <a:p>
          <a:endParaRPr lang="en-US"/>
        </a:p>
      </dgm:t>
    </dgm:pt>
    <dgm:pt modelId="{E0111CA7-99A0-4DEE-A0A1-5BFC6810069B}" type="pres">
      <dgm:prSet presAssocID="{492D1B2F-7D30-498E-97BF-269B8670DFA3}" presName="node" presStyleLbl="vennNode1" presStyleIdx="4" presStyleCnt="5">
        <dgm:presLayoutVars>
          <dgm:bulletEnabled val="1"/>
        </dgm:presLayoutVars>
      </dgm:prSet>
      <dgm:spPr/>
      <dgm:t>
        <a:bodyPr/>
        <a:lstStyle/>
        <a:p>
          <a:endParaRPr lang="en-US"/>
        </a:p>
      </dgm:t>
    </dgm:pt>
  </dgm:ptLst>
  <dgm:cxnLst>
    <dgm:cxn modelId="{440246A7-22DE-46F5-A805-9C177118A11F}" type="presOf" srcId="{3DCB9BB7-1AE3-41CC-81C0-563BCF579828}" destId="{0E1016BB-CA0A-4F22-9620-7671B07FBB15}" srcOrd="0" destOrd="0" presId="urn:microsoft.com/office/officeart/2005/8/layout/radial3"/>
    <dgm:cxn modelId="{256CC7DA-B5AC-4C9A-9FBB-7D682E183B8E}" srcId="{83575F9A-7289-4A5C-BB87-9D487CAAD36F}" destId="{DD21D9DB-D38D-4F38-960B-EE6F6D0CD199}" srcOrd="1" destOrd="0" parTransId="{ED916034-F44E-4451-97BF-AD0B9D9729D8}" sibTransId="{DEF05E42-93EE-45CC-B7D3-47F187FE9EFD}"/>
    <dgm:cxn modelId="{15421028-E0A1-4FB5-B7EF-C50526AF68B0}" type="presOf" srcId="{83575F9A-7289-4A5C-BB87-9D487CAAD36F}" destId="{FBAC4680-4E4F-475D-8884-9CD5F4BB4171}" srcOrd="0" destOrd="0" presId="urn:microsoft.com/office/officeart/2005/8/layout/radial3"/>
    <dgm:cxn modelId="{385FFF49-3960-4681-AB38-E8A179EA392C}" srcId="{3DCB9BB7-1AE3-41CC-81C0-563BCF579828}" destId="{83575F9A-7289-4A5C-BB87-9D487CAAD36F}" srcOrd="0" destOrd="0" parTransId="{E40BDADD-FE28-4C8C-9846-9B78B30304E8}" sibTransId="{B7635AD3-2666-4A29-B795-FF4F68FE46DC}"/>
    <dgm:cxn modelId="{9D92BB10-F970-4BFA-9C9F-AE151EDD2864}" type="presOf" srcId="{DD21D9DB-D38D-4F38-960B-EE6F6D0CD199}" destId="{1412313A-AE52-4BCE-B2EC-AA7AEE10239A}" srcOrd="0" destOrd="0" presId="urn:microsoft.com/office/officeart/2005/8/layout/radial3"/>
    <dgm:cxn modelId="{D800F1F7-3FE7-406A-862D-70184966F31F}" srcId="{83575F9A-7289-4A5C-BB87-9D487CAAD36F}" destId="{6D6968B8-1C10-4BE3-8721-4C515B03D2C1}" srcOrd="2" destOrd="0" parTransId="{F3C2F5CB-3CBB-4A0F-9AE9-8847DB5F35E0}" sibTransId="{9ADBE859-C578-4820-8906-03C58F2AFEE1}"/>
    <dgm:cxn modelId="{4339C126-B4AF-4C1E-B786-D14C40FEBA4F}" type="presOf" srcId="{13B596D7-F792-401B-9AB5-CB75ED534A88}" destId="{AF698216-04E7-4906-BC12-D0BE5AFB8ECB}" srcOrd="0" destOrd="0" presId="urn:microsoft.com/office/officeart/2005/8/layout/radial3"/>
    <dgm:cxn modelId="{9E009A33-4E04-4021-B8B2-38768DAE71E7}" type="presOf" srcId="{492D1B2F-7D30-498E-97BF-269B8670DFA3}" destId="{E0111CA7-99A0-4DEE-A0A1-5BFC6810069B}" srcOrd="0" destOrd="0" presId="urn:microsoft.com/office/officeart/2005/8/layout/radial3"/>
    <dgm:cxn modelId="{E35626F6-EC85-4E1A-97B1-33D53C6C8CD6}" type="presOf" srcId="{6D6968B8-1C10-4BE3-8721-4C515B03D2C1}" destId="{101A31FD-E895-4ED1-A76D-B6AE1A1CFB30}" srcOrd="0" destOrd="0" presId="urn:microsoft.com/office/officeart/2005/8/layout/radial3"/>
    <dgm:cxn modelId="{9F9CAC55-0EAB-4AB6-957A-E4404EFA1CD6}" srcId="{83575F9A-7289-4A5C-BB87-9D487CAAD36F}" destId="{492D1B2F-7D30-498E-97BF-269B8670DFA3}" srcOrd="3" destOrd="0" parTransId="{948FB2C2-7E48-4085-BE3A-A7892BBCB888}" sibTransId="{D4C98E3B-310C-43AB-8F4C-34C9CE6DA244}"/>
    <dgm:cxn modelId="{06DD7DA4-B091-407C-8849-A09725ECD2EB}" srcId="{83575F9A-7289-4A5C-BB87-9D487CAAD36F}" destId="{13B596D7-F792-401B-9AB5-CB75ED534A88}" srcOrd="0" destOrd="0" parTransId="{1A1CD719-414D-4718-A23E-4956EF171ED3}" sibTransId="{CB4C2877-EEDD-4DF2-B901-D3190B2CEC9C}"/>
    <dgm:cxn modelId="{F9FB46E2-4679-4988-B217-ED97F3EC556E}" type="presParOf" srcId="{0E1016BB-CA0A-4F22-9620-7671B07FBB15}" destId="{1369973D-55AA-4439-86AD-14F9C75F2E1D}" srcOrd="0" destOrd="0" presId="urn:microsoft.com/office/officeart/2005/8/layout/radial3"/>
    <dgm:cxn modelId="{8A7EAE5B-58D7-49A0-A09D-BA57D704486C}" type="presParOf" srcId="{1369973D-55AA-4439-86AD-14F9C75F2E1D}" destId="{FBAC4680-4E4F-475D-8884-9CD5F4BB4171}" srcOrd="0" destOrd="0" presId="urn:microsoft.com/office/officeart/2005/8/layout/radial3"/>
    <dgm:cxn modelId="{24E1093C-897F-4E09-A1BA-B74410AFFCCD}" type="presParOf" srcId="{1369973D-55AA-4439-86AD-14F9C75F2E1D}" destId="{AF698216-04E7-4906-BC12-D0BE5AFB8ECB}" srcOrd="1" destOrd="0" presId="urn:microsoft.com/office/officeart/2005/8/layout/radial3"/>
    <dgm:cxn modelId="{F9CFC56A-7CC5-4D35-ADC1-3E340761690C}" type="presParOf" srcId="{1369973D-55AA-4439-86AD-14F9C75F2E1D}" destId="{1412313A-AE52-4BCE-B2EC-AA7AEE10239A}" srcOrd="2" destOrd="0" presId="urn:microsoft.com/office/officeart/2005/8/layout/radial3"/>
    <dgm:cxn modelId="{04DFDCF2-F8F7-4041-A427-3DE074250BC4}" type="presParOf" srcId="{1369973D-55AA-4439-86AD-14F9C75F2E1D}" destId="{101A31FD-E895-4ED1-A76D-B6AE1A1CFB30}" srcOrd="3" destOrd="0" presId="urn:microsoft.com/office/officeart/2005/8/layout/radial3"/>
    <dgm:cxn modelId="{8B3946BE-52EA-4F9F-BA4B-4A66C9B75385}" type="presParOf" srcId="{1369973D-55AA-4439-86AD-14F9C75F2E1D}" destId="{E0111CA7-99A0-4DEE-A0A1-5BFC6810069B}" srcOrd="4" destOrd="0" presId="urn:microsoft.com/office/officeart/2005/8/layout/radial3"/>
  </dgm:cxnLst>
  <dgm:bg/>
  <dgm:whole/>
</dgm:dataModel>
</file>

<file path=ppt/diagrams/data3.xml><?xml version="1.0" encoding="utf-8"?>
<dgm:dataModel xmlns:dgm="http://schemas.openxmlformats.org/drawingml/2006/diagram" xmlns:a="http://schemas.openxmlformats.org/drawingml/2006/main">
  <dgm:ptLst>
    <dgm:pt modelId="{3DCB9BB7-1AE3-41CC-81C0-563BCF57982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83575F9A-7289-4A5C-BB87-9D487CAAD36F}">
      <dgm:prSet phldrT="[Text]"/>
      <dgm:spPr/>
      <dgm:t>
        <a:bodyPr/>
        <a:lstStyle/>
        <a:p>
          <a:r>
            <a:rPr lang="en-US" dirty="0" smtClean="0"/>
            <a:t>Community Detection</a:t>
          </a:r>
          <a:endParaRPr lang="en-US" dirty="0"/>
        </a:p>
      </dgm:t>
    </dgm:pt>
    <dgm:pt modelId="{E40BDADD-FE28-4C8C-9846-9B78B30304E8}" type="parTrans" cxnId="{385FFF49-3960-4681-AB38-E8A179EA392C}">
      <dgm:prSet/>
      <dgm:spPr/>
      <dgm:t>
        <a:bodyPr/>
        <a:lstStyle/>
        <a:p>
          <a:endParaRPr lang="en-US"/>
        </a:p>
      </dgm:t>
    </dgm:pt>
    <dgm:pt modelId="{B7635AD3-2666-4A29-B795-FF4F68FE46DC}" type="sibTrans" cxnId="{385FFF49-3960-4681-AB38-E8A179EA392C}">
      <dgm:prSet/>
      <dgm:spPr/>
      <dgm:t>
        <a:bodyPr/>
        <a:lstStyle/>
        <a:p>
          <a:endParaRPr lang="en-US"/>
        </a:p>
      </dgm:t>
    </dgm:pt>
    <dgm:pt modelId="{13B596D7-F792-401B-9AB5-CB75ED534A88}">
      <dgm:prSet phldrT="[Text]" custT="1"/>
      <dgm:spPr/>
      <dgm:t>
        <a:bodyPr/>
        <a:lstStyle/>
        <a:p>
          <a:r>
            <a:rPr lang="en-US" sz="1800" dirty="0" smtClean="0"/>
            <a:t>Node-Centric</a:t>
          </a:r>
          <a:endParaRPr lang="en-US" sz="1800" dirty="0"/>
        </a:p>
      </dgm:t>
    </dgm:pt>
    <dgm:pt modelId="{1A1CD719-414D-4718-A23E-4956EF171ED3}" type="parTrans" cxnId="{06DD7DA4-B091-407C-8849-A09725ECD2EB}">
      <dgm:prSet/>
      <dgm:spPr/>
      <dgm:t>
        <a:bodyPr/>
        <a:lstStyle/>
        <a:p>
          <a:endParaRPr lang="en-US"/>
        </a:p>
      </dgm:t>
    </dgm:pt>
    <dgm:pt modelId="{CB4C2877-EEDD-4DF2-B901-D3190B2CEC9C}" type="sibTrans" cxnId="{06DD7DA4-B091-407C-8849-A09725ECD2EB}">
      <dgm:prSet/>
      <dgm:spPr/>
      <dgm:t>
        <a:bodyPr/>
        <a:lstStyle/>
        <a:p>
          <a:endParaRPr lang="en-US"/>
        </a:p>
      </dgm:t>
    </dgm:pt>
    <dgm:pt modelId="{DD21D9DB-D38D-4F38-960B-EE6F6D0CD199}">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smtClean="0"/>
            <a:t>Group-Centric</a:t>
          </a:r>
          <a:endParaRPr lang="en-US" dirty="0"/>
        </a:p>
      </dgm:t>
    </dgm:pt>
    <dgm:pt modelId="{ED916034-F44E-4451-97BF-AD0B9D9729D8}" type="parTrans" cxnId="{256CC7DA-B5AC-4C9A-9FBB-7D682E183B8E}">
      <dgm:prSet/>
      <dgm:spPr/>
      <dgm:t>
        <a:bodyPr/>
        <a:lstStyle/>
        <a:p>
          <a:endParaRPr lang="en-US"/>
        </a:p>
      </dgm:t>
    </dgm:pt>
    <dgm:pt modelId="{DEF05E42-93EE-45CC-B7D3-47F187FE9EFD}" type="sibTrans" cxnId="{256CC7DA-B5AC-4C9A-9FBB-7D682E183B8E}">
      <dgm:prSet/>
      <dgm:spPr/>
      <dgm:t>
        <a:bodyPr/>
        <a:lstStyle/>
        <a:p>
          <a:endParaRPr lang="en-US"/>
        </a:p>
      </dgm:t>
    </dgm:pt>
    <dgm:pt modelId="{6D6968B8-1C10-4BE3-8721-4C515B03D2C1}">
      <dgm:prSet phldrT="[Text]"/>
      <dgm:spPr/>
      <dgm:t>
        <a:bodyPr/>
        <a:lstStyle/>
        <a:p>
          <a:r>
            <a:rPr lang="en-US" dirty="0" smtClean="0"/>
            <a:t>Network-Centric</a:t>
          </a:r>
          <a:endParaRPr lang="en-US" dirty="0"/>
        </a:p>
      </dgm:t>
    </dgm:pt>
    <dgm:pt modelId="{F3C2F5CB-3CBB-4A0F-9AE9-8847DB5F35E0}" type="parTrans" cxnId="{D800F1F7-3FE7-406A-862D-70184966F31F}">
      <dgm:prSet/>
      <dgm:spPr/>
      <dgm:t>
        <a:bodyPr/>
        <a:lstStyle/>
        <a:p>
          <a:endParaRPr lang="en-US"/>
        </a:p>
      </dgm:t>
    </dgm:pt>
    <dgm:pt modelId="{9ADBE859-C578-4820-8906-03C58F2AFEE1}" type="sibTrans" cxnId="{D800F1F7-3FE7-406A-862D-70184966F31F}">
      <dgm:prSet/>
      <dgm:spPr/>
      <dgm:t>
        <a:bodyPr/>
        <a:lstStyle/>
        <a:p>
          <a:endParaRPr lang="en-US"/>
        </a:p>
      </dgm:t>
    </dgm:pt>
    <dgm:pt modelId="{492D1B2F-7D30-498E-97BF-269B8670DFA3}">
      <dgm:prSet phldrT="[Text]" custT="1"/>
      <dgm:spPr/>
      <dgm:t>
        <a:bodyPr/>
        <a:lstStyle/>
        <a:p>
          <a:r>
            <a:rPr lang="en-US" sz="1600" dirty="0" smtClean="0"/>
            <a:t>Hierarchy-Centric</a:t>
          </a:r>
          <a:endParaRPr lang="en-US" sz="1600" dirty="0"/>
        </a:p>
      </dgm:t>
    </dgm:pt>
    <dgm:pt modelId="{948FB2C2-7E48-4085-BE3A-A7892BBCB888}" type="parTrans" cxnId="{9F9CAC55-0EAB-4AB6-957A-E4404EFA1CD6}">
      <dgm:prSet/>
      <dgm:spPr/>
      <dgm:t>
        <a:bodyPr/>
        <a:lstStyle/>
        <a:p>
          <a:endParaRPr lang="en-US"/>
        </a:p>
      </dgm:t>
    </dgm:pt>
    <dgm:pt modelId="{D4C98E3B-310C-43AB-8F4C-34C9CE6DA244}" type="sibTrans" cxnId="{9F9CAC55-0EAB-4AB6-957A-E4404EFA1CD6}">
      <dgm:prSet/>
      <dgm:spPr/>
      <dgm:t>
        <a:bodyPr/>
        <a:lstStyle/>
        <a:p>
          <a:endParaRPr lang="en-US"/>
        </a:p>
      </dgm:t>
    </dgm:pt>
    <dgm:pt modelId="{0E1016BB-CA0A-4F22-9620-7671B07FBB15}" type="pres">
      <dgm:prSet presAssocID="{3DCB9BB7-1AE3-41CC-81C0-563BCF579828}" presName="composite" presStyleCnt="0">
        <dgm:presLayoutVars>
          <dgm:chMax val="1"/>
          <dgm:dir/>
          <dgm:resizeHandles val="exact"/>
        </dgm:presLayoutVars>
      </dgm:prSet>
      <dgm:spPr/>
      <dgm:t>
        <a:bodyPr/>
        <a:lstStyle/>
        <a:p>
          <a:endParaRPr lang="en-US"/>
        </a:p>
      </dgm:t>
    </dgm:pt>
    <dgm:pt modelId="{1369973D-55AA-4439-86AD-14F9C75F2E1D}" type="pres">
      <dgm:prSet presAssocID="{3DCB9BB7-1AE3-41CC-81C0-563BCF579828}" presName="radial" presStyleCnt="0">
        <dgm:presLayoutVars>
          <dgm:animLvl val="ctr"/>
        </dgm:presLayoutVars>
      </dgm:prSet>
      <dgm:spPr/>
    </dgm:pt>
    <dgm:pt modelId="{FBAC4680-4E4F-475D-8884-9CD5F4BB4171}" type="pres">
      <dgm:prSet presAssocID="{83575F9A-7289-4A5C-BB87-9D487CAAD36F}" presName="centerShape" presStyleLbl="vennNode1" presStyleIdx="0" presStyleCnt="5"/>
      <dgm:spPr/>
      <dgm:t>
        <a:bodyPr/>
        <a:lstStyle/>
        <a:p>
          <a:endParaRPr lang="en-US"/>
        </a:p>
      </dgm:t>
    </dgm:pt>
    <dgm:pt modelId="{AF698216-04E7-4906-BC12-D0BE5AFB8ECB}" type="pres">
      <dgm:prSet presAssocID="{13B596D7-F792-401B-9AB5-CB75ED534A88}" presName="node" presStyleLbl="vennNode1" presStyleIdx="1" presStyleCnt="5">
        <dgm:presLayoutVars>
          <dgm:bulletEnabled val="1"/>
        </dgm:presLayoutVars>
      </dgm:prSet>
      <dgm:spPr/>
      <dgm:t>
        <a:bodyPr/>
        <a:lstStyle/>
        <a:p>
          <a:endParaRPr lang="en-US"/>
        </a:p>
      </dgm:t>
    </dgm:pt>
    <dgm:pt modelId="{1412313A-AE52-4BCE-B2EC-AA7AEE10239A}" type="pres">
      <dgm:prSet presAssocID="{DD21D9DB-D38D-4F38-960B-EE6F6D0CD199}" presName="node" presStyleLbl="vennNode1" presStyleIdx="2" presStyleCnt="5">
        <dgm:presLayoutVars>
          <dgm:bulletEnabled val="1"/>
        </dgm:presLayoutVars>
      </dgm:prSet>
      <dgm:spPr/>
      <dgm:t>
        <a:bodyPr/>
        <a:lstStyle/>
        <a:p>
          <a:endParaRPr lang="en-US"/>
        </a:p>
      </dgm:t>
    </dgm:pt>
    <dgm:pt modelId="{101A31FD-E895-4ED1-A76D-B6AE1A1CFB30}" type="pres">
      <dgm:prSet presAssocID="{6D6968B8-1C10-4BE3-8721-4C515B03D2C1}" presName="node" presStyleLbl="vennNode1" presStyleIdx="3" presStyleCnt="5">
        <dgm:presLayoutVars>
          <dgm:bulletEnabled val="1"/>
        </dgm:presLayoutVars>
      </dgm:prSet>
      <dgm:spPr/>
      <dgm:t>
        <a:bodyPr/>
        <a:lstStyle/>
        <a:p>
          <a:endParaRPr lang="en-US"/>
        </a:p>
      </dgm:t>
    </dgm:pt>
    <dgm:pt modelId="{E0111CA7-99A0-4DEE-A0A1-5BFC6810069B}" type="pres">
      <dgm:prSet presAssocID="{492D1B2F-7D30-498E-97BF-269B8670DFA3}" presName="node" presStyleLbl="vennNode1" presStyleIdx="4" presStyleCnt="5">
        <dgm:presLayoutVars>
          <dgm:bulletEnabled val="1"/>
        </dgm:presLayoutVars>
      </dgm:prSet>
      <dgm:spPr/>
      <dgm:t>
        <a:bodyPr/>
        <a:lstStyle/>
        <a:p>
          <a:endParaRPr lang="en-US"/>
        </a:p>
      </dgm:t>
    </dgm:pt>
  </dgm:ptLst>
  <dgm:cxnLst>
    <dgm:cxn modelId="{256CC7DA-B5AC-4C9A-9FBB-7D682E183B8E}" srcId="{83575F9A-7289-4A5C-BB87-9D487CAAD36F}" destId="{DD21D9DB-D38D-4F38-960B-EE6F6D0CD199}" srcOrd="1" destOrd="0" parTransId="{ED916034-F44E-4451-97BF-AD0B9D9729D8}" sibTransId="{DEF05E42-93EE-45CC-B7D3-47F187FE9EFD}"/>
    <dgm:cxn modelId="{9BFFC84C-6370-4F89-A425-86A8D55B0060}" type="presOf" srcId="{13B596D7-F792-401B-9AB5-CB75ED534A88}" destId="{AF698216-04E7-4906-BC12-D0BE5AFB8ECB}" srcOrd="0" destOrd="0" presId="urn:microsoft.com/office/officeart/2005/8/layout/radial3"/>
    <dgm:cxn modelId="{68047F5E-1002-4BC2-B4B1-687AE854162D}" type="presOf" srcId="{DD21D9DB-D38D-4F38-960B-EE6F6D0CD199}" destId="{1412313A-AE52-4BCE-B2EC-AA7AEE10239A}" srcOrd="0" destOrd="0" presId="urn:microsoft.com/office/officeart/2005/8/layout/radial3"/>
    <dgm:cxn modelId="{18AA01AC-BADD-4E6D-BFE5-87E08226C1AF}" type="presOf" srcId="{6D6968B8-1C10-4BE3-8721-4C515B03D2C1}" destId="{101A31FD-E895-4ED1-A76D-B6AE1A1CFB30}" srcOrd="0" destOrd="0" presId="urn:microsoft.com/office/officeart/2005/8/layout/radial3"/>
    <dgm:cxn modelId="{385FFF49-3960-4681-AB38-E8A179EA392C}" srcId="{3DCB9BB7-1AE3-41CC-81C0-563BCF579828}" destId="{83575F9A-7289-4A5C-BB87-9D487CAAD36F}" srcOrd="0" destOrd="0" parTransId="{E40BDADD-FE28-4C8C-9846-9B78B30304E8}" sibTransId="{B7635AD3-2666-4A29-B795-FF4F68FE46DC}"/>
    <dgm:cxn modelId="{5CF5F3A5-077E-42BF-BEEE-6EF2353FF855}" type="presOf" srcId="{3DCB9BB7-1AE3-41CC-81C0-563BCF579828}" destId="{0E1016BB-CA0A-4F22-9620-7671B07FBB15}" srcOrd="0" destOrd="0" presId="urn:microsoft.com/office/officeart/2005/8/layout/radial3"/>
    <dgm:cxn modelId="{D800F1F7-3FE7-406A-862D-70184966F31F}" srcId="{83575F9A-7289-4A5C-BB87-9D487CAAD36F}" destId="{6D6968B8-1C10-4BE3-8721-4C515B03D2C1}" srcOrd="2" destOrd="0" parTransId="{F3C2F5CB-3CBB-4A0F-9AE9-8847DB5F35E0}" sibTransId="{9ADBE859-C578-4820-8906-03C58F2AFEE1}"/>
    <dgm:cxn modelId="{E0560A42-B8B9-4FC0-80AD-4CE720F8ACFD}" type="presOf" srcId="{492D1B2F-7D30-498E-97BF-269B8670DFA3}" destId="{E0111CA7-99A0-4DEE-A0A1-5BFC6810069B}" srcOrd="0" destOrd="0" presId="urn:microsoft.com/office/officeart/2005/8/layout/radial3"/>
    <dgm:cxn modelId="{9F9CAC55-0EAB-4AB6-957A-E4404EFA1CD6}" srcId="{83575F9A-7289-4A5C-BB87-9D487CAAD36F}" destId="{492D1B2F-7D30-498E-97BF-269B8670DFA3}" srcOrd="3" destOrd="0" parTransId="{948FB2C2-7E48-4085-BE3A-A7892BBCB888}" sibTransId="{D4C98E3B-310C-43AB-8F4C-34C9CE6DA244}"/>
    <dgm:cxn modelId="{CA3970B5-DBEA-4FD2-A1DD-E8F24181F84C}" type="presOf" srcId="{83575F9A-7289-4A5C-BB87-9D487CAAD36F}" destId="{FBAC4680-4E4F-475D-8884-9CD5F4BB4171}" srcOrd="0" destOrd="0" presId="urn:microsoft.com/office/officeart/2005/8/layout/radial3"/>
    <dgm:cxn modelId="{06DD7DA4-B091-407C-8849-A09725ECD2EB}" srcId="{83575F9A-7289-4A5C-BB87-9D487CAAD36F}" destId="{13B596D7-F792-401B-9AB5-CB75ED534A88}" srcOrd="0" destOrd="0" parTransId="{1A1CD719-414D-4718-A23E-4956EF171ED3}" sibTransId="{CB4C2877-EEDD-4DF2-B901-D3190B2CEC9C}"/>
    <dgm:cxn modelId="{6538373E-31DB-476B-B6F8-0C6A8AB5091D}" type="presParOf" srcId="{0E1016BB-CA0A-4F22-9620-7671B07FBB15}" destId="{1369973D-55AA-4439-86AD-14F9C75F2E1D}" srcOrd="0" destOrd="0" presId="urn:microsoft.com/office/officeart/2005/8/layout/radial3"/>
    <dgm:cxn modelId="{2A463A8F-70CA-409B-B4A5-8E8781AA6D81}" type="presParOf" srcId="{1369973D-55AA-4439-86AD-14F9C75F2E1D}" destId="{FBAC4680-4E4F-475D-8884-9CD5F4BB4171}" srcOrd="0" destOrd="0" presId="urn:microsoft.com/office/officeart/2005/8/layout/radial3"/>
    <dgm:cxn modelId="{73A0EA54-B154-4587-9750-E810714EC556}" type="presParOf" srcId="{1369973D-55AA-4439-86AD-14F9C75F2E1D}" destId="{AF698216-04E7-4906-BC12-D0BE5AFB8ECB}" srcOrd="1" destOrd="0" presId="urn:microsoft.com/office/officeart/2005/8/layout/radial3"/>
    <dgm:cxn modelId="{3B6C4281-DE26-401C-A13E-E4EF5E2715DB}" type="presParOf" srcId="{1369973D-55AA-4439-86AD-14F9C75F2E1D}" destId="{1412313A-AE52-4BCE-B2EC-AA7AEE10239A}" srcOrd="2" destOrd="0" presId="urn:microsoft.com/office/officeart/2005/8/layout/radial3"/>
    <dgm:cxn modelId="{E844B47D-4C05-472B-9654-88C26086B81E}" type="presParOf" srcId="{1369973D-55AA-4439-86AD-14F9C75F2E1D}" destId="{101A31FD-E895-4ED1-A76D-B6AE1A1CFB30}" srcOrd="3" destOrd="0" presId="urn:microsoft.com/office/officeart/2005/8/layout/radial3"/>
    <dgm:cxn modelId="{3EF16B24-94E4-4EA6-9D92-2A3663E28316}" type="presParOf" srcId="{1369973D-55AA-4439-86AD-14F9C75F2E1D}" destId="{E0111CA7-99A0-4DEE-A0A1-5BFC6810069B}" srcOrd="4" destOrd="0" presId="urn:microsoft.com/office/officeart/2005/8/layout/radial3"/>
  </dgm:cxnLst>
  <dgm:bg/>
  <dgm:whole/>
</dgm:dataModel>
</file>

<file path=ppt/diagrams/data4.xml><?xml version="1.0" encoding="utf-8"?>
<dgm:dataModel xmlns:dgm="http://schemas.openxmlformats.org/drawingml/2006/diagram" xmlns:a="http://schemas.openxmlformats.org/drawingml/2006/main">
  <dgm:ptLst>
    <dgm:pt modelId="{3DCB9BB7-1AE3-41CC-81C0-563BCF57982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83575F9A-7289-4A5C-BB87-9D487CAAD36F}">
      <dgm:prSet phldrT="[Text]"/>
      <dgm:spPr/>
      <dgm:t>
        <a:bodyPr/>
        <a:lstStyle/>
        <a:p>
          <a:r>
            <a:rPr lang="en-US" dirty="0" smtClean="0"/>
            <a:t>Community Detection</a:t>
          </a:r>
          <a:endParaRPr lang="en-US" dirty="0"/>
        </a:p>
      </dgm:t>
    </dgm:pt>
    <dgm:pt modelId="{E40BDADD-FE28-4C8C-9846-9B78B30304E8}" type="parTrans" cxnId="{385FFF49-3960-4681-AB38-E8A179EA392C}">
      <dgm:prSet/>
      <dgm:spPr/>
      <dgm:t>
        <a:bodyPr/>
        <a:lstStyle/>
        <a:p>
          <a:endParaRPr lang="en-US"/>
        </a:p>
      </dgm:t>
    </dgm:pt>
    <dgm:pt modelId="{B7635AD3-2666-4A29-B795-FF4F68FE46DC}" type="sibTrans" cxnId="{385FFF49-3960-4681-AB38-E8A179EA392C}">
      <dgm:prSet/>
      <dgm:spPr/>
      <dgm:t>
        <a:bodyPr/>
        <a:lstStyle/>
        <a:p>
          <a:endParaRPr lang="en-US"/>
        </a:p>
      </dgm:t>
    </dgm:pt>
    <dgm:pt modelId="{13B596D7-F792-401B-9AB5-CB75ED534A88}">
      <dgm:prSet phldrT="[Text]" custT="1"/>
      <dgm:spPr/>
      <dgm:t>
        <a:bodyPr/>
        <a:lstStyle/>
        <a:p>
          <a:r>
            <a:rPr lang="en-US" sz="1800" dirty="0" smtClean="0"/>
            <a:t>Node-Centric</a:t>
          </a:r>
          <a:endParaRPr lang="en-US" sz="1800" dirty="0"/>
        </a:p>
      </dgm:t>
    </dgm:pt>
    <dgm:pt modelId="{1A1CD719-414D-4718-A23E-4956EF171ED3}" type="parTrans" cxnId="{06DD7DA4-B091-407C-8849-A09725ECD2EB}">
      <dgm:prSet/>
      <dgm:spPr/>
      <dgm:t>
        <a:bodyPr/>
        <a:lstStyle/>
        <a:p>
          <a:endParaRPr lang="en-US"/>
        </a:p>
      </dgm:t>
    </dgm:pt>
    <dgm:pt modelId="{CB4C2877-EEDD-4DF2-B901-D3190B2CEC9C}" type="sibTrans" cxnId="{06DD7DA4-B091-407C-8849-A09725ECD2EB}">
      <dgm:prSet/>
      <dgm:spPr/>
      <dgm:t>
        <a:bodyPr/>
        <a:lstStyle/>
        <a:p>
          <a:endParaRPr lang="en-US"/>
        </a:p>
      </dgm:t>
    </dgm:pt>
    <dgm:pt modelId="{DD21D9DB-D38D-4F38-960B-EE6F6D0CD199}">
      <dgm:prSet phldrT="[Text]"/>
      <dgm:spPr/>
      <dgm:t>
        <a:bodyPr/>
        <a:lstStyle/>
        <a:p>
          <a:r>
            <a:rPr lang="en-US" dirty="0" smtClean="0"/>
            <a:t>Group-Centric</a:t>
          </a:r>
          <a:endParaRPr lang="en-US" dirty="0"/>
        </a:p>
      </dgm:t>
    </dgm:pt>
    <dgm:pt modelId="{ED916034-F44E-4451-97BF-AD0B9D9729D8}" type="parTrans" cxnId="{256CC7DA-B5AC-4C9A-9FBB-7D682E183B8E}">
      <dgm:prSet/>
      <dgm:spPr/>
      <dgm:t>
        <a:bodyPr/>
        <a:lstStyle/>
        <a:p>
          <a:endParaRPr lang="en-US"/>
        </a:p>
      </dgm:t>
    </dgm:pt>
    <dgm:pt modelId="{DEF05E42-93EE-45CC-B7D3-47F187FE9EFD}" type="sibTrans" cxnId="{256CC7DA-B5AC-4C9A-9FBB-7D682E183B8E}">
      <dgm:prSet/>
      <dgm:spPr/>
      <dgm:t>
        <a:bodyPr/>
        <a:lstStyle/>
        <a:p>
          <a:endParaRPr lang="en-US"/>
        </a:p>
      </dgm:t>
    </dgm:pt>
    <dgm:pt modelId="{6D6968B8-1C10-4BE3-8721-4C515B03D2C1}">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smtClean="0"/>
            <a:t>Network-Centric</a:t>
          </a:r>
          <a:endParaRPr lang="en-US" dirty="0"/>
        </a:p>
      </dgm:t>
    </dgm:pt>
    <dgm:pt modelId="{F3C2F5CB-3CBB-4A0F-9AE9-8847DB5F35E0}" type="parTrans" cxnId="{D800F1F7-3FE7-406A-862D-70184966F31F}">
      <dgm:prSet/>
      <dgm:spPr/>
      <dgm:t>
        <a:bodyPr/>
        <a:lstStyle/>
        <a:p>
          <a:endParaRPr lang="en-US"/>
        </a:p>
      </dgm:t>
    </dgm:pt>
    <dgm:pt modelId="{9ADBE859-C578-4820-8906-03C58F2AFEE1}" type="sibTrans" cxnId="{D800F1F7-3FE7-406A-862D-70184966F31F}">
      <dgm:prSet/>
      <dgm:spPr/>
      <dgm:t>
        <a:bodyPr/>
        <a:lstStyle/>
        <a:p>
          <a:endParaRPr lang="en-US"/>
        </a:p>
      </dgm:t>
    </dgm:pt>
    <dgm:pt modelId="{492D1B2F-7D30-498E-97BF-269B8670DFA3}">
      <dgm:prSet phldrT="[Text]" custT="1"/>
      <dgm:spPr/>
      <dgm:t>
        <a:bodyPr/>
        <a:lstStyle/>
        <a:p>
          <a:r>
            <a:rPr lang="en-US" sz="1600" dirty="0" smtClean="0"/>
            <a:t>Hierarchy-Centric</a:t>
          </a:r>
          <a:endParaRPr lang="en-US" sz="1600" dirty="0"/>
        </a:p>
      </dgm:t>
    </dgm:pt>
    <dgm:pt modelId="{948FB2C2-7E48-4085-BE3A-A7892BBCB888}" type="parTrans" cxnId="{9F9CAC55-0EAB-4AB6-957A-E4404EFA1CD6}">
      <dgm:prSet/>
      <dgm:spPr/>
      <dgm:t>
        <a:bodyPr/>
        <a:lstStyle/>
        <a:p>
          <a:endParaRPr lang="en-US"/>
        </a:p>
      </dgm:t>
    </dgm:pt>
    <dgm:pt modelId="{D4C98E3B-310C-43AB-8F4C-34C9CE6DA244}" type="sibTrans" cxnId="{9F9CAC55-0EAB-4AB6-957A-E4404EFA1CD6}">
      <dgm:prSet/>
      <dgm:spPr/>
      <dgm:t>
        <a:bodyPr/>
        <a:lstStyle/>
        <a:p>
          <a:endParaRPr lang="en-US"/>
        </a:p>
      </dgm:t>
    </dgm:pt>
    <dgm:pt modelId="{0E1016BB-CA0A-4F22-9620-7671B07FBB15}" type="pres">
      <dgm:prSet presAssocID="{3DCB9BB7-1AE3-41CC-81C0-563BCF579828}" presName="composite" presStyleCnt="0">
        <dgm:presLayoutVars>
          <dgm:chMax val="1"/>
          <dgm:dir/>
          <dgm:resizeHandles val="exact"/>
        </dgm:presLayoutVars>
      </dgm:prSet>
      <dgm:spPr/>
      <dgm:t>
        <a:bodyPr/>
        <a:lstStyle/>
        <a:p>
          <a:endParaRPr lang="en-US"/>
        </a:p>
      </dgm:t>
    </dgm:pt>
    <dgm:pt modelId="{1369973D-55AA-4439-86AD-14F9C75F2E1D}" type="pres">
      <dgm:prSet presAssocID="{3DCB9BB7-1AE3-41CC-81C0-563BCF579828}" presName="radial" presStyleCnt="0">
        <dgm:presLayoutVars>
          <dgm:animLvl val="ctr"/>
        </dgm:presLayoutVars>
      </dgm:prSet>
      <dgm:spPr/>
    </dgm:pt>
    <dgm:pt modelId="{FBAC4680-4E4F-475D-8884-9CD5F4BB4171}" type="pres">
      <dgm:prSet presAssocID="{83575F9A-7289-4A5C-BB87-9D487CAAD36F}" presName="centerShape" presStyleLbl="vennNode1" presStyleIdx="0" presStyleCnt="5"/>
      <dgm:spPr/>
      <dgm:t>
        <a:bodyPr/>
        <a:lstStyle/>
        <a:p>
          <a:endParaRPr lang="en-US"/>
        </a:p>
      </dgm:t>
    </dgm:pt>
    <dgm:pt modelId="{AF698216-04E7-4906-BC12-D0BE5AFB8ECB}" type="pres">
      <dgm:prSet presAssocID="{13B596D7-F792-401B-9AB5-CB75ED534A88}" presName="node" presStyleLbl="vennNode1" presStyleIdx="1" presStyleCnt="5">
        <dgm:presLayoutVars>
          <dgm:bulletEnabled val="1"/>
        </dgm:presLayoutVars>
      </dgm:prSet>
      <dgm:spPr/>
      <dgm:t>
        <a:bodyPr/>
        <a:lstStyle/>
        <a:p>
          <a:endParaRPr lang="en-US"/>
        </a:p>
      </dgm:t>
    </dgm:pt>
    <dgm:pt modelId="{1412313A-AE52-4BCE-B2EC-AA7AEE10239A}" type="pres">
      <dgm:prSet presAssocID="{DD21D9DB-D38D-4F38-960B-EE6F6D0CD199}" presName="node" presStyleLbl="vennNode1" presStyleIdx="2" presStyleCnt="5">
        <dgm:presLayoutVars>
          <dgm:bulletEnabled val="1"/>
        </dgm:presLayoutVars>
      </dgm:prSet>
      <dgm:spPr/>
      <dgm:t>
        <a:bodyPr/>
        <a:lstStyle/>
        <a:p>
          <a:endParaRPr lang="en-US"/>
        </a:p>
      </dgm:t>
    </dgm:pt>
    <dgm:pt modelId="{101A31FD-E895-4ED1-A76D-B6AE1A1CFB30}" type="pres">
      <dgm:prSet presAssocID="{6D6968B8-1C10-4BE3-8721-4C515B03D2C1}" presName="node" presStyleLbl="vennNode1" presStyleIdx="3" presStyleCnt="5">
        <dgm:presLayoutVars>
          <dgm:bulletEnabled val="1"/>
        </dgm:presLayoutVars>
      </dgm:prSet>
      <dgm:spPr/>
      <dgm:t>
        <a:bodyPr/>
        <a:lstStyle/>
        <a:p>
          <a:endParaRPr lang="en-US"/>
        </a:p>
      </dgm:t>
    </dgm:pt>
    <dgm:pt modelId="{E0111CA7-99A0-4DEE-A0A1-5BFC6810069B}" type="pres">
      <dgm:prSet presAssocID="{492D1B2F-7D30-498E-97BF-269B8670DFA3}" presName="node" presStyleLbl="vennNode1" presStyleIdx="4" presStyleCnt="5">
        <dgm:presLayoutVars>
          <dgm:bulletEnabled val="1"/>
        </dgm:presLayoutVars>
      </dgm:prSet>
      <dgm:spPr/>
      <dgm:t>
        <a:bodyPr/>
        <a:lstStyle/>
        <a:p>
          <a:endParaRPr lang="en-US"/>
        </a:p>
      </dgm:t>
    </dgm:pt>
  </dgm:ptLst>
  <dgm:cxnLst>
    <dgm:cxn modelId="{256CC7DA-B5AC-4C9A-9FBB-7D682E183B8E}" srcId="{83575F9A-7289-4A5C-BB87-9D487CAAD36F}" destId="{DD21D9DB-D38D-4F38-960B-EE6F6D0CD199}" srcOrd="1" destOrd="0" parTransId="{ED916034-F44E-4451-97BF-AD0B9D9729D8}" sibTransId="{DEF05E42-93EE-45CC-B7D3-47F187FE9EFD}"/>
    <dgm:cxn modelId="{27B9F8C6-9DA6-42AB-89B0-A7267E0EB7D5}" type="presOf" srcId="{6D6968B8-1C10-4BE3-8721-4C515B03D2C1}" destId="{101A31FD-E895-4ED1-A76D-B6AE1A1CFB30}" srcOrd="0" destOrd="0" presId="urn:microsoft.com/office/officeart/2005/8/layout/radial3"/>
    <dgm:cxn modelId="{F5566D57-E9BD-4AD8-9FFD-9BDB3945E199}" type="presOf" srcId="{DD21D9DB-D38D-4F38-960B-EE6F6D0CD199}" destId="{1412313A-AE52-4BCE-B2EC-AA7AEE10239A}" srcOrd="0" destOrd="0" presId="urn:microsoft.com/office/officeart/2005/8/layout/radial3"/>
    <dgm:cxn modelId="{8CB6C642-8407-4618-A6C0-4192B94E098A}" type="presOf" srcId="{3DCB9BB7-1AE3-41CC-81C0-563BCF579828}" destId="{0E1016BB-CA0A-4F22-9620-7671B07FBB15}" srcOrd="0" destOrd="0" presId="urn:microsoft.com/office/officeart/2005/8/layout/radial3"/>
    <dgm:cxn modelId="{6522523F-EFCA-4C2D-8FDD-DE0ABA7C4098}" type="presOf" srcId="{492D1B2F-7D30-498E-97BF-269B8670DFA3}" destId="{E0111CA7-99A0-4DEE-A0A1-5BFC6810069B}" srcOrd="0" destOrd="0" presId="urn:microsoft.com/office/officeart/2005/8/layout/radial3"/>
    <dgm:cxn modelId="{385FFF49-3960-4681-AB38-E8A179EA392C}" srcId="{3DCB9BB7-1AE3-41CC-81C0-563BCF579828}" destId="{83575F9A-7289-4A5C-BB87-9D487CAAD36F}" srcOrd="0" destOrd="0" parTransId="{E40BDADD-FE28-4C8C-9846-9B78B30304E8}" sibTransId="{B7635AD3-2666-4A29-B795-FF4F68FE46DC}"/>
    <dgm:cxn modelId="{46B37756-FA9E-472F-B2B6-1C6A0726F1D4}" type="presOf" srcId="{13B596D7-F792-401B-9AB5-CB75ED534A88}" destId="{AF698216-04E7-4906-BC12-D0BE5AFB8ECB}" srcOrd="0" destOrd="0" presId="urn:microsoft.com/office/officeart/2005/8/layout/radial3"/>
    <dgm:cxn modelId="{F173A1C9-020F-4561-96CD-2A34A3801F73}" type="presOf" srcId="{83575F9A-7289-4A5C-BB87-9D487CAAD36F}" destId="{FBAC4680-4E4F-475D-8884-9CD5F4BB4171}" srcOrd="0" destOrd="0" presId="urn:microsoft.com/office/officeart/2005/8/layout/radial3"/>
    <dgm:cxn modelId="{D800F1F7-3FE7-406A-862D-70184966F31F}" srcId="{83575F9A-7289-4A5C-BB87-9D487CAAD36F}" destId="{6D6968B8-1C10-4BE3-8721-4C515B03D2C1}" srcOrd="2" destOrd="0" parTransId="{F3C2F5CB-3CBB-4A0F-9AE9-8847DB5F35E0}" sibTransId="{9ADBE859-C578-4820-8906-03C58F2AFEE1}"/>
    <dgm:cxn modelId="{9F9CAC55-0EAB-4AB6-957A-E4404EFA1CD6}" srcId="{83575F9A-7289-4A5C-BB87-9D487CAAD36F}" destId="{492D1B2F-7D30-498E-97BF-269B8670DFA3}" srcOrd="3" destOrd="0" parTransId="{948FB2C2-7E48-4085-BE3A-A7892BBCB888}" sibTransId="{D4C98E3B-310C-43AB-8F4C-34C9CE6DA244}"/>
    <dgm:cxn modelId="{06DD7DA4-B091-407C-8849-A09725ECD2EB}" srcId="{83575F9A-7289-4A5C-BB87-9D487CAAD36F}" destId="{13B596D7-F792-401B-9AB5-CB75ED534A88}" srcOrd="0" destOrd="0" parTransId="{1A1CD719-414D-4718-A23E-4956EF171ED3}" sibTransId="{CB4C2877-EEDD-4DF2-B901-D3190B2CEC9C}"/>
    <dgm:cxn modelId="{15E15B35-E880-4373-990E-D36FDB8EFBDC}" type="presParOf" srcId="{0E1016BB-CA0A-4F22-9620-7671B07FBB15}" destId="{1369973D-55AA-4439-86AD-14F9C75F2E1D}" srcOrd="0" destOrd="0" presId="urn:microsoft.com/office/officeart/2005/8/layout/radial3"/>
    <dgm:cxn modelId="{0BAE5E88-52F0-447F-A5AF-26C7E45B6637}" type="presParOf" srcId="{1369973D-55AA-4439-86AD-14F9C75F2E1D}" destId="{FBAC4680-4E4F-475D-8884-9CD5F4BB4171}" srcOrd="0" destOrd="0" presId="urn:microsoft.com/office/officeart/2005/8/layout/radial3"/>
    <dgm:cxn modelId="{B9EBDCEC-5EAB-4202-B1FC-7F8E32A0EBDE}" type="presParOf" srcId="{1369973D-55AA-4439-86AD-14F9C75F2E1D}" destId="{AF698216-04E7-4906-BC12-D0BE5AFB8ECB}" srcOrd="1" destOrd="0" presId="urn:microsoft.com/office/officeart/2005/8/layout/radial3"/>
    <dgm:cxn modelId="{4651D04A-D13B-4922-81D2-1DB29B3083C8}" type="presParOf" srcId="{1369973D-55AA-4439-86AD-14F9C75F2E1D}" destId="{1412313A-AE52-4BCE-B2EC-AA7AEE10239A}" srcOrd="2" destOrd="0" presId="urn:microsoft.com/office/officeart/2005/8/layout/radial3"/>
    <dgm:cxn modelId="{7A8645E7-E28C-4AF3-B5C3-3A5B7BDDE279}" type="presParOf" srcId="{1369973D-55AA-4439-86AD-14F9C75F2E1D}" destId="{101A31FD-E895-4ED1-A76D-B6AE1A1CFB30}" srcOrd="3" destOrd="0" presId="urn:microsoft.com/office/officeart/2005/8/layout/radial3"/>
    <dgm:cxn modelId="{296F3896-7174-404C-A6ED-B7EFDDAB6276}" type="presParOf" srcId="{1369973D-55AA-4439-86AD-14F9C75F2E1D}" destId="{E0111CA7-99A0-4DEE-A0A1-5BFC6810069B}" srcOrd="4" destOrd="0" presId="urn:microsoft.com/office/officeart/2005/8/layout/radial3"/>
  </dgm:cxnLst>
  <dgm:bg/>
  <dgm:whole/>
</dgm:dataModel>
</file>

<file path=ppt/diagrams/data5.xml><?xml version="1.0" encoding="utf-8"?>
<dgm:dataModel xmlns:dgm="http://schemas.openxmlformats.org/drawingml/2006/diagram" xmlns:a="http://schemas.openxmlformats.org/drawingml/2006/main">
  <dgm:ptLst>
    <dgm:pt modelId="{3DCB9BB7-1AE3-41CC-81C0-563BCF57982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83575F9A-7289-4A5C-BB87-9D487CAAD36F}">
      <dgm:prSet phldrT="[Text]"/>
      <dgm:spPr/>
      <dgm:t>
        <a:bodyPr/>
        <a:lstStyle/>
        <a:p>
          <a:r>
            <a:rPr lang="en-US" dirty="0" smtClean="0"/>
            <a:t>Community Detection</a:t>
          </a:r>
          <a:endParaRPr lang="en-US" dirty="0"/>
        </a:p>
      </dgm:t>
    </dgm:pt>
    <dgm:pt modelId="{E40BDADD-FE28-4C8C-9846-9B78B30304E8}" type="parTrans" cxnId="{385FFF49-3960-4681-AB38-E8A179EA392C}">
      <dgm:prSet/>
      <dgm:spPr/>
      <dgm:t>
        <a:bodyPr/>
        <a:lstStyle/>
        <a:p>
          <a:endParaRPr lang="en-US"/>
        </a:p>
      </dgm:t>
    </dgm:pt>
    <dgm:pt modelId="{B7635AD3-2666-4A29-B795-FF4F68FE46DC}" type="sibTrans" cxnId="{385FFF49-3960-4681-AB38-E8A179EA392C}">
      <dgm:prSet/>
      <dgm:spPr/>
      <dgm:t>
        <a:bodyPr/>
        <a:lstStyle/>
        <a:p>
          <a:endParaRPr lang="en-US"/>
        </a:p>
      </dgm:t>
    </dgm:pt>
    <dgm:pt modelId="{13B596D7-F792-401B-9AB5-CB75ED534A88}">
      <dgm:prSet phldrT="[Text]" custT="1"/>
      <dgm:spPr/>
      <dgm:t>
        <a:bodyPr/>
        <a:lstStyle/>
        <a:p>
          <a:r>
            <a:rPr lang="en-US" sz="1800" dirty="0" smtClean="0"/>
            <a:t>Node-Centric</a:t>
          </a:r>
          <a:endParaRPr lang="en-US" sz="1800" dirty="0"/>
        </a:p>
      </dgm:t>
    </dgm:pt>
    <dgm:pt modelId="{1A1CD719-414D-4718-A23E-4956EF171ED3}" type="parTrans" cxnId="{06DD7DA4-B091-407C-8849-A09725ECD2EB}">
      <dgm:prSet/>
      <dgm:spPr/>
      <dgm:t>
        <a:bodyPr/>
        <a:lstStyle/>
        <a:p>
          <a:endParaRPr lang="en-US"/>
        </a:p>
      </dgm:t>
    </dgm:pt>
    <dgm:pt modelId="{CB4C2877-EEDD-4DF2-B901-D3190B2CEC9C}" type="sibTrans" cxnId="{06DD7DA4-B091-407C-8849-A09725ECD2EB}">
      <dgm:prSet/>
      <dgm:spPr/>
      <dgm:t>
        <a:bodyPr/>
        <a:lstStyle/>
        <a:p>
          <a:endParaRPr lang="en-US"/>
        </a:p>
      </dgm:t>
    </dgm:pt>
    <dgm:pt modelId="{DD21D9DB-D38D-4F38-960B-EE6F6D0CD199}">
      <dgm:prSet phldrT="[Text]"/>
      <dgm:spPr/>
      <dgm:t>
        <a:bodyPr/>
        <a:lstStyle/>
        <a:p>
          <a:r>
            <a:rPr lang="en-US" dirty="0" smtClean="0"/>
            <a:t>Group-Centric</a:t>
          </a:r>
          <a:endParaRPr lang="en-US" dirty="0"/>
        </a:p>
      </dgm:t>
    </dgm:pt>
    <dgm:pt modelId="{ED916034-F44E-4451-97BF-AD0B9D9729D8}" type="parTrans" cxnId="{256CC7DA-B5AC-4C9A-9FBB-7D682E183B8E}">
      <dgm:prSet/>
      <dgm:spPr/>
      <dgm:t>
        <a:bodyPr/>
        <a:lstStyle/>
        <a:p>
          <a:endParaRPr lang="en-US"/>
        </a:p>
      </dgm:t>
    </dgm:pt>
    <dgm:pt modelId="{DEF05E42-93EE-45CC-B7D3-47F187FE9EFD}" type="sibTrans" cxnId="{256CC7DA-B5AC-4C9A-9FBB-7D682E183B8E}">
      <dgm:prSet/>
      <dgm:spPr/>
      <dgm:t>
        <a:bodyPr/>
        <a:lstStyle/>
        <a:p>
          <a:endParaRPr lang="en-US"/>
        </a:p>
      </dgm:t>
    </dgm:pt>
    <dgm:pt modelId="{6D6968B8-1C10-4BE3-8721-4C515B03D2C1}">
      <dgm:prSet phldrT="[Text]"/>
      <dgm:spPr/>
      <dgm:t>
        <a:bodyPr/>
        <a:lstStyle/>
        <a:p>
          <a:r>
            <a:rPr lang="en-US" dirty="0" smtClean="0"/>
            <a:t>Network-Centric</a:t>
          </a:r>
          <a:endParaRPr lang="en-US" dirty="0"/>
        </a:p>
      </dgm:t>
    </dgm:pt>
    <dgm:pt modelId="{F3C2F5CB-3CBB-4A0F-9AE9-8847DB5F35E0}" type="parTrans" cxnId="{D800F1F7-3FE7-406A-862D-70184966F31F}">
      <dgm:prSet/>
      <dgm:spPr/>
      <dgm:t>
        <a:bodyPr/>
        <a:lstStyle/>
        <a:p>
          <a:endParaRPr lang="en-US"/>
        </a:p>
      </dgm:t>
    </dgm:pt>
    <dgm:pt modelId="{9ADBE859-C578-4820-8906-03C58F2AFEE1}" type="sibTrans" cxnId="{D800F1F7-3FE7-406A-862D-70184966F31F}">
      <dgm:prSet/>
      <dgm:spPr/>
      <dgm:t>
        <a:bodyPr/>
        <a:lstStyle/>
        <a:p>
          <a:endParaRPr lang="en-US"/>
        </a:p>
      </dgm:t>
    </dgm:pt>
    <dgm:pt modelId="{492D1B2F-7D30-498E-97BF-269B8670DFA3}">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1600" dirty="0" smtClean="0"/>
            <a:t>Hierarchy-Centric</a:t>
          </a:r>
          <a:endParaRPr lang="en-US" sz="1600" dirty="0"/>
        </a:p>
      </dgm:t>
    </dgm:pt>
    <dgm:pt modelId="{948FB2C2-7E48-4085-BE3A-A7892BBCB888}" type="parTrans" cxnId="{9F9CAC55-0EAB-4AB6-957A-E4404EFA1CD6}">
      <dgm:prSet/>
      <dgm:spPr/>
      <dgm:t>
        <a:bodyPr/>
        <a:lstStyle/>
        <a:p>
          <a:endParaRPr lang="en-US"/>
        </a:p>
      </dgm:t>
    </dgm:pt>
    <dgm:pt modelId="{D4C98E3B-310C-43AB-8F4C-34C9CE6DA244}" type="sibTrans" cxnId="{9F9CAC55-0EAB-4AB6-957A-E4404EFA1CD6}">
      <dgm:prSet/>
      <dgm:spPr/>
      <dgm:t>
        <a:bodyPr/>
        <a:lstStyle/>
        <a:p>
          <a:endParaRPr lang="en-US"/>
        </a:p>
      </dgm:t>
    </dgm:pt>
    <dgm:pt modelId="{0E1016BB-CA0A-4F22-9620-7671B07FBB15}" type="pres">
      <dgm:prSet presAssocID="{3DCB9BB7-1AE3-41CC-81C0-563BCF579828}" presName="composite" presStyleCnt="0">
        <dgm:presLayoutVars>
          <dgm:chMax val="1"/>
          <dgm:dir/>
          <dgm:resizeHandles val="exact"/>
        </dgm:presLayoutVars>
      </dgm:prSet>
      <dgm:spPr/>
      <dgm:t>
        <a:bodyPr/>
        <a:lstStyle/>
        <a:p>
          <a:endParaRPr lang="en-US"/>
        </a:p>
      </dgm:t>
    </dgm:pt>
    <dgm:pt modelId="{1369973D-55AA-4439-86AD-14F9C75F2E1D}" type="pres">
      <dgm:prSet presAssocID="{3DCB9BB7-1AE3-41CC-81C0-563BCF579828}" presName="radial" presStyleCnt="0">
        <dgm:presLayoutVars>
          <dgm:animLvl val="ctr"/>
        </dgm:presLayoutVars>
      </dgm:prSet>
      <dgm:spPr/>
    </dgm:pt>
    <dgm:pt modelId="{FBAC4680-4E4F-475D-8884-9CD5F4BB4171}" type="pres">
      <dgm:prSet presAssocID="{83575F9A-7289-4A5C-BB87-9D487CAAD36F}" presName="centerShape" presStyleLbl="vennNode1" presStyleIdx="0" presStyleCnt="5"/>
      <dgm:spPr/>
      <dgm:t>
        <a:bodyPr/>
        <a:lstStyle/>
        <a:p>
          <a:endParaRPr lang="en-US"/>
        </a:p>
      </dgm:t>
    </dgm:pt>
    <dgm:pt modelId="{AF698216-04E7-4906-BC12-D0BE5AFB8ECB}" type="pres">
      <dgm:prSet presAssocID="{13B596D7-F792-401B-9AB5-CB75ED534A88}" presName="node" presStyleLbl="vennNode1" presStyleIdx="1" presStyleCnt="5">
        <dgm:presLayoutVars>
          <dgm:bulletEnabled val="1"/>
        </dgm:presLayoutVars>
      </dgm:prSet>
      <dgm:spPr/>
      <dgm:t>
        <a:bodyPr/>
        <a:lstStyle/>
        <a:p>
          <a:endParaRPr lang="en-US"/>
        </a:p>
      </dgm:t>
    </dgm:pt>
    <dgm:pt modelId="{1412313A-AE52-4BCE-B2EC-AA7AEE10239A}" type="pres">
      <dgm:prSet presAssocID="{DD21D9DB-D38D-4F38-960B-EE6F6D0CD199}" presName="node" presStyleLbl="vennNode1" presStyleIdx="2" presStyleCnt="5">
        <dgm:presLayoutVars>
          <dgm:bulletEnabled val="1"/>
        </dgm:presLayoutVars>
      </dgm:prSet>
      <dgm:spPr/>
      <dgm:t>
        <a:bodyPr/>
        <a:lstStyle/>
        <a:p>
          <a:endParaRPr lang="en-US"/>
        </a:p>
      </dgm:t>
    </dgm:pt>
    <dgm:pt modelId="{101A31FD-E895-4ED1-A76D-B6AE1A1CFB30}" type="pres">
      <dgm:prSet presAssocID="{6D6968B8-1C10-4BE3-8721-4C515B03D2C1}" presName="node" presStyleLbl="vennNode1" presStyleIdx="3" presStyleCnt="5">
        <dgm:presLayoutVars>
          <dgm:bulletEnabled val="1"/>
        </dgm:presLayoutVars>
      </dgm:prSet>
      <dgm:spPr/>
      <dgm:t>
        <a:bodyPr/>
        <a:lstStyle/>
        <a:p>
          <a:endParaRPr lang="en-US"/>
        </a:p>
      </dgm:t>
    </dgm:pt>
    <dgm:pt modelId="{E0111CA7-99A0-4DEE-A0A1-5BFC6810069B}" type="pres">
      <dgm:prSet presAssocID="{492D1B2F-7D30-498E-97BF-269B8670DFA3}" presName="node" presStyleLbl="vennNode1" presStyleIdx="4" presStyleCnt="5">
        <dgm:presLayoutVars>
          <dgm:bulletEnabled val="1"/>
        </dgm:presLayoutVars>
      </dgm:prSet>
      <dgm:spPr/>
      <dgm:t>
        <a:bodyPr/>
        <a:lstStyle/>
        <a:p>
          <a:endParaRPr lang="en-US"/>
        </a:p>
      </dgm:t>
    </dgm:pt>
  </dgm:ptLst>
  <dgm:cxnLst>
    <dgm:cxn modelId="{E41853D3-492E-4BE7-A0F4-03886A1392D9}" type="presOf" srcId="{DD21D9DB-D38D-4F38-960B-EE6F6D0CD199}" destId="{1412313A-AE52-4BCE-B2EC-AA7AEE10239A}" srcOrd="0" destOrd="0" presId="urn:microsoft.com/office/officeart/2005/8/layout/radial3"/>
    <dgm:cxn modelId="{74E728D5-2D12-42E5-B88C-B441FC2668BC}" type="presOf" srcId="{13B596D7-F792-401B-9AB5-CB75ED534A88}" destId="{AF698216-04E7-4906-BC12-D0BE5AFB8ECB}" srcOrd="0" destOrd="0" presId="urn:microsoft.com/office/officeart/2005/8/layout/radial3"/>
    <dgm:cxn modelId="{256CC7DA-B5AC-4C9A-9FBB-7D682E183B8E}" srcId="{83575F9A-7289-4A5C-BB87-9D487CAAD36F}" destId="{DD21D9DB-D38D-4F38-960B-EE6F6D0CD199}" srcOrd="1" destOrd="0" parTransId="{ED916034-F44E-4451-97BF-AD0B9D9729D8}" sibTransId="{DEF05E42-93EE-45CC-B7D3-47F187FE9EFD}"/>
    <dgm:cxn modelId="{570ECAA6-8E3F-4A54-9ECA-79702D826E59}" type="presOf" srcId="{3DCB9BB7-1AE3-41CC-81C0-563BCF579828}" destId="{0E1016BB-CA0A-4F22-9620-7671B07FBB15}" srcOrd="0" destOrd="0" presId="urn:microsoft.com/office/officeart/2005/8/layout/radial3"/>
    <dgm:cxn modelId="{AE349EBA-03C6-4E54-AD08-D1D15C566810}" type="presOf" srcId="{83575F9A-7289-4A5C-BB87-9D487CAAD36F}" destId="{FBAC4680-4E4F-475D-8884-9CD5F4BB4171}" srcOrd="0" destOrd="0" presId="urn:microsoft.com/office/officeart/2005/8/layout/radial3"/>
    <dgm:cxn modelId="{53A6D434-59EC-4E08-9DE1-C2A962B4C5CB}" type="presOf" srcId="{6D6968B8-1C10-4BE3-8721-4C515B03D2C1}" destId="{101A31FD-E895-4ED1-A76D-B6AE1A1CFB30}" srcOrd="0" destOrd="0" presId="urn:microsoft.com/office/officeart/2005/8/layout/radial3"/>
    <dgm:cxn modelId="{385FFF49-3960-4681-AB38-E8A179EA392C}" srcId="{3DCB9BB7-1AE3-41CC-81C0-563BCF579828}" destId="{83575F9A-7289-4A5C-BB87-9D487CAAD36F}" srcOrd="0" destOrd="0" parTransId="{E40BDADD-FE28-4C8C-9846-9B78B30304E8}" sibTransId="{B7635AD3-2666-4A29-B795-FF4F68FE46DC}"/>
    <dgm:cxn modelId="{D800F1F7-3FE7-406A-862D-70184966F31F}" srcId="{83575F9A-7289-4A5C-BB87-9D487CAAD36F}" destId="{6D6968B8-1C10-4BE3-8721-4C515B03D2C1}" srcOrd="2" destOrd="0" parTransId="{F3C2F5CB-3CBB-4A0F-9AE9-8847DB5F35E0}" sibTransId="{9ADBE859-C578-4820-8906-03C58F2AFEE1}"/>
    <dgm:cxn modelId="{9F9CAC55-0EAB-4AB6-957A-E4404EFA1CD6}" srcId="{83575F9A-7289-4A5C-BB87-9D487CAAD36F}" destId="{492D1B2F-7D30-498E-97BF-269B8670DFA3}" srcOrd="3" destOrd="0" parTransId="{948FB2C2-7E48-4085-BE3A-A7892BBCB888}" sibTransId="{D4C98E3B-310C-43AB-8F4C-34C9CE6DA244}"/>
    <dgm:cxn modelId="{06DD7DA4-B091-407C-8849-A09725ECD2EB}" srcId="{83575F9A-7289-4A5C-BB87-9D487CAAD36F}" destId="{13B596D7-F792-401B-9AB5-CB75ED534A88}" srcOrd="0" destOrd="0" parTransId="{1A1CD719-414D-4718-A23E-4956EF171ED3}" sibTransId="{CB4C2877-EEDD-4DF2-B901-D3190B2CEC9C}"/>
    <dgm:cxn modelId="{B0E6087A-07F8-427D-A007-D29AF7E031D9}" type="presOf" srcId="{492D1B2F-7D30-498E-97BF-269B8670DFA3}" destId="{E0111CA7-99A0-4DEE-A0A1-5BFC6810069B}" srcOrd="0" destOrd="0" presId="urn:microsoft.com/office/officeart/2005/8/layout/radial3"/>
    <dgm:cxn modelId="{5A64286E-AAFE-49EF-9A40-54E0BE5AA37A}" type="presParOf" srcId="{0E1016BB-CA0A-4F22-9620-7671B07FBB15}" destId="{1369973D-55AA-4439-86AD-14F9C75F2E1D}" srcOrd="0" destOrd="0" presId="urn:microsoft.com/office/officeart/2005/8/layout/radial3"/>
    <dgm:cxn modelId="{BFE71B75-79DC-4535-ADF8-D612C90322D8}" type="presParOf" srcId="{1369973D-55AA-4439-86AD-14F9C75F2E1D}" destId="{FBAC4680-4E4F-475D-8884-9CD5F4BB4171}" srcOrd="0" destOrd="0" presId="urn:microsoft.com/office/officeart/2005/8/layout/radial3"/>
    <dgm:cxn modelId="{69FCEC9E-D346-4965-9B96-95E5F88D61CC}" type="presParOf" srcId="{1369973D-55AA-4439-86AD-14F9C75F2E1D}" destId="{AF698216-04E7-4906-BC12-D0BE5AFB8ECB}" srcOrd="1" destOrd="0" presId="urn:microsoft.com/office/officeart/2005/8/layout/radial3"/>
    <dgm:cxn modelId="{02CCF589-36BB-46AF-A502-7F714008CFE3}" type="presParOf" srcId="{1369973D-55AA-4439-86AD-14F9C75F2E1D}" destId="{1412313A-AE52-4BCE-B2EC-AA7AEE10239A}" srcOrd="2" destOrd="0" presId="urn:microsoft.com/office/officeart/2005/8/layout/radial3"/>
    <dgm:cxn modelId="{5E06098D-1951-457C-9172-9025F9057FDC}" type="presParOf" srcId="{1369973D-55AA-4439-86AD-14F9C75F2E1D}" destId="{101A31FD-E895-4ED1-A76D-B6AE1A1CFB30}" srcOrd="3" destOrd="0" presId="urn:microsoft.com/office/officeart/2005/8/layout/radial3"/>
    <dgm:cxn modelId="{FCE0F724-DC9D-455C-B1E6-5266F72931B8}" type="presParOf" srcId="{1369973D-55AA-4439-86AD-14F9C75F2E1D}" destId="{E0111CA7-99A0-4DEE-A0A1-5BFC6810069B}" srcOrd="4" destOrd="0" presId="urn:microsoft.com/office/officeart/2005/8/layout/radial3"/>
  </dgm:cxnLst>
  <dgm:bg/>
  <dgm:whole/>
</dgm:dataModel>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807" cy="5117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0829" y="0"/>
            <a:ext cx="3076807" cy="511731"/>
          </a:xfrm>
          <a:prstGeom prst="rect">
            <a:avLst/>
          </a:prstGeom>
        </p:spPr>
        <p:txBody>
          <a:bodyPr vert="horz" lIns="91440" tIns="45720" rIns="91440" bIns="45720" rtlCol="0"/>
          <a:lstStyle>
            <a:lvl1pPr algn="r">
              <a:defRPr sz="1200"/>
            </a:lvl1pPr>
          </a:lstStyle>
          <a:p>
            <a:fld id="{8D8F3335-7797-49E2-BFE0-1F7FC9DD34A0}" type="datetimeFigureOut">
              <a:rPr lang="en-US" smtClean="0"/>
              <a:pPr/>
              <a:t>9/2/2009</a:t>
            </a:fld>
            <a:endParaRPr lang="en-US"/>
          </a:p>
        </p:txBody>
      </p:sp>
      <p:sp>
        <p:nvSpPr>
          <p:cNvPr id="4" name="Footer Placeholder 3"/>
          <p:cNvSpPr>
            <a:spLocks noGrp="1"/>
          </p:cNvSpPr>
          <p:nvPr>
            <p:ph type="ftr" sz="quarter" idx="2"/>
          </p:nvPr>
        </p:nvSpPr>
        <p:spPr>
          <a:xfrm>
            <a:off x="0" y="9721243"/>
            <a:ext cx="3076807" cy="51173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0829" y="9721243"/>
            <a:ext cx="3076807" cy="511731"/>
          </a:xfrm>
          <a:prstGeom prst="rect">
            <a:avLst/>
          </a:prstGeom>
        </p:spPr>
        <p:txBody>
          <a:bodyPr vert="horz" lIns="91440" tIns="45720" rIns="91440" bIns="45720" rtlCol="0" anchor="b"/>
          <a:lstStyle>
            <a:lvl1pPr algn="r">
              <a:defRPr sz="1200"/>
            </a:lvl1pPr>
          </a:lstStyle>
          <a:p>
            <a:fld id="{FF9C9F79-8961-48AB-A03C-2D561DC8115F}"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1295" y="0"/>
            <a:ext cx="3076363" cy="511731"/>
          </a:xfrm>
          <a:prstGeom prst="rect">
            <a:avLst/>
          </a:prstGeom>
        </p:spPr>
        <p:txBody>
          <a:bodyPr vert="horz" lIns="91440" tIns="45720" rIns="91440" bIns="45720" rtlCol="0"/>
          <a:lstStyle>
            <a:lvl1pPr algn="r">
              <a:defRPr sz="1200"/>
            </a:lvl1pPr>
          </a:lstStyle>
          <a:p>
            <a:fld id="{E3F61A68-24ED-4166-9E2F-EDB624B6DB7E}" type="datetimeFigureOut">
              <a:rPr lang="en-US" smtClean="0"/>
              <a:pPr/>
              <a:t>9/2/2009</a:t>
            </a:fld>
            <a:endParaRPr lang="en-US"/>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721106"/>
            <a:ext cx="3076363" cy="51173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1295" y="9721106"/>
            <a:ext cx="3076363" cy="511731"/>
          </a:xfrm>
          <a:prstGeom prst="rect">
            <a:avLst/>
          </a:prstGeom>
        </p:spPr>
        <p:txBody>
          <a:bodyPr vert="horz" lIns="91440" tIns="45720" rIns="91440" bIns="45720" rtlCol="0" anchor="b"/>
          <a:lstStyle>
            <a:lvl1pPr algn="r">
              <a:defRPr sz="1200"/>
            </a:lvl1pPr>
          </a:lstStyle>
          <a:p>
            <a:fld id="{B4953F92-0D53-4681-972D-12394B2B330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Collaborativ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en.wikipedia.org/wiki/Content_(media_and_publishing)" TargetMode="External"/><Relationship Id="rId5" Type="http://schemas.openxmlformats.org/officeDocument/2006/relationships/hyperlink" Target="http://en.wikipedia.org/wiki/Categorization" TargetMode="External"/><Relationship Id="rId4" Type="http://schemas.openxmlformats.org/officeDocument/2006/relationships/hyperlink" Target="http://en.wikipedia.org/wiki/Tag_(metadat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953F92-0D53-4681-972D-12394B2B330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smtClean="0"/>
              <a:t>Modularity</a:t>
            </a:r>
            <a:endParaRPr lang="en-US" b="1"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23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 wondered if racial segregation might, in principle, have absolutely nothing to do with racism. </a:t>
            </a:r>
          </a:p>
          <a:p>
            <a:r>
              <a:rPr lang="en-US" dirty="0" smtClean="0"/>
              <a:t>First experiment – racism can cause segregation</a:t>
            </a:r>
          </a:p>
          <a:p>
            <a:r>
              <a:rPr lang="en-US" dirty="0" smtClean="0"/>
              <a:t>Second experiment – racially tolerant</a:t>
            </a:r>
            <a:r>
              <a:rPr lang="en-US" baseline="0" dirty="0" smtClean="0"/>
              <a:t> people might prefer to avoid being part of extreme minority (&lt; 30%)</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25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Last</a:t>
            </a:r>
            <a:r>
              <a:rPr lang="en-US" b="1" baseline="0" dirty="0" smtClean="0"/>
              <a:t> figure is a model of similar size to A.</a:t>
            </a:r>
            <a:endParaRPr lang="en-US" b="1"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26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Mining the Web for Feelings, Not Facts (an</a:t>
            </a:r>
            <a:r>
              <a:rPr lang="en-US" baseline="0" dirty="0" smtClean="0"/>
              <a:t> August NY Times article)</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27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2300" dirty="0" smtClean="0"/>
              <a:t>http://sifaka.cs.uiuc.edu/course/410s08/410notes.pdf</a:t>
            </a:r>
          </a:p>
          <a:p>
            <a:pPr lvl="1"/>
            <a:r>
              <a:rPr lang="en-US" sz="2300" dirty="0" smtClean="0"/>
              <a:t>Why NDCG?</a:t>
            </a:r>
          </a:p>
          <a:p>
            <a:pPr lvl="2"/>
            <a:r>
              <a:rPr lang="en-US" sz="1900" dirty="0" smtClean="0"/>
              <a:t>Sensitive to the position of highest rated page</a:t>
            </a:r>
          </a:p>
          <a:p>
            <a:pPr lvl="2"/>
            <a:r>
              <a:rPr lang="en-US" sz="1900" dirty="0" smtClean="0"/>
              <a:t>Log-discounting of results</a:t>
            </a:r>
          </a:p>
          <a:p>
            <a:pPr lvl="2"/>
            <a:r>
              <a:rPr lang="en-US" sz="1900" dirty="0" smtClean="0"/>
              <a:t>Normalized for different lengths lists</a:t>
            </a:r>
          </a:p>
          <a:p>
            <a:endParaRPr lang="en-US" dirty="0" smtClean="0"/>
          </a:p>
        </p:txBody>
      </p:sp>
      <p:sp>
        <p:nvSpPr>
          <p:cNvPr id="4" name="Slide Number Placeholder 3"/>
          <p:cNvSpPr>
            <a:spLocks noGrp="1"/>
          </p:cNvSpPr>
          <p:nvPr>
            <p:ph type="sldNum" sz="quarter" idx="5"/>
          </p:nvPr>
        </p:nvSpPr>
        <p:spPr/>
        <p:txBody>
          <a:bodyPr/>
          <a:lstStyle/>
          <a:p>
            <a:fld id="{C3F07D00-CC50-4FB3-BF3F-E4D8E8170930}" type="slidenum">
              <a:rPr lang="en-US"/>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d is the difference or (x –y)</a:t>
            </a:r>
          </a:p>
          <a:p>
            <a:r>
              <a:rPr lang="en-US" smtClean="0"/>
              <a:t>http://en.wikipedia.org/wiki/Spearman's_rank_correlation_coefficient</a:t>
            </a:r>
          </a:p>
        </p:txBody>
      </p:sp>
      <p:sp>
        <p:nvSpPr>
          <p:cNvPr id="4" name="Slide Number Placeholder 3"/>
          <p:cNvSpPr>
            <a:spLocks noGrp="1"/>
          </p:cNvSpPr>
          <p:nvPr>
            <p:ph type="sldNum" sz="quarter" idx="5"/>
          </p:nvPr>
        </p:nvSpPr>
        <p:spPr/>
        <p:txBody>
          <a:bodyPr/>
          <a:lstStyle/>
          <a:p>
            <a:fld id="{EB18BC8B-C5E1-4A2C-8CF2-1FE9E05635D0}" type="slidenum">
              <a:rPr lang="en-US"/>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http://www.itl.nist.gov/div898/software/dataplot/refman2/auxillar/kendell.htm</a:t>
            </a:r>
          </a:p>
          <a:p>
            <a:r>
              <a:rPr lang="en-US" smtClean="0"/>
              <a:t>A term in P is the number of items that remain in agreement in the two comparing lists</a:t>
            </a:r>
          </a:p>
        </p:txBody>
      </p:sp>
      <p:sp>
        <p:nvSpPr>
          <p:cNvPr id="4" name="Slide Number Placeholder 3"/>
          <p:cNvSpPr>
            <a:spLocks noGrp="1"/>
          </p:cNvSpPr>
          <p:nvPr>
            <p:ph type="sldNum" sz="quarter" idx="5"/>
          </p:nvPr>
        </p:nvSpPr>
        <p:spPr/>
        <p:txBody>
          <a:bodyPr/>
          <a:lstStyle/>
          <a:p>
            <a:fld id="{BF97354E-2D07-4BCA-9F38-2DDB346CB2A2}" type="slidenum">
              <a:rPr lang="en-US"/>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FF0000"/>
                </a:solidFill>
              </a:rPr>
              <a:t>Social Computing definition</a:t>
            </a:r>
          </a:p>
          <a:p>
            <a:r>
              <a:rPr lang="en-US" b="1" dirty="0" smtClean="0">
                <a:solidFill>
                  <a:srgbClr val="FF0000"/>
                </a:solidFill>
              </a:rPr>
              <a:t>General: </a:t>
            </a:r>
            <a:r>
              <a:rPr lang="en-US" sz="1200" kern="1200" dirty="0" smtClean="0">
                <a:solidFill>
                  <a:schemeClr val="tx1"/>
                </a:solidFill>
                <a:latin typeface="+mn-lt"/>
                <a:ea typeface="+mn-ea"/>
                <a:cs typeface="+mn-cs"/>
              </a:rPr>
              <a:t>Social computing is concerned with the study of social behavior and social context based on computational systems.</a:t>
            </a:r>
            <a:endParaRPr lang="en-US" b="1" dirty="0" smtClean="0">
              <a:solidFill>
                <a:srgbClr val="FF0000"/>
              </a:solidFill>
            </a:endParaRPr>
          </a:p>
          <a:p>
            <a:r>
              <a:rPr lang="en-US" b="1" dirty="0" smtClean="0">
                <a:solidFill>
                  <a:srgbClr val="FF0000"/>
                </a:solidFill>
              </a:rPr>
              <a:t>Narrower definition: Data Mining with Social Media</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Precision – among predicted true, how many are really,</a:t>
            </a:r>
            <a:r>
              <a:rPr lang="en-US" baseline="0" dirty="0" smtClean="0"/>
              <a:t> predicted </a:t>
            </a:r>
            <a:r>
              <a:rPr lang="en-US" dirty="0" smtClean="0"/>
              <a:t>true (true positive)</a:t>
            </a:r>
          </a:p>
          <a:p>
            <a:r>
              <a:rPr lang="en-US" dirty="0" smtClean="0"/>
              <a:t>Recall – among all real</a:t>
            </a:r>
            <a:r>
              <a:rPr lang="en-US" baseline="0" dirty="0" smtClean="0"/>
              <a:t> true, how many are really, predicted true (true positive)</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smtClean="0"/>
          </a:p>
          <a:p>
            <a:r>
              <a:rPr lang="en-US" b="1" dirty="0" smtClean="0"/>
              <a:t>Normalized mutual</a:t>
            </a:r>
            <a:r>
              <a:rPr lang="en-US" b="1" baseline="0" dirty="0" smtClean="0"/>
              <a:t> information considers all the possible community matching between the ground truth and the clustering result</a:t>
            </a:r>
            <a:endParaRPr lang="en-US" b="1"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normalize MI so that we can compare more than two </a:t>
            </a:r>
            <a:r>
              <a:rPr lang="en-US" dirty="0" err="1" smtClean="0"/>
              <a:t>clusterings</a:t>
            </a:r>
            <a:r>
              <a:rPr lang="en-US" dirty="0" smtClean="0"/>
              <a:t>, e.g., </a:t>
            </a:r>
            <a:r>
              <a:rPr lang="en-US" dirty="0" err="1" smtClean="0"/>
              <a:t>clusterings</a:t>
            </a:r>
            <a:r>
              <a:rPr lang="en-US" dirty="0" smtClean="0"/>
              <a:t> A, B, C</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37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Pi_a</a:t>
            </a:r>
            <a:r>
              <a:rPr lang="en-US" dirty="0" smtClean="0"/>
              <a:t>, </a:t>
            </a:r>
            <a:r>
              <a:rPr lang="en-US" dirty="0" err="1" smtClean="0"/>
              <a:t>Pi_b</a:t>
            </a:r>
            <a:r>
              <a:rPr lang="en-US" dirty="0" smtClean="0"/>
              <a:t> denote different partitions. </a:t>
            </a:r>
          </a:p>
          <a:p>
            <a:r>
              <a:rPr lang="en-US" dirty="0" err="1" smtClean="0"/>
              <a:t>n_h^a</a:t>
            </a:r>
            <a:r>
              <a:rPr lang="en-US" baseline="0" dirty="0" smtClean="0"/>
              <a:t> is the number of nodes in Partition a assigned to h-</a:t>
            </a:r>
            <a:r>
              <a:rPr lang="en-US" baseline="0" dirty="0" err="1" smtClean="0"/>
              <a:t>th</a:t>
            </a:r>
            <a:r>
              <a:rPr lang="en-US" baseline="0" dirty="0" smtClean="0"/>
              <a:t> community;</a:t>
            </a:r>
          </a:p>
          <a:p>
            <a:r>
              <a:rPr lang="en-US" baseline="0" dirty="0" err="1" smtClean="0"/>
              <a:t>n_l^b</a:t>
            </a:r>
            <a:r>
              <a:rPr lang="en-US" baseline="0" dirty="0" smtClean="0"/>
              <a:t> is the number of nodes in Partition b assigned to l-</a:t>
            </a:r>
            <a:r>
              <a:rPr lang="en-US" baseline="0" dirty="0" err="1" smtClean="0"/>
              <a:t>th</a:t>
            </a:r>
            <a:r>
              <a:rPr lang="en-US" baseline="0" dirty="0" smtClean="0"/>
              <a:t> community;</a:t>
            </a:r>
          </a:p>
          <a:p>
            <a:endParaRPr lang="en-US" baseline="0" dirty="0" smtClean="0"/>
          </a:p>
          <a:p>
            <a:r>
              <a:rPr lang="en-US" baseline="0" dirty="0" err="1" smtClean="0"/>
              <a:t>n_h</a:t>
            </a:r>
            <a:r>
              <a:rPr lang="en-US" baseline="0" dirty="0" smtClean="0"/>
              <a:t>, l is the number of nodes assigned to h-</a:t>
            </a:r>
            <a:r>
              <a:rPr lang="en-US" baseline="0" dirty="0" err="1" smtClean="0"/>
              <a:t>th</a:t>
            </a:r>
            <a:r>
              <a:rPr lang="en-US" baseline="0" dirty="0" smtClean="0"/>
              <a:t> community in </a:t>
            </a:r>
            <a:r>
              <a:rPr lang="en-US" baseline="0" dirty="0" err="1" smtClean="0"/>
              <a:t>partitition</a:t>
            </a:r>
            <a:r>
              <a:rPr lang="en-US" baseline="0" dirty="0" smtClean="0"/>
              <a:t> a, and l-</a:t>
            </a:r>
            <a:r>
              <a:rPr lang="en-US" baseline="0" dirty="0" err="1" smtClean="0"/>
              <a:t>th</a:t>
            </a:r>
            <a:r>
              <a:rPr lang="en-US" baseline="0" dirty="0" smtClean="0"/>
              <a:t> community in partition b. </a:t>
            </a:r>
          </a:p>
          <a:p>
            <a:endParaRPr lang="en-US" baseline="0" dirty="0" smtClean="0"/>
          </a:p>
          <a:p>
            <a:r>
              <a:rPr lang="en-US" baseline="0" dirty="0" smtClean="0"/>
              <a:t>k^{(a)} is the number of communities in partition a, </a:t>
            </a:r>
          </a:p>
          <a:p>
            <a:r>
              <a:rPr lang="en-US" baseline="0" dirty="0" smtClean="0"/>
              <a:t>k^{(b)} is the number of communities in partition b. </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FF0000"/>
                </a:solidFill>
              </a:rPr>
              <a:t>Social Computing definition</a:t>
            </a:r>
          </a:p>
          <a:p>
            <a:r>
              <a:rPr lang="en-US" b="1" dirty="0" smtClean="0">
                <a:solidFill>
                  <a:srgbClr val="FF0000"/>
                </a:solidFill>
              </a:rPr>
              <a:t>General: </a:t>
            </a:r>
            <a:r>
              <a:rPr lang="en-US" sz="1200" kern="1200" dirty="0" smtClean="0">
                <a:solidFill>
                  <a:schemeClr val="tx1"/>
                </a:solidFill>
                <a:latin typeface="+mn-lt"/>
                <a:ea typeface="+mn-ea"/>
                <a:cs typeface="+mn-cs"/>
              </a:rPr>
              <a:t>Social computing is concerned with the study of social behavior and social context based on computational systems.</a:t>
            </a:r>
            <a:endParaRPr lang="en-US" b="1" dirty="0" smtClean="0">
              <a:solidFill>
                <a:srgbClr val="FF0000"/>
              </a:solidFill>
            </a:endParaRPr>
          </a:p>
          <a:p>
            <a:r>
              <a:rPr lang="en-US" b="1" dirty="0" smtClean="0">
                <a:solidFill>
                  <a:srgbClr val="FF0000"/>
                </a:solidFill>
              </a:rPr>
              <a:t>Narrower definition: Data Mining with Social Media</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Groups are not active: the</a:t>
            </a:r>
            <a:r>
              <a:rPr lang="en-US" baseline="0" dirty="0" smtClean="0"/>
              <a:t> group members seldom talk to each other</a:t>
            </a:r>
          </a:p>
          <a:p>
            <a:endParaRPr lang="en-US" baseline="0" dirty="0" smtClean="0"/>
          </a:p>
          <a:p>
            <a:r>
              <a:rPr lang="en-US" baseline="0" dirty="0" smtClean="0"/>
              <a:t>Explicitly vs. implicitly formed groups</a:t>
            </a:r>
            <a:endParaRPr lang="en-US" dirty="0" smtClean="0"/>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No objective definition for a community</a:t>
            </a:r>
          </a:p>
          <a:p>
            <a:r>
              <a:rPr lang="en-US" sz="1200" dirty="0" smtClean="0"/>
              <a:t>Visualization might help, but only for small networks</a:t>
            </a:r>
          </a:p>
          <a:p>
            <a:r>
              <a:rPr lang="en-US" sz="1200" dirty="0" smtClean="0"/>
              <a:t>Real-world networks tend to be noisy</a:t>
            </a:r>
          </a:p>
          <a:p>
            <a:r>
              <a:rPr lang="en-US" sz="1200" dirty="0" smtClean="0"/>
              <a:t>Need a proper criteria</a:t>
            </a:r>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r>
              <a:rPr lang="en-US" altLang="zh-CN" smtClean="0"/>
              <a:t>There are various of social media: like social network , blogs, wiki, forums content sharing. Most of them are an open platform so users can connect with each other, generate content.  These web 2.0 applications gained a lot of online traffic recently. They provide rich information about online users, also new tasks and challenges. </a:t>
            </a:r>
          </a:p>
          <a:p>
            <a:pPr eaLnBrk="1" hangingPunct="1"/>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901C0F0-CC34-4864-8F54-C107BB5655A1}" type="slidenum">
              <a:rPr lang="en-US" smtClean="0"/>
              <a:pPr/>
              <a:t>6</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6 degrees of separation</a:t>
            </a:r>
            <a:r>
              <a:rPr lang="en-US" baseline="0" dirty="0" smtClean="0"/>
              <a:t> is the average distance, not the maximum one.</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V1, v2, v3, v4, v5 is also a 3-clan</a:t>
            </a:r>
          </a:p>
          <a:p>
            <a:endParaRPr lang="en-US" dirty="0" smtClean="0"/>
          </a:p>
          <a:p>
            <a:r>
              <a:rPr lang="en-US" dirty="0" smtClean="0"/>
              <a:t>Both k-clans</a:t>
            </a:r>
            <a:r>
              <a:rPr lang="en-US" baseline="0" dirty="0" smtClean="0"/>
              <a:t> and k-clubs are k-cliques.</a:t>
            </a:r>
          </a:p>
          <a:p>
            <a:endParaRPr lang="en-US" baseline="0" dirty="0" smtClean="0"/>
          </a:p>
          <a:p>
            <a:r>
              <a:rPr lang="en-US" baseline="0" dirty="0" smtClean="0"/>
              <a:t>Node-centric community definition are either too strict , or it is too time-consuming to find the groups.</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union</a:t>
            </a:r>
            <a:r>
              <a:rPr lang="en-US" baseline="0" dirty="0" smtClean="0"/>
              <a:t> of k-core is still a k-core.</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A greedy algorithm is adopted to find a maximal quasi-clique</a:t>
            </a:r>
          </a:p>
          <a:p>
            <a:r>
              <a:rPr lang="en-US" dirty="0" smtClean="0"/>
              <a:t>Starting from the node with largest degree, expanding it with nodes that are likely to contribute to a larger quasi-clique</a:t>
            </a:r>
          </a:p>
          <a:p>
            <a:r>
              <a:rPr lang="en-US" dirty="0" smtClean="0"/>
              <a:t>Continue until no more nodes can be added</a:t>
            </a:r>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Related to positional</a:t>
            </a:r>
            <a:r>
              <a:rPr lang="en-US" baseline="0" dirty="0" smtClean="0"/>
              <a:t> analysis</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60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Node</a:t>
            </a:r>
            <a:r>
              <a:rPr lang="en-US" baseline="0" dirty="0" smtClean="0"/>
              <a:t> 3 and 5 are furthest, so in the mapped space, 3 and 11 are far away.</a:t>
            </a:r>
          </a:p>
          <a:p>
            <a:endParaRPr lang="en-US" baseline="0" dirty="0" smtClean="0"/>
          </a:p>
          <a:p>
            <a:r>
              <a:rPr lang="en-US" baseline="0" dirty="0" smtClean="0"/>
              <a:t>For nodes 8 and 9, they map to exactly the same location as the distance to all the other nodes are the same.</a:t>
            </a:r>
          </a:p>
        </p:txBody>
      </p:sp>
      <p:sp>
        <p:nvSpPr>
          <p:cNvPr id="4" name="Slide Number Placeholder 3"/>
          <p:cNvSpPr>
            <a:spLocks noGrp="1"/>
          </p:cNvSpPr>
          <p:nvPr>
            <p:ph type="sldNum" sz="quarter" idx="10"/>
          </p:nvPr>
        </p:nvSpPr>
        <p:spPr/>
        <p:txBody>
          <a:bodyPr/>
          <a:lstStyle/>
          <a:p>
            <a:fld id="{B4953F92-0D53-4681-972D-12394B2B3301}" type="slidenum">
              <a:rPr lang="en-US" smtClean="0"/>
              <a:pPr/>
              <a:t>67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 is the loss function, A is the network interaction matrix, \sigma</a:t>
            </a:r>
            <a:r>
              <a:rPr lang="en-US" baseline="0" dirty="0" smtClean="0"/>
              <a:t> is a diagonal matrix represents the interaction density, and S is the indicator matrix</a:t>
            </a:r>
          </a:p>
          <a:p>
            <a:endParaRPr lang="en-US" baseline="0" dirty="0" smtClean="0"/>
          </a:p>
          <a:p>
            <a:r>
              <a:rPr lang="en-US" baseline="0" dirty="0" smtClean="0"/>
              <a:t>Need to introduce the community indicator here </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68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eigenvectors</a:t>
            </a:r>
            <a:r>
              <a:rPr lang="en-US" baseline="0" dirty="0" smtClean="0"/>
              <a:t> essentially represents all the nodes belong to one community, not very interesting</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70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Most previous methods do not consider the degree distribution of nodes.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2m is added to</a:t>
            </a:r>
            <a:r>
              <a:rPr lang="en-US" sz="1200" baseline="0" dirty="0" smtClean="0"/>
              <a:t> normalize the modularity between -1 and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Larger modularity means the interaction is substantially</a:t>
            </a:r>
            <a:r>
              <a:rPr lang="en-US" sz="1200" baseline="0" dirty="0" err="1" smtClean="0"/>
              <a:t>frquent</a:t>
            </a:r>
            <a:r>
              <a:rPr lang="en-US" sz="1200" baseline="0" dirty="0" smtClean="0"/>
              <a:t> than random. Thus, should be a community.</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71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WordPress – Express yourself</a:t>
            </a:r>
          </a:p>
          <a:p>
            <a:endParaRPr lang="en-US" smtClean="0"/>
          </a:p>
          <a:p>
            <a:r>
              <a:rPr lang="en-US" smtClean="0"/>
              <a:t>Twitter is a service for friends, family, and co–workers to communicate and stay connected through the exchange of quick, frequent answers to one simple question: </a:t>
            </a:r>
            <a:r>
              <a:rPr lang="en-US" b="1" smtClean="0"/>
              <a:t>What are you doing?</a:t>
            </a:r>
          </a:p>
          <a:p>
            <a:endParaRPr lang="en-US" b="1" smtClean="0"/>
          </a:p>
          <a:p>
            <a:r>
              <a:rPr lang="en-US" smtClean="0"/>
              <a:t>Yelp is the fun and easy way to find, review and talk about what’s great</a:t>
            </a:r>
          </a:p>
        </p:txBody>
      </p:sp>
      <p:sp>
        <p:nvSpPr>
          <p:cNvPr id="4" name="Slide Number Placeholder 3"/>
          <p:cNvSpPr>
            <a:spLocks noGrp="1"/>
          </p:cNvSpPr>
          <p:nvPr>
            <p:ph type="sldNum" sz="quarter" idx="5"/>
          </p:nvPr>
        </p:nvSpPr>
        <p:spPr/>
        <p:txBody>
          <a:bodyPr/>
          <a:lstStyle/>
          <a:p>
            <a:fld id="{6B0B06F2-2E8E-493B-9D2E-6231D06AC7A6}" type="slidenum">
              <a:rPr lang="en-US"/>
              <a:pPr/>
              <a:t>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Hierarchy constructed</a:t>
            </a:r>
            <a:r>
              <a:rPr lang="en-US" baseline="0" dirty="0" smtClean="0"/>
              <a:t> based on </a:t>
            </a:r>
            <a:r>
              <a:rPr lang="en-US" baseline="0" dirty="0" err="1" smtClean="0"/>
              <a:t>Jaccard</a:t>
            </a:r>
            <a:r>
              <a:rPr lang="en-US" baseline="0" dirty="0" smtClean="0"/>
              <a:t> similarity</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80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Multi-mode network is called meta-network as well.</a:t>
            </a:r>
          </a:p>
          <a:p>
            <a:r>
              <a:rPr lang="en-US" dirty="0" smtClean="0"/>
              <a:t>Multi-dimensional</a:t>
            </a:r>
            <a:r>
              <a:rPr lang="en-US" baseline="0" dirty="0" smtClean="0"/>
              <a:t> network sometimes are called multi-relational network.</a:t>
            </a:r>
            <a:endParaRPr lang="en-US" dirty="0"/>
          </a:p>
        </p:txBody>
      </p:sp>
      <p:sp>
        <p:nvSpPr>
          <p:cNvPr id="4" name="Slide Number Placeholder 3"/>
          <p:cNvSpPr>
            <a:spLocks noGrp="1"/>
          </p:cNvSpPr>
          <p:nvPr>
            <p:ph type="sldNum" sz="quarter" idx="10"/>
          </p:nvPr>
        </p:nvSpPr>
        <p:spPr/>
        <p:txBody>
          <a:bodyPr/>
          <a:lstStyle/>
          <a:p>
            <a:fld id="{A3A4C079-7A7F-4508-96C9-88EDD872771E}" type="slidenum">
              <a:rPr lang="en-US" smtClean="0"/>
              <a:pPr/>
              <a:t>84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users can hav</a:t>
            </a:r>
            <a:r>
              <a:rPr lang="en-US" baseline="0" dirty="0" smtClean="0"/>
              <a:t>e more than 1000 friends</a:t>
            </a:r>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88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users can hav</a:t>
            </a:r>
            <a:r>
              <a:rPr lang="en-US" baseline="0" dirty="0" smtClean="0"/>
              <a:t>e more than 1000 friends</a:t>
            </a:r>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90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aim to find communities at each mode</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92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PCA is a special case of MDS</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93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Roughly 60 million American visit Wikipedia every</a:t>
            </a:r>
            <a:r>
              <a:rPr lang="en-US" baseline="0" dirty="0" smtClean="0"/>
              <a:t> month.</a:t>
            </a:r>
          </a:p>
          <a:p>
            <a:endParaRPr lang="en-US" baseline="0" dirty="0" smtClean="0"/>
          </a:p>
          <a:p>
            <a:r>
              <a:rPr lang="en-US" baseline="0" dirty="0" smtClean="0"/>
              <a:t>Since Michael Jackson died on June 25, the </a:t>
            </a:r>
            <a:r>
              <a:rPr lang="en-US" baseline="0" dirty="0" err="1" smtClean="0"/>
              <a:t>wikipedia</a:t>
            </a:r>
            <a:r>
              <a:rPr lang="en-US" baseline="0" dirty="0" smtClean="0"/>
              <a:t> article about him has been viewed more than 30 million times. With 6 million of those in the first 24 hours.</a:t>
            </a:r>
          </a:p>
        </p:txBody>
      </p:sp>
      <p:sp>
        <p:nvSpPr>
          <p:cNvPr id="4" name="Slide Number Placeholder 3"/>
          <p:cNvSpPr>
            <a:spLocks noGrp="1"/>
          </p:cNvSpPr>
          <p:nvPr>
            <p:ph type="sldNum" sz="quarter" idx="5"/>
          </p:nvPr>
        </p:nvSpPr>
        <p:spPr/>
        <p:txBody>
          <a:bodyPr/>
          <a:lstStyle/>
          <a:p>
            <a:fld id="{F6F2DD07-A3A2-45AE-ACBF-CB107B8FEAEF}" type="slidenum">
              <a:rPr lang="en-US"/>
              <a:pPr/>
              <a:t>10</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Being</a:t>
            </a:r>
            <a:r>
              <a:rPr lang="en-US" baseline="0" dirty="0" smtClean="0"/>
              <a:t> valid means it satisfies the desired properties</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101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FF0000"/>
                </a:solidFill>
              </a:rPr>
              <a:t>Define Social Computing</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105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Recently, Social</a:t>
            </a:r>
            <a:r>
              <a:rPr lang="en-US" baseline="0" dirty="0" smtClean="0"/>
              <a:t> media like </a:t>
            </a:r>
            <a:r>
              <a:rPr lang="en-US" baseline="0" dirty="0" err="1" smtClean="0"/>
              <a:t>Facebook</a:t>
            </a:r>
            <a:r>
              <a:rPr lang="en-US" baseline="0" dirty="0" smtClean="0"/>
              <a:t> and </a:t>
            </a:r>
            <a:r>
              <a:rPr lang="en-US" baseline="0" dirty="0" err="1" smtClean="0"/>
              <a:t>Youtube</a:t>
            </a:r>
            <a:r>
              <a:rPr lang="en-US" baseline="0" dirty="0" smtClean="0"/>
              <a:t> are becoming increasingly popular.  But how to monetize the rocketing online traffic in social media is a big challenge.  According to a report in New York Time,  in 2008, the whole year, only 57% of users clicked on an </a:t>
            </a:r>
            <a:r>
              <a:rPr lang="en-US" baseline="0" dirty="0" err="1" smtClean="0"/>
              <a:t>ad.</a:t>
            </a:r>
            <a:r>
              <a:rPr lang="en-US" baseline="0" dirty="0" smtClean="0"/>
              <a:t> How to display proper ads to users is a challenge.  </a:t>
            </a:r>
          </a:p>
          <a:p>
            <a:endParaRPr lang="en-US" baseline="0" dirty="0" smtClean="0"/>
          </a:p>
          <a:p>
            <a:r>
              <a:rPr lang="en-US" baseline="0" dirty="0" smtClean="0"/>
              <a:t>Unfortunately,  in normal social networking sites,  not like search engines,  very limited user profile or intention information are available.  </a:t>
            </a:r>
          </a:p>
          <a:p>
            <a:endParaRPr lang="en-US" baseline="0" dirty="0" smtClean="0"/>
          </a:p>
          <a:p>
            <a:r>
              <a:rPr lang="en-US" baseline="0" dirty="0" smtClean="0"/>
              <a:t>But social network information is available. </a:t>
            </a:r>
          </a:p>
          <a:p>
            <a:endParaRPr lang="en-US" baseline="0" dirty="0" smtClean="0"/>
          </a:p>
          <a:p>
            <a:r>
              <a:rPr lang="en-US" baseline="0" dirty="0" smtClean="0"/>
              <a:t>Thus, the core problem here is how to utilize the social network information to help smart advertizing?  Given the social network information, is it possible to infer the user preference or potential  behavior?</a:t>
            </a:r>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109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particular, we can formulate</a:t>
            </a:r>
            <a:r>
              <a:rPr lang="en-US" baseline="0" dirty="0" smtClean="0"/>
              <a:t> the task like this.</a:t>
            </a:r>
          </a:p>
          <a:p>
            <a:endParaRPr lang="en-US" baseline="0" dirty="0" smtClean="0"/>
          </a:p>
          <a:p>
            <a:r>
              <a:rPr lang="en-US" baseline="0" dirty="0" smtClean="0"/>
              <a:t>We assume the user preference or behavior can be represented using some labels. Here, the labels  is  whether or not a user click on an ad, whether or not he is interested in certain topics, or support any political views and so on. </a:t>
            </a:r>
          </a:p>
          <a:p>
            <a:endParaRPr lang="en-US" baseline="0" dirty="0" smtClean="0"/>
          </a:p>
          <a:p>
            <a:endParaRPr lang="en-US" baseline="0" dirty="0" smtClean="0"/>
          </a:p>
          <a:p>
            <a:r>
              <a:rPr lang="en-US" baseline="0" dirty="0" smtClean="0"/>
              <a:t>To perform the inference accurately, we assume some label information is available.  That is, we know the preference or behavior of some users in the network. The difference from normal classification problem is that, here we do not have the features of the users, but the friend network between them. </a:t>
            </a:r>
          </a:p>
          <a:p>
            <a:endParaRPr lang="en-US" baseline="0" dirty="0" smtClean="0"/>
          </a:p>
          <a:p>
            <a:r>
              <a:rPr lang="en-US" baseline="0" dirty="0" smtClean="0"/>
              <a:t>Given a social network and label information of some actors,  we aim to infer the labels for other actors within the same network.</a:t>
            </a:r>
          </a:p>
          <a:p>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110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TextEdit="1"/>
          </p:cNvSpPr>
          <p:nvPr>
            <p:ph type="sldImg"/>
          </p:nvPr>
        </p:nvSpPr>
        <p:spPr bwMode="auto">
          <a:noFill/>
          <a:ln>
            <a:solidFill>
              <a:srgbClr val="000000"/>
            </a:solidFill>
            <a:miter lim="800000"/>
            <a:headEnd/>
            <a:tailEnd/>
          </a:ln>
        </p:spPr>
      </p:sp>
      <p:sp>
        <p:nvSpPr>
          <p:cNvPr id="3174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baseline="0" dirty="0" smtClean="0"/>
              <a:t>A commonly used method to handle classification within a network is collective inference. </a:t>
            </a:r>
          </a:p>
          <a:p>
            <a:pPr eaLnBrk="1" hangingPunct="1"/>
            <a:endParaRPr lang="en-US" altLang="zh-CN" baseline="0" dirty="0" smtClean="0"/>
          </a:p>
          <a:p>
            <a:pPr eaLnBrk="1" hangingPunct="1"/>
            <a:r>
              <a:rPr lang="en-US" altLang="zh-CN" baseline="0" dirty="0" smtClean="0"/>
              <a:t>The basic assumption is that we assume the label of one node depends on the labels of its neighbors. Informally,  you can consider it like this, if your most of your friends like something, then there’s a better chance that you’ll like it as well.</a:t>
            </a:r>
          </a:p>
          <a:p>
            <a:pPr eaLnBrk="1" hangingPunct="1"/>
            <a:endParaRPr lang="en-US" altLang="zh-CN" baseline="0" dirty="0" smtClean="0"/>
          </a:p>
          <a:p>
            <a:pPr eaLnBrk="1" hangingPunct="1"/>
            <a:r>
              <a:rPr lang="en-US" altLang="zh-CN" baseline="0" dirty="0" smtClean="0"/>
              <a:t>For training, you simply build a relational classifier based on the features extracted from the labels of neighbors.</a:t>
            </a:r>
          </a:p>
          <a:p>
            <a:pPr eaLnBrk="1" hangingPunct="1"/>
            <a:endParaRPr lang="en-US" altLang="zh-CN" baseline="0" dirty="0" smtClean="0"/>
          </a:p>
          <a:p>
            <a:pPr eaLnBrk="1" hangingPunct="1"/>
            <a:r>
              <a:rPr lang="en-US" altLang="zh-CN" baseline="0" dirty="0" smtClean="0"/>
              <a:t>For prediction, you examine each node. You fix the labels of its neighbors while predicting the label of one node. You iterate this process over each node until convergence. </a:t>
            </a:r>
          </a:p>
          <a:p>
            <a:pPr eaLnBrk="1" hangingPunct="1"/>
            <a:endParaRPr lang="en-US" altLang="zh-CN" baseline="0" dirty="0" smtClean="0"/>
          </a:p>
          <a:p>
            <a:pPr eaLnBrk="1" hangingPunct="1"/>
            <a:r>
              <a:rPr lang="en-US" altLang="zh-CN" baseline="0" dirty="0" smtClean="0"/>
              <a:t>There are some variants of the collective inference procedure, but mostly share the same spirit. You can also consider this like label propagation. </a:t>
            </a:r>
          </a:p>
          <a:p>
            <a:pPr eaLnBrk="1" hangingPunct="1"/>
            <a:endParaRPr lang="en-US" altLang="zh-CN" baseline="0" dirty="0" smtClean="0"/>
          </a:p>
          <a:p>
            <a:pPr defTabSz="864931">
              <a:defRPr/>
            </a:pPr>
            <a:r>
              <a:rPr lang="en-US" altLang="zh-CN" baseline="0" dirty="0" smtClean="0"/>
              <a:t>However, directly applying  collective inference to networks in social media might encounter some trouble. </a:t>
            </a:r>
          </a:p>
          <a:p>
            <a:pPr eaLnBrk="1" hangingPunct="1"/>
            <a:endParaRPr lang="en-US" altLang="zh-CN" baseline="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TextEdit="1"/>
          </p:cNvSpPr>
          <p:nvPr>
            <p:ph type="sldImg"/>
          </p:nvPr>
        </p:nvSpPr>
        <p:spPr bwMode="auto">
          <a:noFill/>
          <a:ln>
            <a:solidFill>
              <a:srgbClr val="000000"/>
            </a:solidFill>
            <a:miter lim="800000"/>
            <a:headEnd/>
            <a:tailEnd/>
          </a:ln>
        </p:spPr>
      </p:sp>
      <p:sp>
        <p:nvSpPr>
          <p:cNvPr id="3379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smtClean="0"/>
              <a:t>Because connections in a</a:t>
            </a:r>
            <a:r>
              <a:rPr lang="en-US" altLang="zh-CN" baseline="0" dirty="0" smtClean="0"/>
              <a:t> social network tend to be heterogeneous. </a:t>
            </a:r>
          </a:p>
          <a:p>
            <a:pPr eaLnBrk="1" hangingPunct="1"/>
            <a:endParaRPr lang="en-US" altLang="zh-CN" baseline="0" dirty="0" smtClean="0"/>
          </a:p>
          <a:p>
            <a:pPr eaLnBrk="1" hangingPunct="1"/>
            <a:r>
              <a:rPr lang="en-US" altLang="zh-CN" baseline="0" dirty="0" smtClean="0"/>
              <a:t>For instance, here we have Lei Tang’s contacts  in </a:t>
            </a:r>
            <a:r>
              <a:rPr lang="en-US" altLang="zh-CN" baseline="0" dirty="0" err="1" smtClean="0"/>
              <a:t>Facebook</a:t>
            </a:r>
            <a:r>
              <a:rPr lang="en-US" altLang="zh-CN" baseline="0" dirty="0" smtClean="0"/>
              <a:t>. As you can see, the left block of people are mostly his friends at ASU. The group on the right are his college classmates.  Also the left bottom are some of this high school friends in China.   </a:t>
            </a:r>
          </a:p>
          <a:p>
            <a:pPr eaLnBrk="1" hangingPunct="1"/>
            <a:endParaRPr lang="en-US" altLang="zh-CN" baseline="0" dirty="0" smtClean="0"/>
          </a:p>
          <a:p>
            <a:pPr eaLnBrk="1" hangingPunct="1"/>
            <a:r>
              <a:rPr lang="en-US" altLang="zh-CN" baseline="0" dirty="0" smtClean="0"/>
              <a:t>Essentially,  we have different connections.  Two users might get connected in a network because they are colleagues, classmates, or share some interests.  </a:t>
            </a:r>
          </a:p>
          <a:p>
            <a:pPr eaLnBrk="1" hangingPunct="1"/>
            <a:endParaRPr lang="en-US" altLang="zh-CN" baseline="0" dirty="0" smtClean="0"/>
          </a:p>
          <a:p>
            <a:pPr eaLnBrk="1" hangingPunct="1"/>
            <a:r>
              <a:rPr lang="en-US" altLang="zh-CN" baseline="0" dirty="0" smtClean="0"/>
              <a:t>So if Lei is interested in buying IT stuff, it does not make sense to assume that his high school friends are interested in IT stuff as well.  It is better if we can differentiate these different relations.</a:t>
            </a:r>
          </a:p>
          <a:p>
            <a:pPr eaLnBrk="1" hangingPunct="1"/>
            <a:endParaRPr lang="en-US" altLang="zh-CN" baseline="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here we</a:t>
            </a:r>
            <a:r>
              <a:rPr lang="en-US" baseline="0" dirty="0" smtClean="0"/>
              <a:t> have a toy example,  Actor 1 is involved in two different affiliations. He connects to Actor 2 because they both work at the same company.   Actor 1 and 3 becomes friends as they go to gym together regularly.  So if actor 1 is interested in Biking and IT Gadgets, what can we infer about actor 2 and 3?</a:t>
            </a:r>
          </a:p>
          <a:p>
            <a:endParaRPr lang="en-US" baseline="0" dirty="0" smtClean="0"/>
          </a:p>
          <a:p>
            <a:r>
              <a:rPr lang="en-US" baseline="0" dirty="0" smtClean="0"/>
              <a:t>If we treat the connections equivalently, then there’s no difference between actor 2 or 3. But if we know the affiliations of the actors, we can infer that actor 2 is more likely to be interested in IT gadgets and actor 3 is more likely to like sports-related stuff. </a:t>
            </a:r>
          </a:p>
          <a:p>
            <a:endParaRPr lang="en-US" baseline="0" dirty="0" smtClean="0"/>
          </a:p>
          <a:p>
            <a:r>
              <a:rPr lang="en-US" baseline="0" dirty="0" smtClean="0"/>
              <a:t>To extract the affiliations,  one key observations is that actors within the same affiliation tend to interact with each other more frequently.  That is, if you connect to some friends because you work at the same company. Then those friends are likely to connect to each other as well.  Thus, to find out the affiliations, it boils down to find the densely-knit subgroups.  This naturally connects to community detection.  </a:t>
            </a:r>
          </a:p>
          <a:p>
            <a:endParaRPr lang="en-US" baseline="0" dirty="0" smtClean="0"/>
          </a:p>
          <a:p>
            <a:r>
              <a:rPr lang="en-US" baseline="0" dirty="0" smtClean="0"/>
              <a:t>However, most community detection methods find a disjoint partition of nodes. But here, each actor is often involved in multiple affiliations. Thus, soft clustering method is preferred.</a:t>
            </a:r>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Roughly 60 million American visit Wikipedia every</a:t>
            </a:r>
            <a:r>
              <a:rPr lang="en-US" baseline="0" dirty="0" smtClean="0"/>
              <a:t> month.</a:t>
            </a:r>
          </a:p>
          <a:p>
            <a:endParaRPr lang="en-US" baseline="0" dirty="0" smtClean="0"/>
          </a:p>
          <a:p>
            <a:r>
              <a:rPr lang="en-US" baseline="0" dirty="0" smtClean="0"/>
              <a:t>Since Michael Jackson died on June 25, the </a:t>
            </a:r>
            <a:r>
              <a:rPr lang="en-US" baseline="0" dirty="0" err="1" smtClean="0"/>
              <a:t>wikipedia</a:t>
            </a:r>
            <a:r>
              <a:rPr lang="en-US" baseline="0" dirty="0" smtClean="0"/>
              <a:t> article about him has been viewed more than 30 million times. With 6 million of those in the first 24 hours.</a:t>
            </a:r>
          </a:p>
          <a:p>
            <a:endParaRPr lang="en-US" baseline="0" dirty="0" smtClean="0"/>
          </a:p>
          <a:p>
            <a:r>
              <a:rPr lang="en-US" baseline="0" dirty="0" smtClean="0"/>
              <a:t>Some web sites are becoming social (Baidu.com, QQ.com, </a:t>
            </a:r>
          </a:p>
        </p:txBody>
      </p:sp>
      <p:sp>
        <p:nvSpPr>
          <p:cNvPr id="4" name="Slide Number Placeholder 3"/>
          <p:cNvSpPr>
            <a:spLocks noGrp="1"/>
          </p:cNvSpPr>
          <p:nvPr>
            <p:ph type="sldNum" sz="quarter" idx="5"/>
          </p:nvPr>
        </p:nvSpPr>
        <p:spPr/>
        <p:txBody>
          <a:bodyPr/>
          <a:lstStyle/>
          <a:p>
            <a:fld id="{F6F2DD07-A3A2-45AE-ACBF-CB107B8FEAEF}" type="slidenum">
              <a:rPr lang="en-US"/>
              <a:pPr/>
              <a:t>11</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TextEdit="1"/>
          </p:cNvSpPr>
          <p:nvPr>
            <p:ph type="sldImg"/>
          </p:nvPr>
        </p:nvSpPr>
        <p:spPr bwMode="auto">
          <a:noFill/>
          <a:ln>
            <a:solidFill>
              <a:srgbClr val="000000"/>
            </a:solidFill>
            <a:miter lim="800000"/>
            <a:headEnd/>
            <a:tailEnd/>
          </a:ln>
        </p:spPr>
      </p:sp>
      <p:sp>
        <p:nvSpPr>
          <p:cNvPr id="90115"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Based on this affiliation concept, we can define social dimensions. </a:t>
            </a:r>
          </a:p>
          <a:p>
            <a:endParaRPr lang="en-US" altLang="zh-CN" baseline="0" dirty="0" smtClean="0"/>
          </a:p>
          <a:p>
            <a:r>
              <a:rPr lang="en-US" altLang="zh-CN" baseline="0" dirty="0" smtClean="0"/>
              <a:t>Social dimension captures how actors is interacted with others. </a:t>
            </a:r>
          </a:p>
          <a:p>
            <a:endParaRPr lang="en-US" altLang="zh-CN" baseline="0" dirty="0" smtClean="0"/>
          </a:p>
          <a:p>
            <a:r>
              <a:rPr lang="en-US" altLang="zh-CN" baseline="0" dirty="0" smtClean="0"/>
              <a:t>For instance, here we have two affiliations. (Affiliation 1 and 2) then we can represent this information as social dimensions on the right.  Each dimension in the table represents one potential affiliation.  Actor 1 is involved in both affiliations, thus he has 1 marked on both dimensions. </a:t>
            </a:r>
          </a:p>
          <a:p>
            <a:endParaRPr lang="en-US" altLang="zh-CN" baseline="0" dirty="0" smtClean="0"/>
          </a:p>
          <a:p>
            <a:endParaRPr lang="en-US" altLang="zh-CN" baseline="0" dirty="0" smtClean="0"/>
          </a:p>
          <a:p>
            <a:r>
              <a:rPr lang="en-US" altLang="zh-CN" baseline="0" dirty="0" smtClean="0"/>
              <a:t>Then, these social dimensions can be considered as features for learning. </a:t>
            </a:r>
            <a:endParaRPr lang="en-US" altLang="zh-CN"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TextEdit="1"/>
          </p:cNvSpPr>
          <p:nvPr>
            <p:ph type="sldImg"/>
          </p:nvPr>
        </p:nvSpPr>
        <p:spPr bwMode="auto">
          <a:noFill/>
          <a:ln>
            <a:solidFill>
              <a:srgbClr val="000000"/>
            </a:solidFill>
            <a:miter lim="800000"/>
            <a:headEnd/>
            <a:tailEnd/>
          </a:ln>
        </p:spPr>
      </p:sp>
      <p:sp>
        <p:nvSpPr>
          <p:cNvPr id="38914"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smtClean="0"/>
              <a:t>Based on the concept of social dimensions, we have the following framework to do relational</a:t>
            </a:r>
            <a:r>
              <a:rPr lang="en-US" altLang="zh-CN" baseline="0" dirty="0" smtClean="0"/>
              <a:t> learning. </a:t>
            </a:r>
          </a:p>
          <a:p>
            <a:pPr eaLnBrk="1" hangingPunct="1"/>
            <a:endParaRPr lang="en-US" altLang="zh-CN" baseline="0" dirty="0" smtClean="0"/>
          </a:p>
          <a:p>
            <a:pPr eaLnBrk="1" hangingPunct="1"/>
            <a:r>
              <a:rPr lang="en-US" altLang="zh-CN" baseline="0" dirty="0" smtClean="0"/>
              <a:t>Given the network and some label information, we first extract actors’ social dimensions to represent their potential affiliations.  </a:t>
            </a:r>
          </a:p>
          <a:p>
            <a:pPr eaLnBrk="1" hangingPunct="1"/>
            <a:r>
              <a:rPr lang="en-US" altLang="zh-CN" baseline="0" dirty="0" smtClean="0"/>
              <a:t>This can be done using any soft clustering methods.</a:t>
            </a:r>
          </a:p>
          <a:p>
            <a:pPr eaLnBrk="1" hangingPunct="1"/>
            <a:endParaRPr lang="en-US" altLang="zh-CN" baseline="0" dirty="0" smtClean="0"/>
          </a:p>
          <a:p>
            <a:pPr eaLnBrk="1" hangingPunct="1"/>
            <a:r>
              <a:rPr lang="en-US" altLang="zh-CN" baseline="0" dirty="0" smtClean="0"/>
              <a:t>Then, we consider the extracted social dimension as features and build a discriminative classifier. This step will automatically determine which affiliation are more correlated with the label and assign proper weights.</a:t>
            </a:r>
          </a:p>
          <a:p>
            <a:pPr eaLnBrk="1" hangingPunct="1"/>
            <a:endParaRPr lang="en-US" altLang="zh-CN" dirty="0" smtClean="0"/>
          </a:p>
          <a:p>
            <a:pPr eaLnBrk="1" hangingPunct="1"/>
            <a:r>
              <a:rPr lang="en-US" altLang="zh-CN" dirty="0" smtClean="0"/>
              <a:t>For prediction, since</a:t>
            </a:r>
            <a:r>
              <a:rPr lang="en-US" altLang="zh-CN" baseline="0" dirty="0" smtClean="0"/>
              <a:t> the social dimensions for all the nodes are available, we just apply the classifier directly to make the prediction. No collective inference is necessary. </a:t>
            </a:r>
          </a:p>
          <a:p>
            <a:pPr eaLnBrk="1" hangingPunct="1"/>
            <a:r>
              <a:rPr lang="en-US" altLang="zh-CN" baseline="0" dirty="0" smtClean="0"/>
              <a:t>Just one shot. </a:t>
            </a:r>
          </a:p>
          <a:p>
            <a:pPr eaLnBrk="1" hangingPunct="1"/>
            <a:endParaRPr lang="en-US" altLang="zh-CN"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118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we present some empirical</a:t>
            </a:r>
            <a:r>
              <a:rPr lang="en-US" baseline="0" dirty="0" smtClean="0"/>
              <a:t> results. The labels we study is whether a user is interested in one topic or subscribe to one group. The details of the data are skipped here. Please refer to the paper for more information.</a:t>
            </a:r>
          </a:p>
          <a:p>
            <a:endParaRPr lang="en-US" baseline="0" dirty="0" smtClean="0"/>
          </a:p>
          <a:p>
            <a:r>
              <a:rPr lang="en-US" baseline="0" dirty="0" smtClean="0"/>
              <a:t>This shows the performance of our proposed method compared with some representative methods based on collective inference. </a:t>
            </a:r>
          </a:p>
          <a:p>
            <a:endParaRPr lang="en-US" baseline="0" dirty="0" smtClean="0"/>
          </a:p>
          <a:p>
            <a:r>
              <a:rPr lang="en-US" baseline="0" dirty="0" smtClean="0"/>
              <a:t>For the performance, the higher, the better. The x-axis shows the proportion of labeled nodes in the network.</a:t>
            </a:r>
          </a:p>
          <a:p>
            <a:endParaRPr lang="en-US" baseline="0" dirty="0" smtClean="0"/>
          </a:p>
          <a:p>
            <a:r>
              <a:rPr lang="en-US" baseline="0" dirty="0" smtClean="0"/>
              <a:t>The blue curve is our proposed method, and it outperforms the other two collective-inference based methods consistently.   </a:t>
            </a:r>
          </a:p>
          <a:p>
            <a:endParaRPr lang="en-US" baseline="0" dirty="0" smtClean="0"/>
          </a:p>
          <a:p>
            <a:r>
              <a:rPr lang="en-US" baseline="0" dirty="0" smtClean="0"/>
              <a:t>Another observation is that </a:t>
            </a:r>
            <a:r>
              <a:rPr lang="en-US" baseline="0" dirty="0" err="1" smtClean="0"/>
              <a:t>SocDim</a:t>
            </a:r>
            <a:r>
              <a:rPr lang="en-US" baseline="0" dirty="0" smtClean="0"/>
              <a:t> is very stable. Its variance is very small, whereas collective inference method is quite sensitive to the labeled nodes. This is especially observable when the labeled nodes are few. </a:t>
            </a:r>
          </a:p>
          <a:p>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119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some</a:t>
            </a:r>
            <a:r>
              <a:rPr lang="en-US" baseline="0" dirty="0" smtClean="0"/>
              <a:t> situations,  not only the network, but also some user features are available. Then, based on our framework, it is easy to combine the network and user information.  Our proposed framework essentially converts network into features.  So we can just simply combine the social dimensions with user features, and let the discriminative classifier to pick proper features. </a:t>
            </a:r>
          </a:p>
          <a:p>
            <a:endParaRPr lang="en-US" baseline="0" dirty="0" smtClean="0"/>
          </a:p>
          <a:p>
            <a:r>
              <a:rPr lang="en-US" baseline="0" dirty="0" smtClean="0"/>
              <a:t>Here, we show one case in blogosphere.  </a:t>
            </a:r>
          </a:p>
          <a:p>
            <a:endParaRPr lang="en-US" baseline="0" dirty="0" smtClean="0"/>
          </a:p>
          <a:p>
            <a:r>
              <a:rPr lang="en-US" baseline="0" dirty="0" smtClean="0"/>
              <a:t>The blue curve shows the performance based on the content of  users’ </a:t>
            </a:r>
            <a:r>
              <a:rPr lang="en-US" baseline="0" dirty="0" err="1" smtClean="0"/>
              <a:t>Blogpost</a:t>
            </a:r>
            <a:r>
              <a:rPr lang="en-US" baseline="0" dirty="0" smtClean="0"/>
              <a:t>. </a:t>
            </a:r>
          </a:p>
          <a:p>
            <a:r>
              <a:rPr lang="en-US" baseline="0" dirty="0" smtClean="0"/>
              <a:t>The green one corresponds to the performance when we use network alone. </a:t>
            </a:r>
          </a:p>
          <a:p>
            <a:r>
              <a:rPr lang="en-US" baseline="0" dirty="0" smtClean="0"/>
              <a:t>And the red one is the case when we combine both the content and network information based on social dimension idea.  Clearly, the combination outperforms using each single type of information. This is mostly noticeable when labeled samples are few. </a:t>
            </a:r>
          </a:p>
          <a:p>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120</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here is a brief summary. </a:t>
            </a:r>
          </a:p>
          <a:p>
            <a:endParaRPr lang="en-US" baseline="0" dirty="0" smtClean="0"/>
          </a:p>
          <a:p>
            <a:r>
              <a:rPr lang="en-US" baseline="0" dirty="0" smtClean="0"/>
              <a:t>Networks in social media are composed of heterogeneous relations.  We need to differentiate these relations for effective inference. </a:t>
            </a:r>
          </a:p>
          <a:p>
            <a:endParaRPr lang="en-US" baseline="0" dirty="0" smtClean="0"/>
          </a:p>
          <a:p>
            <a:r>
              <a:rPr lang="en-US" baseline="0" dirty="0" smtClean="0"/>
              <a:t>We propose to extract social dimensions to capture the potential affiliations of actors and then treat them as features for discriminative learning.  Since the framework essentially converts networks into features, it is very convenient to combine with other node features if they are available. </a:t>
            </a:r>
          </a:p>
          <a:p>
            <a:endParaRPr lang="en-US" dirty="0" smtClean="0"/>
          </a:p>
          <a:p>
            <a:r>
              <a:rPr lang="en-US" dirty="0" smtClean="0"/>
              <a:t>This</a:t>
            </a:r>
            <a:r>
              <a:rPr lang="en-US" baseline="0" dirty="0" smtClean="0"/>
              <a:t> social-dimension-based framework</a:t>
            </a:r>
            <a:r>
              <a:rPr lang="en-US" dirty="0" smtClean="0"/>
              <a:t> outperforms collective inference</a:t>
            </a:r>
            <a:r>
              <a:rPr lang="en-US" baseline="0" dirty="0" smtClean="0"/>
              <a:t> based method.  The social dimension extraction step can be considered as a preprocessing step. It can be slow. But for prediction, it is amazingly efficient. Just one run is enough while collective inference normally requires multiple scans of the whole network.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2C5D49E-D14F-421C-9761-A83BB1388317}" type="slidenum">
              <a:rPr lang="en-US" smtClean="0"/>
              <a:pPr/>
              <a:t>121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122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TextEdit="1"/>
          </p:cNvSpPr>
          <p:nvPr>
            <p:ph type="sldImg"/>
          </p:nvPr>
        </p:nvSpPr>
        <p:spPr bwMode="auto">
          <a:noFill/>
          <a:ln>
            <a:solidFill>
              <a:srgbClr val="000000"/>
            </a:solidFill>
            <a:miter lim="800000"/>
            <a:headEnd/>
            <a:tailEnd/>
          </a:ln>
        </p:spPr>
      </p:sp>
      <p:sp>
        <p:nvSpPr>
          <p:cNvPr id="207875" name="Rectangle 3"/>
          <p:cNvSpPr>
            <a:spLocks noGrp="1"/>
          </p:cNvSpPr>
          <p:nvPr>
            <p:ph type="body" idx="1"/>
          </p:nvPr>
        </p:nvSpPr>
        <p:spPr bwMode="auto">
          <a:noFill/>
        </p:spPr>
        <p:txBody>
          <a:bodyPr wrap="square" numCol="1" anchor="t" anchorCtr="0" compatLnSpc="1">
            <a:prstTxWarp prst="textNoShape">
              <a:avLst/>
            </a:prstTxWarp>
          </a:bodyPr>
          <a:lstStyle/>
          <a:p>
            <a:r>
              <a:rPr lang="en-US" smtClean="0"/>
              <a:t>How often do you consult with your friends and relatives?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Simply posting more blog posts doesn’t imply that the blogger is influential</a:t>
            </a:r>
          </a:p>
          <a:p>
            <a:endParaRPr lang="en-US" smtClean="0"/>
          </a:p>
          <a:p>
            <a:r>
              <a:rPr lang="en-US" smtClean="0"/>
              <a:t>A voluble person may not be influential</a:t>
            </a:r>
          </a:p>
        </p:txBody>
      </p:sp>
      <p:sp>
        <p:nvSpPr>
          <p:cNvPr id="43012" name="Slide Number Placeholder 3"/>
          <p:cNvSpPr>
            <a:spLocks noGrp="1"/>
          </p:cNvSpPr>
          <p:nvPr>
            <p:ph type="sldNum" sz="quarter" idx="5"/>
          </p:nvPr>
        </p:nvSpPr>
        <p:spPr bwMode="auto">
          <a:ln>
            <a:miter lim="800000"/>
            <a:headEnd/>
            <a:tailEnd/>
          </a:ln>
        </p:spPr>
        <p:txBody>
          <a:bodyPr/>
          <a:lstStyle/>
          <a:p>
            <a:fld id="{54CD9F1C-0B22-4510-A444-5EAAF5CE5C13}" type="slidenum">
              <a:rPr lang="en-US"/>
              <a:pPr/>
              <a:t>124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In experiments we observe outlinks is negatively correlated with the number of comments received on a blog post, which means more outlinks reduces people's interest/attention.</a:t>
            </a:r>
          </a:p>
          <a:p>
            <a:pPr eaLnBrk="1" hangingPunct="1">
              <a:spcBef>
                <a:spcPct val="0"/>
              </a:spcBef>
            </a:pPr>
            <a:endParaRPr lang="en-US" smtClean="0"/>
          </a:p>
          <a:p>
            <a:pPr eaLnBrk="1" hangingPunct="1">
              <a:spcBef>
                <a:spcPct val="0"/>
              </a:spcBef>
            </a:pPr>
            <a:r>
              <a:rPr lang="en-US" smtClean="0"/>
              <a:t>In experiments we observe blog post length is positively correlated with the number of comments received on a blog post, which means longer blog posts attracts people's interest/attention.</a:t>
            </a:r>
          </a:p>
          <a:p>
            <a:pPr eaLnBrk="1" hangingPunct="1">
              <a:spcBef>
                <a:spcPct val="0"/>
              </a:spcBef>
            </a:pPr>
            <a:endParaRPr lang="en-US" smtClean="0"/>
          </a:p>
        </p:txBody>
      </p:sp>
      <p:sp>
        <p:nvSpPr>
          <p:cNvPr id="45060" name="Slide Number Placeholder 3"/>
          <p:cNvSpPr>
            <a:spLocks noGrp="1"/>
          </p:cNvSpPr>
          <p:nvPr>
            <p:ph type="sldNum" sz="quarter" idx="5"/>
          </p:nvPr>
        </p:nvSpPr>
        <p:spPr bwMode="auto">
          <a:ln>
            <a:miter lim="800000"/>
            <a:headEnd/>
            <a:tailEnd/>
          </a:ln>
        </p:spPr>
        <p:txBody>
          <a:bodyPr/>
          <a:lstStyle/>
          <a:p>
            <a:fld id="{C7238C20-43C9-4C57-902E-989D20477A37}" type="slidenum">
              <a:rPr lang="en-US"/>
              <a:pPr/>
              <a:t>126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http://www.gartner.com/it/page.jsp?id=784212</a:t>
            </a:r>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12</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TextEdit="1"/>
          </p:cNvSpPr>
          <p:nvPr>
            <p:ph type="sldImg"/>
          </p:nvPr>
        </p:nvSpPr>
        <p:spPr bwMode="auto">
          <a:noFill/>
          <a:ln>
            <a:solidFill>
              <a:srgbClr val="000000"/>
            </a:solidFill>
            <a:miter lim="800000"/>
            <a:headEnd/>
            <a:tailEnd/>
          </a:ln>
        </p:spPr>
      </p:sp>
      <p:sp>
        <p:nvSpPr>
          <p:cNvPr id="210947" name="Rectangle 3"/>
          <p:cNvSpPr>
            <a:spLocks noGrp="1"/>
          </p:cNvSpPr>
          <p:nvPr>
            <p:ph type="body" idx="1"/>
          </p:nvPr>
        </p:nvSpPr>
        <p:spPr bwMode="auto">
          <a:noFill/>
        </p:spPr>
        <p:txBody>
          <a:bodyPr wrap="square" numCol="1" anchor="t" anchorCtr="0" compatLnSpc="1">
            <a:prstTxWarp prst="textNoShape">
              <a:avLst/>
            </a:prstTxWarp>
          </a:bodyPr>
          <a:lstStyle/>
          <a:p>
            <a:r>
              <a:rPr lang="en-US" smtClean="0"/>
              <a:t>I – information score which is normalized between 0 and 1, p – a blog post</a:t>
            </a:r>
          </a:p>
          <a:p>
            <a:endParaRPr lang="en-US" smtClean="0"/>
          </a:p>
          <a:p>
            <a:r>
              <a:rPr lang="en-US" smtClean="0"/>
              <a:t>Other models are possible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TextEdit="1"/>
          </p:cNvSpPr>
          <p:nvPr>
            <p:ph type="sldImg"/>
          </p:nvPr>
        </p:nvSpPr>
        <p:spPr bwMode="auto">
          <a:noFill/>
          <a:ln>
            <a:solidFill>
              <a:srgbClr val="000000"/>
            </a:solidFill>
            <a:miter lim="800000"/>
            <a:headEnd/>
            <a:tailEnd/>
          </a:ln>
        </p:spPr>
      </p:sp>
      <p:sp>
        <p:nvSpPr>
          <p:cNvPr id="2119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z="1800" dirty="0" smtClean="0"/>
              <a:t>Can we tune the weights in the model to identify different types of bloggers?</a:t>
            </a:r>
          </a:p>
          <a:p>
            <a:endParaRPr 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8132" name="Slide Number Placeholder 3"/>
          <p:cNvSpPr>
            <a:spLocks noGrp="1"/>
          </p:cNvSpPr>
          <p:nvPr>
            <p:ph type="sldNum" sz="quarter" idx="5"/>
          </p:nvPr>
        </p:nvSpPr>
        <p:spPr bwMode="auto">
          <a:ln>
            <a:miter lim="800000"/>
            <a:headEnd/>
            <a:tailEnd/>
          </a:ln>
        </p:spPr>
        <p:txBody>
          <a:bodyPr/>
          <a:lstStyle/>
          <a:p>
            <a:fld id="{3AE2AA25-3CC2-4A9F-B136-4AD0DF9A97EC}" type="slidenum">
              <a:rPr lang="en-US"/>
              <a:pPr/>
              <a:t>129</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So far we have tried to understand the influential bloggers, how they are different from active bloggers, different types of influential bloggers and their temporal patterns, and model parameters. </a:t>
            </a:r>
          </a:p>
          <a:p>
            <a:endParaRPr lang="en-US" smtClean="0"/>
          </a:p>
          <a:p>
            <a:r>
              <a:rPr lang="en-US" smtClean="0"/>
              <a:t>But still we haven’t answered an important question, i.e. how do we evaluate the model. Specially when there is no ground truth or training data. One obvious solution could be to do human evaluation but it involves a lot of cost, effort and resources. Even then we cannot guarantee the fairness of the evaluation.</a:t>
            </a:r>
          </a:p>
        </p:txBody>
      </p:sp>
      <p:sp>
        <p:nvSpPr>
          <p:cNvPr id="49156" name="Slide Number Placeholder 3"/>
          <p:cNvSpPr>
            <a:spLocks noGrp="1"/>
          </p:cNvSpPr>
          <p:nvPr>
            <p:ph type="sldNum" sz="quarter" idx="5"/>
          </p:nvPr>
        </p:nvSpPr>
        <p:spPr bwMode="auto">
          <a:ln>
            <a:miter lim="800000"/>
            <a:headEnd/>
            <a:tailEnd/>
          </a:ln>
        </p:spPr>
        <p:txBody>
          <a:bodyPr/>
          <a:lstStyle/>
          <a:p>
            <a:fld id="{4D01BBC2-4479-4055-BD05-7C5ED8780300}" type="slidenum">
              <a:rPr lang="en-US"/>
              <a:pPr/>
              <a:t>133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p:spPr>
      </p:sp>
      <p:sp>
        <p:nvSpPr>
          <p:cNvPr id="215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Consider digg as large online user survey. Spend more time in highlighting the problem. Screenshot of digg</a:t>
            </a:r>
          </a:p>
        </p:txBody>
      </p:sp>
      <p:sp>
        <p:nvSpPr>
          <p:cNvPr id="215044" name="Slide Number Placeholder 3"/>
          <p:cNvSpPr txBox="1">
            <a:spLocks noGrp="1"/>
          </p:cNvSpPr>
          <p:nvPr/>
        </p:nvSpPr>
        <p:spPr bwMode="auto">
          <a:xfrm>
            <a:off x="4020400" y="9720947"/>
            <a:ext cx="3077280" cy="511908"/>
          </a:xfrm>
          <a:prstGeom prst="rect">
            <a:avLst/>
          </a:prstGeom>
          <a:noFill/>
          <a:ln w="9525">
            <a:noFill/>
            <a:miter lim="800000"/>
            <a:headEnd/>
            <a:tailEnd/>
          </a:ln>
        </p:spPr>
        <p:txBody>
          <a:bodyPr lIns="90560" tIns="45280" rIns="90560" bIns="45280" anchor="b"/>
          <a:lstStyle/>
          <a:p>
            <a:pPr algn="r"/>
            <a:fld id="{8BFDD33B-E7BB-43EC-B5E9-30C4A055EFBA}" type="slidenum">
              <a:rPr lang="en-US" sz="1200"/>
              <a:pPr algn="r"/>
              <a:t>134</a:t>
            </a:fld>
            <a:endParaRPr lang="en-US" sz="12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S1: 71/327 = .217</a:t>
            </a:r>
          </a:p>
          <a:p>
            <a:pPr eaLnBrk="1" hangingPunct="1">
              <a:spcBef>
                <a:spcPct val="0"/>
              </a:spcBef>
            </a:pPr>
            <a:r>
              <a:rPr lang="en-US" smtClean="0"/>
              <a:t>S2: 14/42=.33</a:t>
            </a:r>
          </a:p>
          <a:p>
            <a:pPr eaLnBrk="1" hangingPunct="1">
              <a:spcBef>
                <a:spcPct val="0"/>
              </a:spcBef>
            </a:pPr>
            <a:r>
              <a:rPr lang="en-US" smtClean="0"/>
              <a:t>S3: 8/131 = .061</a:t>
            </a:r>
          </a:p>
          <a:p>
            <a:pPr eaLnBrk="1" hangingPunct="1">
              <a:spcBef>
                <a:spcPct val="0"/>
              </a:spcBef>
            </a:pPr>
            <a:r>
              <a:rPr lang="en-US" smtClean="0"/>
              <a:t>S4: 7/35 = .2</a:t>
            </a:r>
          </a:p>
          <a:p>
            <a:pPr eaLnBrk="1" hangingPunct="1">
              <a:spcBef>
                <a:spcPct val="0"/>
              </a:spcBef>
            </a:pPr>
            <a:endParaRPr lang="en-US" smtClean="0"/>
          </a:p>
          <a:p>
            <a:pPr eaLnBrk="1" hangingPunct="1">
              <a:spcBef>
                <a:spcPct val="0"/>
              </a:spcBef>
            </a:pPr>
            <a:r>
              <a:rPr lang="en-US" smtClean="0"/>
              <a:t>535 blog posts were submitted on TUAW in Jan 2007 from 14 bloggers (3, 2, 2, 7)</a:t>
            </a:r>
          </a:p>
          <a:p>
            <a:pPr eaLnBrk="1" hangingPunct="1">
              <a:spcBef>
                <a:spcPct val="0"/>
              </a:spcBef>
            </a:pPr>
            <a:endParaRPr lang="en-US" smtClean="0"/>
          </a:p>
        </p:txBody>
      </p:sp>
      <p:sp>
        <p:nvSpPr>
          <p:cNvPr id="216068" name="Slide Number Placeholder 3"/>
          <p:cNvSpPr txBox="1">
            <a:spLocks noGrp="1"/>
          </p:cNvSpPr>
          <p:nvPr/>
        </p:nvSpPr>
        <p:spPr bwMode="auto">
          <a:xfrm>
            <a:off x="4020400" y="9720947"/>
            <a:ext cx="3077280" cy="511908"/>
          </a:xfrm>
          <a:prstGeom prst="rect">
            <a:avLst/>
          </a:prstGeom>
          <a:noFill/>
          <a:ln w="9525">
            <a:noFill/>
            <a:miter lim="800000"/>
            <a:headEnd/>
            <a:tailEnd/>
          </a:ln>
        </p:spPr>
        <p:txBody>
          <a:bodyPr lIns="90560" tIns="45280" rIns="90560" bIns="45280" anchor="b"/>
          <a:lstStyle/>
          <a:p>
            <a:pPr algn="r"/>
            <a:fld id="{CD471173-9D4F-419A-B164-11B4110A4F92}" type="slidenum">
              <a:rPr lang="en-US" sz="1200"/>
              <a:pPr algn="r"/>
              <a:t>135</a:t>
            </a:fld>
            <a:endParaRPr lang="en-US" sz="12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solidFill>
                  <a:srgbClr val="FF0000"/>
                </a:solidFill>
              </a:rPr>
              <a:t>Social Computing definition</a:t>
            </a:r>
          </a:p>
          <a:p>
            <a:r>
              <a:rPr lang="en-US" b="1" dirty="0" smtClean="0">
                <a:solidFill>
                  <a:srgbClr val="FF0000"/>
                </a:solidFill>
              </a:rPr>
              <a:t>General: </a:t>
            </a:r>
            <a:r>
              <a:rPr lang="en-US" sz="1200" kern="1200" dirty="0" smtClean="0">
                <a:solidFill>
                  <a:schemeClr val="tx1"/>
                </a:solidFill>
                <a:latin typeface="+mn-lt"/>
                <a:ea typeface="+mn-ea"/>
                <a:cs typeface="+mn-cs"/>
              </a:rPr>
              <a:t>Social computing is concerned with the study of social behavior and social context based on computational systems.</a:t>
            </a:r>
            <a:endParaRPr lang="en-US" b="1" dirty="0" smtClean="0">
              <a:solidFill>
                <a:srgbClr val="FF0000"/>
              </a:solidFill>
            </a:endParaRPr>
          </a:p>
          <a:p>
            <a:r>
              <a:rPr lang="en-US" b="1" dirty="0" smtClean="0">
                <a:solidFill>
                  <a:srgbClr val="FF0000"/>
                </a:solidFill>
              </a:rPr>
              <a:t>Narrower definition: Data Mining with Social Media</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137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smtClean="0"/>
              <a:t>Folksonomy</a:t>
            </a:r>
            <a:r>
              <a:rPr lang="en-US" smtClean="0"/>
              <a:t> (also known as </a:t>
            </a:r>
            <a:r>
              <a:rPr lang="en-US" b="1" smtClean="0"/>
              <a:t>collaborative tagging</a:t>
            </a:r>
            <a:r>
              <a:rPr lang="en-US" smtClean="0"/>
              <a:t>, </a:t>
            </a:r>
            <a:r>
              <a:rPr lang="en-US" b="1" smtClean="0"/>
              <a:t>social classification</a:t>
            </a:r>
            <a:r>
              <a:rPr lang="en-US" smtClean="0"/>
              <a:t>, </a:t>
            </a:r>
            <a:r>
              <a:rPr lang="en-US" b="1" smtClean="0"/>
              <a:t>social indexing</a:t>
            </a:r>
            <a:r>
              <a:rPr lang="en-US" smtClean="0"/>
              <a:t>, and </a:t>
            </a:r>
            <a:r>
              <a:rPr lang="en-US" b="1" smtClean="0"/>
              <a:t>social tagging</a:t>
            </a:r>
            <a:r>
              <a:rPr lang="en-US" smtClean="0"/>
              <a:t>) is the practice and method of </a:t>
            </a:r>
            <a:r>
              <a:rPr lang="en-US" smtClean="0">
                <a:hlinkClick r:id="rId3" tooltip="Collaborative"/>
              </a:rPr>
              <a:t>collaboratively</a:t>
            </a:r>
            <a:r>
              <a:rPr lang="en-US" smtClean="0"/>
              <a:t> creating and managing </a:t>
            </a:r>
            <a:r>
              <a:rPr lang="en-US" smtClean="0">
                <a:hlinkClick r:id="rId4" tooltip="Tag (metadata)"/>
              </a:rPr>
              <a:t>tags</a:t>
            </a:r>
            <a:r>
              <a:rPr lang="en-US" smtClean="0"/>
              <a:t> to annotate and </a:t>
            </a:r>
            <a:r>
              <a:rPr lang="en-US" smtClean="0">
                <a:hlinkClick r:id="rId5" tooltip="Categorization"/>
              </a:rPr>
              <a:t>categorize</a:t>
            </a:r>
            <a:r>
              <a:rPr lang="en-US" smtClean="0">
                <a:hlinkClick r:id="rId6" tooltip="Content (media and publishing)"/>
              </a:rPr>
              <a:t>content</a:t>
            </a:r>
            <a:r>
              <a:rPr lang="en-US" smtClean="0"/>
              <a:t>.</a:t>
            </a:r>
          </a:p>
        </p:txBody>
      </p:sp>
      <p:sp>
        <p:nvSpPr>
          <p:cNvPr id="4" name="Slide Number Placeholder 3"/>
          <p:cNvSpPr>
            <a:spLocks noGrp="1"/>
          </p:cNvSpPr>
          <p:nvPr>
            <p:ph type="sldNum" sz="quarter" idx="5"/>
          </p:nvPr>
        </p:nvSpPr>
        <p:spPr/>
        <p:txBody>
          <a:bodyPr/>
          <a:lstStyle/>
          <a:p>
            <a:fld id="{09A4D836-EE6A-41BD-953C-67D1D6C1E85E}" type="slidenum">
              <a:rPr lang="en-US"/>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Based on </a:t>
            </a:r>
            <a:r>
              <a:rPr lang="en-US" b="1" dirty="0" err="1" smtClean="0">
                <a:solidFill>
                  <a:srgbClr val="FF0000"/>
                </a:solidFill>
              </a:rPr>
              <a:t>betweenness</a:t>
            </a:r>
            <a:r>
              <a:rPr lang="en-US" b="1" dirty="0" smtClean="0">
                <a:solidFill>
                  <a:srgbClr val="FF0000"/>
                </a:solidFill>
              </a:rPr>
              <a:t>: Vertices that occur on many shortest paths between other vertices have higher </a:t>
            </a:r>
            <a:r>
              <a:rPr lang="en-US" b="1" dirty="0" err="1" smtClean="0">
                <a:solidFill>
                  <a:srgbClr val="FF0000"/>
                </a:solidFill>
              </a:rPr>
              <a:t>betweenness</a:t>
            </a:r>
            <a:r>
              <a:rPr lang="en-US" b="1" dirty="0" smtClean="0">
                <a:solidFill>
                  <a:srgbClr val="FF0000"/>
                </a:solidFill>
              </a:rPr>
              <a:t> than those that do not.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In other words, if taking out node</a:t>
            </a:r>
            <a:r>
              <a:rPr lang="en-US" b="1" baseline="0" dirty="0" smtClean="0">
                <a:solidFill>
                  <a:srgbClr val="FF0000"/>
                </a:solidFill>
              </a:rPr>
              <a:t> 6, the average distance between any two nodes of the remaining network can increase. </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B4953F92-0D53-4681-972D-12394B2B3301}"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pPr>
              <a:defRPr/>
            </a:pPr>
            <a:endParaRPr lang="en-US"/>
          </a:p>
        </p:txBody>
      </p:sp>
      <p:sp>
        <p:nvSpPr>
          <p:cNvPr id="22530"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smtClean="0"/>
              <a:t>Click to edit Master title style</a:t>
            </a:r>
            <a:endParaRPr lang="zh-CN" altLang="en-US"/>
          </a:p>
        </p:txBody>
      </p:sp>
      <p:sp>
        <p:nvSpPr>
          <p:cNvPr id="225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smtClean="0"/>
              <a:t>Click to edit Master subtitle style</a:t>
            </a:r>
            <a:endParaRPr lang="zh-CN" altLang="en-US"/>
          </a:p>
        </p:txBody>
      </p:sp>
      <p:sp>
        <p:nvSpPr>
          <p:cNvPr id="6" name="Rectangle 4"/>
          <p:cNvSpPr>
            <a:spLocks noGrp="1" noChangeArrowheads="1"/>
          </p:cNvSpPr>
          <p:nvPr>
            <p:ph type="dt" sz="half" idx="10"/>
          </p:nvPr>
        </p:nvSpPr>
        <p:spPr/>
        <p:txBody>
          <a:bodyPr/>
          <a:lstStyle>
            <a:lvl1pPr>
              <a:defRPr/>
            </a:lvl1pPr>
          </a:lstStyle>
          <a:p>
            <a:fld id="{1D8BD707-D9CF-40AE-B4C6-C98DA3205C09}" type="datetimeFigureOut">
              <a:rPr lang="en-US" smtClean="0"/>
              <a:pPr/>
              <a:t>9/2/2009</a:t>
            </a:fld>
            <a:endParaRPr 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endParaRPr lang="en-US"/>
          </a:p>
        </p:txBody>
      </p:sp>
      <p:sp>
        <p:nvSpPr>
          <p:cNvPr id="8" name="Rectangle 6"/>
          <p:cNvSpPr>
            <a:spLocks noGrp="1" noChangeArrowheads="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D8BD707-D9CF-40AE-B4C6-C98DA3205C09}" type="datetimeFigureOut">
              <a:rPr lang="en-US" smtClean="0"/>
              <a:pPr/>
              <a:t>9/2/2009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15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fld id="{1D8BD707-D9CF-40AE-B4C6-C98DA3205C09}" type="datetimeFigureOut">
              <a:rPr lang="en-US" smtClean="0"/>
              <a:pPr/>
              <a:t>9/2/2009</a:t>
            </a:fld>
            <a:endParaRPr lang="en-US"/>
          </a:p>
        </p:txBody>
      </p:sp>
      <p:sp>
        <p:nvSpPr>
          <p:cNvPr id="215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endParaRPr lang="en-US"/>
          </a:p>
        </p:txBody>
      </p:sp>
      <p:sp>
        <p:nvSpPr>
          <p:cNvPr id="215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fld id="{B6F15528-21DE-4FAA-801E-634DDDAF4B2B}" type="slidenum">
              <a:rPr lang="en-US" smtClean="0"/>
              <a:pPr/>
              <a:t>‹#›</a:t>
            </a:fld>
            <a:endParaRPr lang="en-US"/>
          </a:p>
        </p:txBody>
      </p:sp>
      <p:sp>
        <p:nvSpPr>
          <p:cNvPr id="2151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2151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ea typeface="宋体" pitchFamily="2" charset="-122"/>
        </a:defRPr>
      </a:lvl2pPr>
      <a:lvl3pPr algn="l" rtl="0" eaLnBrk="1" fontAlgn="base" hangingPunct="1">
        <a:spcBef>
          <a:spcPct val="0"/>
        </a:spcBef>
        <a:spcAft>
          <a:spcPct val="0"/>
        </a:spcAft>
        <a:defRPr sz="4200">
          <a:solidFill>
            <a:schemeClr val="tx2"/>
          </a:solidFill>
          <a:latin typeface="Garamond" pitchFamily="18" charset="0"/>
          <a:ea typeface="宋体" pitchFamily="2" charset="-122"/>
        </a:defRPr>
      </a:lvl3pPr>
      <a:lvl4pPr algn="l" rtl="0" eaLnBrk="1" fontAlgn="base" hangingPunct="1">
        <a:spcBef>
          <a:spcPct val="0"/>
        </a:spcBef>
        <a:spcAft>
          <a:spcPct val="0"/>
        </a:spcAft>
        <a:defRPr sz="4200">
          <a:solidFill>
            <a:schemeClr val="tx2"/>
          </a:solidFill>
          <a:latin typeface="Garamond" pitchFamily="18" charset="0"/>
          <a:ea typeface="宋体" pitchFamily="2" charset="-122"/>
        </a:defRPr>
      </a:lvl4pPr>
      <a:lvl5pPr algn="l" rtl="0" eaLnBrk="1" fontAlgn="base" hangingPunct="1">
        <a:spcBef>
          <a:spcPct val="0"/>
        </a:spcBef>
        <a:spcAft>
          <a:spcPct val="0"/>
        </a:spcAft>
        <a:defRPr sz="4200">
          <a:solidFill>
            <a:schemeClr val="tx2"/>
          </a:solidFill>
          <a:latin typeface="Garamond" pitchFamily="18" charset="0"/>
          <a:ea typeface="宋体" pitchFamily="2" charset="-122"/>
        </a:defRPr>
      </a:lvl5pPr>
      <a:lvl6pPr marL="457200" algn="l" rtl="0" eaLnBrk="1" fontAlgn="base" hangingPunct="1">
        <a:spcBef>
          <a:spcPct val="0"/>
        </a:spcBef>
        <a:spcAft>
          <a:spcPct val="0"/>
        </a:spcAft>
        <a:defRPr sz="4200">
          <a:solidFill>
            <a:schemeClr val="tx2"/>
          </a:solidFill>
          <a:latin typeface="Garamond" pitchFamily="18" charset="0"/>
          <a:ea typeface="宋体" pitchFamily="2" charset="-122"/>
        </a:defRPr>
      </a:lvl6pPr>
      <a:lvl7pPr marL="914400" algn="l" rtl="0" eaLnBrk="1" fontAlgn="base" hangingPunct="1">
        <a:spcBef>
          <a:spcPct val="0"/>
        </a:spcBef>
        <a:spcAft>
          <a:spcPct val="0"/>
        </a:spcAft>
        <a:defRPr sz="4200">
          <a:solidFill>
            <a:schemeClr val="tx2"/>
          </a:solidFill>
          <a:latin typeface="Garamond" pitchFamily="18" charset="0"/>
          <a:ea typeface="宋体" pitchFamily="2" charset="-122"/>
        </a:defRPr>
      </a:lvl7pPr>
      <a:lvl8pPr marL="1371600" algn="l" rtl="0" eaLnBrk="1" fontAlgn="base" hangingPunct="1">
        <a:spcBef>
          <a:spcPct val="0"/>
        </a:spcBef>
        <a:spcAft>
          <a:spcPct val="0"/>
        </a:spcAft>
        <a:defRPr sz="4200">
          <a:solidFill>
            <a:schemeClr val="tx2"/>
          </a:solidFill>
          <a:latin typeface="Garamond" pitchFamily="18" charset="0"/>
          <a:ea typeface="宋体" pitchFamily="2" charset="-122"/>
        </a:defRPr>
      </a:lvl8pPr>
      <a:lvl9pPr marL="1828800" algn="l" rtl="0" eaLnBrk="1" fontAlgn="base" hangingPunct="1">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ea typeface="+mn-ea"/>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ea typeface="+mn-ea"/>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ea typeface="+mn-ea"/>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blic.asu.edu/~ltang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public.asu.edu/~huanli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videolectures.net/wsdm08_agarwal_iib/"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slide" Target="slide138.xml"/></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wm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w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25.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www.digg.com/"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videolectures.net/kdd08_liu_briat/"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hyperlink" Target="http://videolectures.net/wsdm08_agarwal_iib/" TargetMode="External"/><Relationship Id="rId3" Type="http://schemas.openxmlformats.org/officeDocument/2006/relationships/slide" Target="slide140.xml"/><Relationship Id="rId7" Type="http://schemas.openxmlformats.org/officeDocument/2006/relationships/hyperlink" Target="http://videolectures.net/kdd08_liu_briat/" TargetMode="External"/><Relationship Id="rId2" Type="http://schemas.openxmlformats.org/officeDocument/2006/relationships/slide" Target="slide139.xml"/><Relationship Id="rId1" Type="http://schemas.openxmlformats.org/officeDocument/2006/relationships/slideLayout" Target="../slideLayouts/slideLayout2.xml"/><Relationship Id="rId6" Type="http://schemas.openxmlformats.org/officeDocument/2006/relationships/slide" Target="slide146.xml"/><Relationship Id="rId5" Type="http://schemas.openxmlformats.org/officeDocument/2006/relationships/slide" Target="slide145.xml"/><Relationship Id="rId4" Type="http://schemas.openxmlformats.org/officeDocument/2006/relationships/slide" Target="slide14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hyperlink" Target="http://dx.doi.org/10.1016/j.ins.2009.07.010"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hyperlink" Target="http://dx.doi.org/10.1016/j.ins.2009.07.010"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mailto:L.Tang@asu.edu" TargetMode="Externa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hyperlink" Target="http://www.public.asu.edu/~ltang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eb.mit.edu/rajsingh/www/lab/alife/schelling.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videolectures.net/kdd08_liu_bria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videolectures.net/kdd08_liu_bria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diagramData" Target="../diagrams/data1.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png"/><Relationship Id="rId5" Type="http://schemas.openxmlformats.org/officeDocument/2006/relationships/diagramQuickStyle" Target="../diagrams/quickStyle1.xml"/><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11.png"/><Relationship Id="rId14" Type="http://schemas.openxmlformats.org/officeDocument/2006/relationships/image" Target="../media/image16.gif"/></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67.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oleObject" Target="../embeddings/oleObject19.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oleObject" Target="../embeddings/oleObject21.bin"/><Relationship Id="rId10" Type="http://schemas.openxmlformats.org/officeDocument/2006/relationships/image" Target="../media/image81.png"/><Relationship Id="rId4" Type="http://schemas.openxmlformats.org/officeDocument/2006/relationships/oleObject" Target="../embeddings/oleObject20.bin"/><Relationship Id="rId9"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24.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wmf"/><Relationship Id="rId7"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wmf"/></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slide" Target="slide106.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Detection and Behavior Study for Social Computing</a:t>
            </a:r>
            <a:endParaRPr lang="en-US" dirty="0"/>
          </a:p>
        </p:txBody>
      </p:sp>
      <p:sp>
        <p:nvSpPr>
          <p:cNvPr id="3" name="Subtitle 2"/>
          <p:cNvSpPr>
            <a:spLocks noGrp="1"/>
          </p:cNvSpPr>
          <p:nvPr>
            <p:ph type="subTitle" idx="1"/>
          </p:nvPr>
        </p:nvSpPr>
        <p:spPr>
          <a:xfrm>
            <a:off x="1676400" y="3962400"/>
            <a:ext cx="6858000" cy="1752600"/>
          </a:xfrm>
        </p:spPr>
        <p:txBody>
          <a:bodyPr>
            <a:normAutofit/>
          </a:bodyPr>
          <a:lstStyle/>
          <a:p>
            <a:r>
              <a:rPr lang="en-US" dirty="0" err="1" smtClean="0"/>
              <a:t>Huan</a:t>
            </a:r>
            <a:r>
              <a:rPr lang="en-US" dirty="0" smtClean="0"/>
              <a:t> Liu</a:t>
            </a:r>
            <a:r>
              <a:rPr lang="en-US" baseline="30000" dirty="0" smtClean="0"/>
              <a:t>+</a:t>
            </a:r>
            <a:r>
              <a:rPr lang="en-US" dirty="0" smtClean="0"/>
              <a:t>, Lei Tang</a:t>
            </a:r>
            <a:r>
              <a:rPr lang="en-US" baseline="30000" dirty="0" smtClean="0"/>
              <a:t>+</a:t>
            </a:r>
            <a:r>
              <a:rPr lang="en-US" dirty="0" smtClean="0"/>
              <a:t>,  and </a:t>
            </a:r>
            <a:r>
              <a:rPr lang="en-US" dirty="0" err="1" smtClean="0"/>
              <a:t>Nitin</a:t>
            </a:r>
            <a:r>
              <a:rPr lang="en-US" dirty="0" smtClean="0"/>
              <a:t> </a:t>
            </a:r>
            <a:r>
              <a:rPr lang="en-US" dirty="0" err="1" smtClean="0"/>
              <a:t>Agarwal</a:t>
            </a:r>
            <a:r>
              <a:rPr lang="en-US" baseline="30000" dirty="0" smtClean="0"/>
              <a:t>*</a:t>
            </a:r>
          </a:p>
          <a:p>
            <a:r>
              <a:rPr lang="en-US" baseline="30000" dirty="0" smtClean="0"/>
              <a:t>+</a:t>
            </a:r>
            <a:r>
              <a:rPr lang="en-US" dirty="0" smtClean="0"/>
              <a:t>Arizona State University</a:t>
            </a:r>
          </a:p>
          <a:p>
            <a:r>
              <a:rPr lang="en-US" baseline="30000" dirty="0" smtClean="0"/>
              <a:t>*</a:t>
            </a:r>
            <a:r>
              <a:rPr lang="en-US" dirty="0" smtClean="0"/>
              <a:t>University of Arkansas at Little Rock</a:t>
            </a:r>
          </a:p>
          <a:p>
            <a:endParaRPr lang="en-US" dirty="0"/>
          </a:p>
        </p:txBody>
      </p:sp>
      <p:sp>
        <p:nvSpPr>
          <p:cNvPr id="4" name="TextBox 3"/>
          <p:cNvSpPr txBox="1"/>
          <p:nvPr/>
        </p:nvSpPr>
        <p:spPr>
          <a:xfrm>
            <a:off x="1219200" y="6019800"/>
            <a:ext cx="6628802" cy="646331"/>
          </a:xfrm>
          <a:prstGeom prst="rect">
            <a:avLst/>
          </a:prstGeom>
          <a:noFill/>
        </p:spPr>
        <p:txBody>
          <a:bodyPr wrap="none" rtlCol="0">
            <a:spAutoFit/>
          </a:bodyPr>
          <a:lstStyle/>
          <a:p>
            <a:r>
              <a:rPr lang="en-US" dirty="0" smtClean="0"/>
              <a:t>Updated slides available at </a:t>
            </a:r>
            <a:r>
              <a:rPr lang="en-US" dirty="0" smtClean="0">
                <a:hlinkClick r:id="rId3"/>
              </a:rPr>
              <a:t>http://www.public.asu.edu/~ltang9/</a:t>
            </a:r>
            <a:endParaRPr lang="en-US" dirty="0" smtClean="0"/>
          </a:p>
          <a:p>
            <a:r>
              <a:rPr lang="en-US" dirty="0" smtClean="0">
                <a:hlinkClick r:id="rId4"/>
              </a:rPr>
              <a:t>                                            http://www.public.asu.edu/~huanliu/</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Top 20 Most Visited Websites</a:t>
            </a:r>
          </a:p>
        </p:txBody>
      </p:sp>
      <p:sp>
        <p:nvSpPr>
          <p:cNvPr id="28675" name="Content Placeholder 2"/>
          <p:cNvSpPr>
            <a:spLocks noGrp="1"/>
          </p:cNvSpPr>
          <p:nvPr>
            <p:ph idx="1"/>
          </p:nvPr>
        </p:nvSpPr>
        <p:spPr>
          <a:xfrm>
            <a:off x="457200" y="1295400"/>
            <a:ext cx="8229600" cy="4754563"/>
          </a:xfrm>
        </p:spPr>
        <p:txBody>
          <a:bodyPr/>
          <a:lstStyle/>
          <a:p>
            <a:r>
              <a:rPr lang="en-US" sz="2400" dirty="0" smtClean="0"/>
              <a:t>Internet traffic report by </a:t>
            </a:r>
            <a:r>
              <a:rPr lang="en-US" sz="2400" dirty="0" err="1" smtClean="0"/>
              <a:t>Alexa</a:t>
            </a:r>
            <a:r>
              <a:rPr lang="en-US" sz="2400" dirty="0" smtClean="0"/>
              <a:t> on July 29</a:t>
            </a:r>
            <a:r>
              <a:rPr lang="en-US" sz="2400" baseline="30000" dirty="0" smtClean="0"/>
              <a:t>th</a:t>
            </a:r>
            <a:r>
              <a:rPr lang="en-US" sz="2400" dirty="0" smtClean="0"/>
              <a:t> 2008</a:t>
            </a:r>
            <a:endParaRPr lang="en-US" sz="2400" dirty="0" smtClean="0">
              <a:solidFill>
                <a:srgbClr val="FF0000"/>
              </a:solidFill>
            </a:endParaRP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40% of the top 20 websites are Web 2.0 sites</a:t>
            </a:r>
            <a:endParaRPr lang="en-US" sz="2800" dirty="0" smtClean="0"/>
          </a:p>
        </p:txBody>
      </p:sp>
      <p:graphicFrame>
        <p:nvGraphicFramePr>
          <p:cNvPr id="4" name="Table 3"/>
          <p:cNvGraphicFramePr>
            <a:graphicFrameLocks noGrp="1"/>
          </p:cNvGraphicFramePr>
          <p:nvPr/>
        </p:nvGraphicFramePr>
        <p:xfrm>
          <a:off x="1828800" y="1981200"/>
          <a:ext cx="5257800" cy="3651250"/>
        </p:xfrm>
        <a:graphic>
          <a:graphicData uri="http://schemas.openxmlformats.org/drawingml/2006/table">
            <a:tbl>
              <a:tblPr/>
              <a:tblGrid>
                <a:gridCol w="479425"/>
                <a:gridCol w="2109788"/>
                <a:gridCol w="450850"/>
                <a:gridCol w="2217737"/>
              </a:tblGrid>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Yahoo!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Orkut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Google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RapidShare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YouTube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Baidu.com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Windows Live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Microsoft Corporation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Microsoft Network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Google India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Myspace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Google Germany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Wikipedia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QQ.Com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Facebook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EBay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Blogger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Hi5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9646"/>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Yahoo! Japan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Google France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Challenge of Evaluation</a:t>
            </a:r>
            <a:endParaRPr lang="en-US" dirty="0"/>
          </a:p>
        </p:txBody>
      </p:sp>
      <p:sp>
        <p:nvSpPr>
          <p:cNvPr id="5" name="Content Placeholder 4"/>
          <p:cNvSpPr>
            <a:spLocks noGrp="1"/>
          </p:cNvSpPr>
          <p:nvPr>
            <p:ph idx="1"/>
          </p:nvPr>
        </p:nvSpPr>
        <p:spPr/>
        <p:txBody>
          <a:bodyPr/>
          <a:lstStyle/>
          <a:p>
            <a:r>
              <a:rPr lang="en-US" dirty="0" smtClean="0"/>
              <a:t>Many methods of community detection</a:t>
            </a:r>
          </a:p>
          <a:p>
            <a:r>
              <a:rPr lang="en-US" dirty="0" smtClean="0"/>
              <a:t>Optimal methods depend on the data, tasks, and computational resources</a:t>
            </a:r>
          </a:p>
          <a:p>
            <a:r>
              <a:rPr lang="en-US" dirty="0" smtClean="0"/>
              <a:t>More often than not,  </a:t>
            </a:r>
            <a:r>
              <a:rPr lang="en-US" dirty="0" smtClean="0">
                <a:solidFill>
                  <a:srgbClr val="FF0000"/>
                </a:solidFill>
              </a:rPr>
              <a:t>no ground truth </a:t>
            </a:r>
            <a:r>
              <a:rPr lang="en-US" dirty="0" smtClean="0"/>
              <a:t>in reality!</a:t>
            </a:r>
          </a:p>
          <a:p>
            <a:r>
              <a:rPr lang="en-US" dirty="0" smtClean="0"/>
              <a:t>How to evaluate? </a:t>
            </a:r>
          </a:p>
          <a:p>
            <a:pPr lvl="1"/>
            <a:r>
              <a:rPr lang="en-US" dirty="0" smtClean="0"/>
              <a:t>Whether the extracted communities are reasonable?</a:t>
            </a:r>
          </a:p>
          <a:p>
            <a:pPr lvl="1"/>
            <a:r>
              <a:rPr lang="en-US" dirty="0" smtClean="0"/>
              <a:t>Which method works best under what conditions?</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Self-consistent Community Definition</a:t>
            </a:r>
            <a:endParaRPr lang="en-US" dirty="0"/>
          </a:p>
        </p:txBody>
      </p:sp>
      <p:sp>
        <p:nvSpPr>
          <p:cNvPr id="3" name="Content Placeholder 2"/>
          <p:cNvSpPr>
            <a:spLocks noGrp="1"/>
          </p:cNvSpPr>
          <p:nvPr>
            <p:ph idx="1"/>
          </p:nvPr>
        </p:nvSpPr>
        <p:spPr/>
        <p:txBody>
          <a:bodyPr/>
          <a:lstStyle/>
          <a:p>
            <a:r>
              <a:rPr lang="en-US" sz="2800" dirty="0" smtClean="0"/>
              <a:t>To find a community with desired properties</a:t>
            </a:r>
          </a:p>
          <a:p>
            <a:pPr lvl="1"/>
            <a:r>
              <a:rPr lang="en-US" sz="2400" dirty="0" smtClean="0"/>
              <a:t>e.g., Clique, k-clan, k-</a:t>
            </a:r>
            <a:r>
              <a:rPr lang="en-US" sz="2400" dirty="0" err="1" smtClean="0"/>
              <a:t>plex</a:t>
            </a:r>
            <a:r>
              <a:rPr lang="en-US" sz="2400" dirty="0" smtClean="0"/>
              <a:t>, etc.</a:t>
            </a:r>
          </a:p>
          <a:p>
            <a:pPr lvl="1"/>
            <a:r>
              <a:rPr lang="en-US" sz="2400" dirty="0" smtClean="0"/>
              <a:t>Can be examined immediately</a:t>
            </a:r>
          </a:p>
          <a:p>
            <a:pPr lvl="1"/>
            <a:endParaRPr lang="en-US" sz="2400" dirty="0" smtClean="0"/>
          </a:p>
          <a:p>
            <a:r>
              <a:rPr lang="en-US" sz="2800" dirty="0" smtClean="0"/>
              <a:t>To compare community size</a:t>
            </a:r>
          </a:p>
          <a:p>
            <a:pPr lvl="1"/>
            <a:r>
              <a:rPr lang="en-US" sz="2400" dirty="0" smtClean="0"/>
              <a:t>e.g.  clique or quasi-clique</a:t>
            </a:r>
          </a:p>
          <a:p>
            <a:pPr lvl="1"/>
            <a:endParaRPr lang="en-US" sz="2400" dirty="0" smtClean="0"/>
          </a:p>
          <a:p>
            <a:r>
              <a:rPr lang="en-US" sz="2800" dirty="0" smtClean="0"/>
              <a:t>To enumerate as many communities as possible </a:t>
            </a:r>
          </a:p>
          <a:p>
            <a:pPr lvl="1"/>
            <a:r>
              <a:rPr lang="en-US" sz="2400" dirty="0" smtClean="0"/>
              <a:t>The method returning maximum number of communities is the winner</a:t>
            </a:r>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with Ground Truth</a:t>
            </a:r>
            <a:endParaRPr lang="en-US" dirty="0"/>
          </a:p>
        </p:txBody>
      </p:sp>
      <p:sp>
        <p:nvSpPr>
          <p:cNvPr id="3" name="Content Placeholder 2"/>
          <p:cNvSpPr>
            <a:spLocks noGrp="1"/>
          </p:cNvSpPr>
          <p:nvPr>
            <p:ph idx="1"/>
          </p:nvPr>
        </p:nvSpPr>
        <p:spPr/>
        <p:txBody>
          <a:bodyPr/>
          <a:lstStyle/>
          <a:p>
            <a:r>
              <a:rPr lang="en-US" sz="2400" dirty="0" smtClean="0"/>
              <a:t>Community Membership of each actor  is known</a:t>
            </a:r>
          </a:p>
          <a:p>
            <a:r>
              <a:rPr lang="en-US" sz="2400" dirty="0" smtClean="0"/>
              <a:t>Commonly used in small networks or synthetic networks</a:t>
            </a:r>
          </a:p>
          <a:p>
            <a:r>
              <a:rPr lang="en-US" sz="2400" dirty="0" smtClean="0"/>
              <a:t>Measure: </a:t>
            </a:r>
            <a:r>
              <a:rPr lang="en-US" sz="2400" dirty="0" smtClean="0">
                <a:solidFill>
                  <a:srgbClr val="0000FF"/>
                </a:solidFill>
              </a:rPr>
              <a:t>normalized mutual information  </a:t>
            </a:r>
            <a:r>
              <a:rPr lang="en-US" sz="2400" dirty="0" smtClean="0"/>
              <a:t>in[0,1]</a:t>
            </a:r>
          </a:p>
          <a:p>
            <a:endParaRPr lang="en-US" sz="2400" dirty="0" smtClean="0"/>
          </a:p>
          <a:p>
            <a:endParaRPr lang="en-US" dirty="0" smtClean="0"/>
          </a:p>
          <a:p>
            <a:endParaRPr lang="en-US" dirty="0" smtClean="0"/>
          </a:p>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762000" y="3352800"/>
            <a:ext cx="7096125" cy="1628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with Semantic Information</a:t>
            </a:r>
            <a:endParaRPr lang="en-US" dirty="0"/>
          </a:p>
        </p:txBody>
      </p:sp>
      <p:sp>
        <p:nvSpPr>
          <p:cNvPr id="3" name="Content Placeholder 2"/>
          <p:cNvSpPr>
            <a:spLocks noGrp="1"/>
          </p:cNvSpPr>
          <p:nvPr>
            <p:ph idx="1"/>
          </p:nvPr>
        </p:nvSpPr>
        <p:spPr>
          <a:xfrm>
            <a:off x="457200" y="1447800"/>
            <a:ext cx="8229600" cy="4683125"/>
          </a:xfrm>
        </p:spPr>
        <p:txBody>
          <a:bodyPr/>
          <a:lstStyle/>
          <a:p>
            <a:r>
              <a:rPr lang="en-US" sz="2400" dirty="0" smtClean="0"/>
              <a:t>Some networks come with attribute information</a:t>
            </a:r>
          </a:p>
          <a:p>
            <a:pPr lvl="1"/>
            <a:r>
              <a:rPr lang="en-US" sz="2000" dirty="0" smtClean="0"/>
              <a:t>Blog, web with content information</a:t>
            </a:r>
          </a:p>
          <a:p>
            <a:pPr lvl="1"/>
            <a:r>
              <a:rPr lang="en-US" sz="2000" dirty="0" smtClean="0"/>
              <a:t>Co-authorship with research interests information</a:t>
            </a:r>
          </a:p>
          <a:p>
            <a:r>
              <a:rPr lang="en-US" sz="2400" dirty="0" smtClean="0"/>
              <a:t>Check </a:t>
            </a:r>
            <a:r>
              <a:rPr lang="en-US" sz="2400" dirty="0" smtClean="0">
                <a:solidFill>
                  <a:srgbClr val="FF0000"/>
                </a:solidFill>
              </a:rPr>
              <a:t>whether the extracted communities based on networks connectivity are consistent with semantics or shared attributes</a:t>
            </a:r>
          </a:p>
          <a:p>
            <a:r>
              <a:rPr lang="en-US" sz="2400" dirty="0" smtClean="0"/>
              <a:t>Pros</a:t>
            </a:r>
          </a:p>
          <a:p>
            <a:pPr lvl="1"/>
            <a:r>
              <a:rPr lang="en-US" sz="2000" dirty="0" smtClean="0"/>
              <a:t>Help understand the community </a:t>
            </a:r>
          </a:p>
          <a:p>
            <a:r>
              <a:rPr lang="en-US" sz="2400" dirty="0" smtClean="0"/>
              <a:t>Cons</a:t>
            </a:r>
          </a:p>
          <a:p>
            <a:pPr lvl="1"/>
            <a:r>
              <a:rPr lang="en-US" sz="2000" dirty="0" smtClean="0"/>
              <a:t>Requiring human subjects in evaluation</a:t>
            </a:r>
          </a:p>
          <a:p>
            <a:pPr lvl="1"/>
            <a:r>
              <a:rPr lang="en-US" sz="2000" dirty="0" smtClean="0"/>
              <a:t>Applicable only to small numbers of communities</a:t>
            </a:r>
          </a:p>
          <a:p>
            <a:pPr lvl="1"/>
            <a:r>
              <a:rPr lang="en-US" sz="2000" dirty="0" smtClean="0"/>
              <a:t>Only a qualitative evaluation </a:t>
            </a:r>
            <a:endParaRPr lang="en-US" sz="20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Networks without Ground Truth or Semantic Information</a:t>
            </a:r>
            <a:endParaRPr lang="en-US" sz="4000" dirty="0"/>
          </a:p>
        </p:txBody>
      </p:sp>
      <p:sp>
        <p:nvSpPr>
          <p:cNvPr id="3" name="Content Placeholder 2"/>
          <p:cNvSpPr>
            <a:spLocks noGrp="1"/>
          </p:cNvSpPr>
          <p:nvPr>
            <p:ph idx="1"/>
          </p:nvPr>
        </p:nvSpPr>
        <p:spPr>
          <a:xfrm>
            <a:off x="457200" y="1600200"/>
            <a:ext cx="8686800" cy="4530725"/>
          </a:xfrm>
        </p:spPr>
        <p:txBody>
          <a:bodyPr/>
          <a:lstStyle/>
          <a:p>
            <a:r>
              <a:rPr lang="en-US" sz="2800" dirty="0" smtClean="0"/>
              <a:t>Only network structure information is available</a:t>
            </a:r>
          </a:p>
          <a:p>
            <a:r>
              <a:rPr lang="en-US" sz="2800" dirty="0" smtClean="0"/>
              <a:t>More common in the real world</a:t>
            </a:r>
          </a:p>
          <a:p>
            <a:r>
              <a:rPr lang="en-US" sz="2800" dirty="0" smtClean="0"/>
              <a:t>Evaluation follows a cross-validation style</a:t>
            </a:r>
          </a:p>
          <a:p>
            <a:r>
              <a:rPr lang="en-US" sz="2800" dirty="0" smtClean="0"/>
              <a:t>Randomly sample some links to find communities</a:t>
            </a:r>
          </a:p>
          <a:p>
            <a:pPr lvl="1"/>
            <a:r>
              <a:rPr lang="en-US" sz="2400" dirty="0" smtClean="0"/>
              <a:t>Approximate the remaining ones using the community structure</a:t>
            </a:r>
          </a:p>
          <a:p>
            <a:pPr lvl="1"/>
            <a:r>
              <a:rPr lang="en-US" sz="2400" dirty="0" smtClean="0"/>
              <a:t>Adopt certain quantitative measure to calibrate the matching </a:t>
            </a:r>
          </a:p>
          <a:p>
            <a:pPr lvl="2"/>
            <a:r>
              <a:rPr lang="en-US" sz="1800" dirty="0" smtClean="0"/>
              <a:t>Modularity</a:t>
            </a:r>
          </a:p>
          <a:p>
            <a:pPr lvl="2"/>
            <a:r>
              <a:rPr lang="en-US" sz="1800" dirty="0" smtClean="0"/>
              <a:t>Network difference</a:t>
            </a:r>
          </a:p>
          <a:p>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143000"/>
            <a:ext cx="8229600" cy="4835525"/>
          </a:xfrm>
        </p:spPr>
        <p:txBody>
          <a:bodyPr>
            <a:normAutofit fontScale="92500" lnSpcReduction="20000"/>
          </a:bodyPr>
          <a:lstStyle/>
          <a:p>
            <a:r>
              <a:rPr lang="en-US" dirty="0" smtClean="0"/>
              <a:t>Social Media </a:t>
            </a:r>
          </a:p>
          <a:p>
            <a:r>
              <a:rPr lang="en-US" dirty="0" smtClean="0"/>
              <a:t>Data Mining Tasks and Evaluation</a:t>
            </a:r>
          </a:p>
          <a:p>
            <a:endParaRPr lang="en-US" dirty="0" smtClean="0"/>
          </a:p>
          <a:p>
            <a:r>
              <a:rPr lang="en-US" dirty="0" smtClean="0"/>
              <a:t>Principles of Community Detection </a:t>
            </a:r>
          </a:p>
          <a:p>
            <a:r>
              <a:rPr lang="en-US" dirty="0" smtClean="0"/>
              <a:t>Communities in Heterogeneous Networks </a:t>
            </a:r>
          </a:p>
          <a:p>
            <a:r>
              <a:rPr lang="en-US" dirty="0" smtClean="0"/>
              <a:t>Evaluation Methodology for Community Detection</a:t>
            </a:r>
          </a:p>
          <a:p>
            <a:endParaRPr lang="en-US" b="1" dirty="0" smtClean="0"/>
          </a:p>
          <a:p>
            <a:r>
              <a:rPr lang="en-US" dirty="0" smtClean="0"/>
              <a:t>Behavior Prediction via Social Dimensions</a:t>
            </a:r>
          </a:p>
          <a:p>
            <a:endParaRPr lang="en-US" dirty="0" smtClean="0"/>
          </a:p>
          <a:p>
            <a:r>
              <a:rPr lang="en-US" dirty="0" smtClean="0"/>
              <a:t>Identifying Influential Bloggers in a Community</a:t>
            </a:r>
          </a:p>
          <a:p>
            <a:endParaRPr lang="en-US"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 Study in Social Media</a:t>
            </a:r>
            <a:endParaRPr lang="en-US" dirty="0"/>
          </a:p>
        </p:txBody>
      </p:sp>
      <p:sp>
        <p:nvSpPr>
          <p:cNvPr id="5" name="Text Placeholder 4"/>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143000" y="914400"/>
            <a:ext cx="2781300" cy="2762337"/>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5334000" y="838200"/>
            <a:ext cx="2667000" cy="28705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Questions</a:t>
            </a:r>
            <a:endParaRPr lang="en-US" dirty="0"/>
          </a:p>
        </p:txBody>
      </p:sp>
      <p:sp>
        <p:nvSpPr>
          <p:cNvPr id="5" name="Content Placeholder 4"/>
          <p:cNvSpPr>
            <a:spLocks noGrp="1"/>
          </p:cNvSpPr>
          <p:nvPr>
            <p:ph idx="1"/>
          </p:nvPr>
        </p:nvSpPr>
        <p:spPr/>
        <p:txBody>
          <a:bodyPr/>
          <a:lstStyle/>
          <a:p>
            <a:endParaRPr lang="en-US" dirty="0" smtClean="0"/>
          </a:p>
          <a:p>
            <a:r>
              <a:rPr lang="en-US" dirty="0" smtClean="0"/>
              <a:t>Q1: How do communities influence human behavior? Can we predict user behavior given partial observations?</a:t>
            </a:r>
          </a:p>
          <a:p>
            <a:endParaRPr lang="en-US" dirty="0" smtClean="0"/>
          </a:p>
          <a:p>
            <a:r>
              <a:rPr lang="en-US" dirty="0" smtClean="0"/>
              <a:t>Q2: How do people interact </a:t>
            </a:r>
            <a:r>
              <a:rPr lang="en-US" dirty="0" smtClean="0">
                <a:solidFill>
                  <a:srgbClr val="000000"/>
                </a:solidFill>
              </a:rPr>
              <a:t>in a </a:t>
            </a:r>
            <a:r>
              <a:rPr lang="en-US" dirty="0" smtClean="0"/>
              <a:t>community? Who is the leader in a group?</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Behavior Prediction via Social Dimensions</a:t>
            </a:r>
            <a:endParaRPr lang="en-US" dirty="0"/>
          </a:p>
        </p:txBody>
      </p:sp>
      <p:sp>
        <p:nvSpPr>
          <p:cNvPr id="5" name="Text Placeholder 4"/>
          <p:cNvSpPr>
            <a:spLocks noGrp="1"/>
          </p:cNvSpPr>
          <p:nvPr>
            <p:ph type="body" idx="1"/>
          </p:nvPr>
        </p:nvSpPr>
        <p:spPr/>
        <p:txBody>
          <a:bodyPr/>
          <a:lstStyle/>
          <a:p>
            <a:r>
              <a:rPr lang="en-US" dirty="0" smtClean="0"/>
              <a:t>Social Computing Application I:</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from Advertizing</a:t>
            </a:r>
            <a:endParaRPr lang="en-US" dirty="0"/>
          </a:p>
        </p:txBody>
      </p:sp>
      <p:sp>
        <p:nvSpPr>
          <p:cNvPr id="3" name="Content Placeholder 2"/>
          <p:cNvSpPr>
            <a:spLocks noGrp="1"/>
          </p:cNvSpPr>
          <p:nvPr>
            <p:ph idx="1"/>
          </p:nvPr>
        </p:nvSpPr>
        <p:spPr>
          <a:xfrm>
            <a:off x="457200" y="1447800"/>
            <a:ext cx="4267200" cy="4800600"/>
          </a:xfrm>
        </p:spPr>
        <p:txBody>
          <a:bodyPr/>
          <a:lstStyle/>
          <a:p>
            <a:pPr algn="ctr">
              <a:buNone/>
            </a:pPr>
            <a:r>
              <a:rPr lang="en-US" sz="2000" i="1" dirty="0" smtClean="0"/>
              <a:t>Recent  Boom of Social Media</a:t>
            </a:r>
          </a:p>
          <a:p>
            <a:pPr algn="ctr">
              <a:buNone/>
            </a:pPr>
            <a:r>
              <a:rPr lang="en-US" sz="2000" i="1" dirty="0" smtClean="0">
                <a:solidFill>
                  <a:srgbClr val="FF0000"/>
                </a:solidFill>
              </a:rPr>
              <a:t>vs.</a:t>
            </a:r>
          </a:p>
          <a:p>
            <a:pPr algn="ctr">
              <a:buNone/>
            </a:pPr>
            <a:r>
              <a:rPr lang="en-US" sz="1800" i="1" dirty="0" smtClean="0"/>
              <a:t>“In 2008, 57% of all users of social networks clicked on an ad and only 11% of those clicks lead to a purchase”</a:t>
            </a:r>
          </a:p>
          <a:p>
            <a:pPr algn="ctr"/>
            <a:endParaRPr lang="en-US" altLang="zh-CN" sz="2000" dirty="0" smtClean="0">
              <a:ea typeface="宋体" pitchFamily="2" charset="-122"/>
            </a:endParaRPr>
          </a:p>
          <a:p>
            <a:pPr algn="ctr"/>
            <a:endParaRPr lang="en-US" altLang="zh-CN" sz="2000" dirty="0" smtClean="0">
              <a:solidFill>
                <a:srgbClr val="FF0000"/>
              </a:solidFill>
              <a:ea typeface="宋体" pitchFamily="2" charset="-122"/>
            </a:endParaRPr>
          </a:p>
        </p:txBody>
      </p:sp>
      <p:pic>
        <p:nvPicPr>
          <p:cNvPr id="5" name="Picture 4" descr="nytimes2.PNG"/>
          <p:cNvPicPr>
            <a:picLocks noChangeAspect="1"/>
          </p:cNvPicPr>
          <p:nvPr/>
        </p:nvPicPr>
        <p:blipFill>
          <a:blip r:embed="rId3" cstate="print"/>
          <a:srcRect b="65217"/>
          <a:stretch>
            <a:fillRect/>
          </a:stretch>
        </p:blipFill>
        <p:spPr>
          <a:xfrm>
            <a:off x="4730518" y="1524000"/>
            <a:ext cx="4413482" cy="1828800"/>
          </a:xfrm>
          <a:prstGeom prst="rect">
            <a:avLst/>
          </a:prstGeom>
        </p:spPr>
      </p:pic>
      <p:sp>
        <p:nvSpPr>
          <p:cNvPr id="6" name="Oval 5"/>
          <p:cNvSpPr/>
          <p:nvPr/>
        </p:nvSpPr>
        <p:spPr>
          <a:xfrm>
            <a:off x="4419600" y="1295400"/>
            <a:ext cx="47244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0" y="4876800"/>
            <a:ext cx="4572000" cy="1200329"/>
          </a:xfrm>
          <a:prstGeom prst="rect">
            <a:avLst/>
          </a:prstGeom>
        </p:spPr>
        <p:txBody>
          <a:bodyPr>
            <a:spAutoFit/>
          </a:bodyPr>
          <a:lstStyle/>
          <a:p>
            <a:pPr algn="ctr">
              <a:buNone/>
            </a:pPr>
            <a:r>
              <a:rPr lang="en-US" altLang="zh-CN" dirty="0" smtClean="0">
                <a:solidFill>
                  <a:srgbClr val="FF0000"/>
                </a:solidFill>
                <a:ea typeface="宋体" pitchFamily="2" charset="-122"/>
              </a:rPr>
              <a:t>Core Problem:</a:t>
            </a:r>
          </a:p>
          <a:p>
            <a:pPr algn="ctr"/>
            <a:r>
              <a:rPr lang="en-US" altLang="zh-CN" dirty="0" smtClean="0">
                <a:solidFill>
                  <a:srgbClr val="FF0000"/>
                </a:solidFill>
                <a:ea typeface="宋体" pitchFamily="2" charset="-122"/>
              </a:rPr>
              <a:t>How to utilize Social Network information to help predict user preference or potential behavior? </a:t>
            </a:r>
            <a:endParaRPr lang="en-US" dirty="0">
              <a:solidFill>
                <a:srgbClr val="FF0000"/>
              </a:solidFill>
            </a:endParaRPr>
          </a:p>
        </p:txBody>
      </p:sp>
      <p:sp>
        <p:nvSpPr>
          <p:cNvPr id="8" name="Rectangle 7"/>
          <p:cNvSpPr/>
          <p:nvPr/>
        </p:nvSpPr>
        <p:spPr>
          <a:xfrm>
            <a:off x="2133600" y="3581400"/>
            <a:ext cx="4572000" cy="923330"/>
          </a:xfrm>
          <a:prstGeom prst="rect">
            <a:avLst/>
          </a:prstGeom>
        </p:spPr>
        <p:txBody>
          <a:bodyPr>
            <a:spAutoFit/>
          </a:bodyPr>
          <a:lstStyle/>
          <a:p>
            <a:pPr algn="ctr">
              <a:buNone/>
            </a:pPr>
            <a:r>
              <a:rPr lang="en-US" altLang="zh-CN" b="1" dirty="0" smtClean="0">
                <a:ea typeface="宋体" pitchFamily="2" charset="-122"/>
              </a:rPr>
              <a:t>Reality:</a:t>
            </a:r>
          </a:p>
          <a:p>
            <a:pPr algn="ctr"/>
            <a:r>
              <a:rPr lang="en-US" b="1" dirty="0" smtClean="0"/>
              <a:t>Limited user profile information</a:t>
            </a:r>
          </a:p>
          <a:p>
            <a:pPr algn="ctr"/>
            <a:r>
              <a:rPr lang="en-US" b="1" dirty="0" smtClean="0"/>
              <a:t>Readily available Social Network</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Top 20 Most Visited Websites</a:t>
            </a:r>
          </a:p>
        </p:txBody>
      </p:sp>
      <p:sp>
        <p:nvSpPr>
          <p:cNvPr id="28675" name="Content Placeholder 2"/>
          <p:cNvSpPr>
            <a:spLocks noGrp="1"/>
          </p:cNvSpPr>
          <p:nvPr>
            <p:ph idx="1"/>
          </p:nvPr>
        </p:nvSpPr>
        <p:spPr>
          <a:xfrm>
            <a:off x="457200" y="1295400"/>
            <a:ext cx="8229600" cy="4754563"/>
          </a:xfrm>
        </p:spPr>
        <p:txBody>
          <a:bodyPr/>
          <a:lstStyle/>
          <a:p>
            <a:r>
              <a:rPr lang="en-US" sz="2400" dirty="0" smtClean="0"/>
              <a:t>Internet traffic report by </a:t>
            </a:r>
            <a:r>
              <a:rPr lang="en-US" sz="2400" dirty="0" err="1" smtClean="0"/>
              <a:t>Alexa</a:t>
            </a:r>
            <a:r>
              <a:rPr lang="en-US" sz="2400" dirty="0" smtClean="0"/>
              <a:t> on August 27</a:t>
            </a:r>
            <a:r>
              <a:rPr lang="en-US" sz="2400" baseline="30000" dirty="0" smtClean="0"/>
              <a:t>th</a:t>
            </a:r>
            <a:r>
              <a:rPr lang="en-US" sz="2400" dirty="0" smtClean="0"/>
              <a:t>, 2009</a:t>
            </a:r>
            <a:endParaRPr lang="en-US" sz="2400" dirty="0" smtClean="0">
              <a:solidFill>
                <a:srgbClr val="FF0000"/>
              </a:solidFill>
            </a:endParaRP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40% of the top 20 websites are social media sites</a:t>
            </a:r>
            <a:endParaRPr lang="en-US" sz="2800" dirty="0" smtClean="0"/>
          </a:p>
        </p:txBody>
      </p:sp>
      <p:graphicFrame>
        <p:nvGraphicFramePr>
          <p:cNvPr id="4" name="Table 3"/>
          <p:cNvGraphicFramePr>
            <a:graphicFrameLocks noGrp="1"/>
          </p:cNvGraphicFramePr>
          <p:nvPr/>
        </p:nvGraphicFramePr>
        <p:xfrm>
          <a:off x="1828800" y="1981200"/>
          <a:ext cx="5562599" cy="3651250"/>
        </p:xfrm>
        <a:graphic>
          <a:graphicData uri="http://schemas.openxmlformats.org/drawingml/2006/table">
            <a:tbl>
              <a:tblPr/>
              <a:tblGrid>
                <a:gridCol w="507217"/>
                <a:gridCol w="2232095"/>
                <a:gridCol w="476986"/>
                <a:gridCol w="2346301"/>
              </a:tblGrid>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Google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MySpace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Yahoo!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Google India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err="1" smtClean="0">
                          <a:ln>
                            <a:noFill/>
                          </a:ln>
                          <a:solidFill>
                            <a:schemeClr val="tx1"/>
                          </a:solidFill>
                          <a:effectLst/>
                          <a:latin typeface="Calibri" pitchFamily="1" charset="0"/>
                        </a:rPr>
                        <a:t>Facebook</a:t>
                      </a:r>
                      <a:endParaRPr kumimoji="0" lang="en-US" sz="1500" b="0" i="0" u="none" strike="noStrike" cap="none" normalizeH="0" baseline="0" dirty="0" smtClean="0">
                        <a:ln>
                          <a:noFill/>
                        </a:ln>
                        <a:solidFill>
                          <a:schemeClr val="tx1"/>
                        </a:solidFill>
                        <a:effectLst/>
                        <a:latin typeface="Calibri" pitchFamily="1"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Google Germany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YouTube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Twitter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Windows Live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err="1" smtClean="0">
                          <a:ln>
                            <a:noFill/>
                          </a:ln>
                          <a:solidFill>
                            <a:schemeClr val="tx1"/>
                          </a:solidFill>
                          <a:effectLst/>
                          <a:latin typeface="Calibri" pitchFamily="1" charset="0"/>
                        </a:rPr>
                        <a:t>QQ.Com</a:t>
                      </a:r>
                      <a:endParaRPr kumimoji="0" lang="en-US" sz="1500" b="0" i="0" u="none" strike="noStrike" cap="none" normalizeH="0" baseline="0" dirty="0" smtClean="0">
                        <a:ln>
                          <a:noFill/>
                        </a:ln>
                        <a:solidFill>
                          <a:schemeClr val="tx1"/>
                        </a:solidFill>
                        <a:effectLst/>
                        <a:latin typeface="Calibri" pitchFamily="1"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Wikipedia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err="1" smtClean="0">
                          <a:ln>
                            <a:noFill/>
                          </a:ln>
                          <a:solidFill>
                            <a:schemeClr val="tx1"/>
                          </a:solidFill>
                          <a:effectLst/>
                          <a:latin typeface="Calibri" pitchFamily="1" charset="0"/>
                        </a:rPr>
                        <a:t>RapidShare</a:t>
                      </a:r>
                      <a:endParaRPr kumimoji="0" lang="en-US" sz="1500" b="0" i="0" u="none" strike="noStrike" cap="none" normalizeH="0" baseline="0" dirty="0" smtClean="0">
                        <a:ln>
                          <a:noFill/>
                        </a:ln>
                        <a:solidFill>
                          <a:schemeClr val="tx1"/>
                        </a:solidFill>
                        <a:effectLst/>
                        <a:latin typeface="Calibri" pitchFamily="1"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Blogger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Microsoft Corporation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Microsoft Network (MSN)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Google France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Baidu.com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WordPress.com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r>
              <a:tr h="365125">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1"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Yahoo! Japan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chemeClr val="tx1"/>
                          </a:solidFill>
                          <a:effectLst/>
                          <a:latin typeface="Calibri" pitchFamily="1"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Calibri" pitchFamily="1" charset="0"/>
                        </a:rPr>
                        <a:t>Google UK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Prediction</a:t>
            </a:r>
            <a:endParaRPr lang="en-US" dirty="0"/>
          </a:p>
        </p:txBody>
      </p:sp>
      <p:sp>
        <p:nvSpPr>
          <p:cNvPr id="3" name="Content Placeholder 2"/>
          <p:cNvSpPr>
            <a:spLocks noGrp="1"/>
          </p:cNvSpPr>
          <p:nvPr>
            <p:ph idx="1"/>
          </p:nvPr>
        </p:nvSpPr>
        <p:spPr>
          <a:xfrm>
            <a:off x="457200" y="1371600"/>
            <a:ext cx="8229600" cy="4759325"/>
          </a:xfrm>
        </p:spPr>
        <p:txBody>
          <a:bodyPr/>
          <a:lstStyle/>
          <a:p>
            <a:pPr defTabSz="4389438"/>
            <a:r>
              <a:rPr lang="en-US" altLang="zh-CN" sz="2000" dirty="0" smtClean="0">
                <a:ea typeface="宋体" pitchFamily="2" charset="-122"/>
              </a:rPr>
              <a:t>User Preference or Behavior can be represented by  labels (+/-)</a:t>
            </a:r>
          </a:p>
          <a:p>
            <a:pPr lvl="1">
              <a:buFont typeface="Arial" pitchFamily="34" charset="0"/>
              <a:buChar char="•"/>
            </a:pPr>
            <a:r>
              <a:rPr lang="en-US" sz="2000" dirty="0" smtClean="0"/>
              <a:t>Whether or not clicking on an ad</a:t>
            </a:r>
          </a:p>
          <a:p>
            <a:pPr lvl="1">
              <a:buFont typeface="Arial" pitchFamily="34" charset="0"/>
              <a:buChar char="•"/>
            </a:pPr>
            <a:r>
              <a:rPr lang="en-US" sz="2000" dirty="0" smtClean="0"/>
              <a:t>Whether or not interested in certain topics</a:t>
            </a:r>
          </a:p>
          <a:p>
            <a:pPr lvl="1">
              <a:buFont typeface="Arial" pitchFamily="34" charset="0"/>
              <a:buChar char="•"/>
            </a:pPr>
            <a:r>
              <a:rPr lang="en-US" sz="2000" dirty="0" smtClean="0"/>
              <a:t>Subscribed to certain political views</a:t>
            </a:r>
          </a:p>
          <a:p>
            <a:pPr lvl="1">
              <a:buFont typeface="Arial" pitchFamily="34" charset="0"/>
              <a:buChar char="•"/>
            </a:pPr>
            <a:r>
              <a:rPr lang="en-US" sz="2000" dirty="0" smtClean="0"/>
              <a:t>Like/Dislike a product</a:t>
            </a:r>
          </a:p>
          <a:p>
            <a:pPr lvl="1">
              <a:buFont typeface="Arial" pitchFamily="34" charset="0"/>
              <a:buChar char="•"/>
            </a:pPr>
            <a:endParaRPr lang="en-US" altLang="zh-CN" sz="2400" dirty="0" smtClean="0">
              <a:ea typeface="宋体" pitchFamily="2" charset="-122"/>
            </a:endParaRPr>
          </a:p>
          <a:p>
            <a:r>
              <a:rPr lang="en-US" altLang="zh-CN" sz="2400" b="1" dirty="0" smtClean="0">
                <a:ea typeface="宋体" pitchFamily="2" charset="-122"/>
              </a:rPr>
              <a:t>Given:</a:t>
            </a:r>
          </a:p>
          <a:p>
            <a:pPr lvl="1">
              <a:buFont typeface="Arial" pitchFamily="34" charset="0"/>
              <a:buChar char="•"/>
            </a:pPr>
            <a:r>
              <a:rPr lang="en-US" altLang="zh-CN" sz="2000" dirty="0" smtClean="0">
                <a:ea typeface="宋体" pitchFamily="2" charset="-122"/>
              </a:rPr>
              <a:t>A social network (i.e., connectivity information)</a:t>
            </a:r>
          </a:p>
          <a:p>
            <a:pPr lvl="1">
              <a:buFont typeface="Arial" pitchFamily="34" charset="0"/>
              <a:buChar char="•"/>
            </a:pPr>
            <a:r>
              <a:rPr lang="en-US" altLang="zh-CN" sz="2000" dirty="0" smtClean="0">
                <a:ea typeface="宋体" pitchFamily="2" charset="-122"/>
              </a:rPr>
              <a:t>Some actors with identified labels</a:t>
            </a:r>
          </a:p>
          <a:p>
            <a:pPr lvl="1">
              <a:buFont typeface="Arial" pitchFamily="34" charset="0"/>
              <a:buChar char="•"/>
            </a:pPr>
            <a:endParaRPr lang="en-US" altLang="zh-CN" sz="2400" b="1" dirty="0" smtClean="0">
              <a:ea typeface="宋体" pitchFamily="2" charset="-122"/>
            </a:endParaRPr>
          </a:p>
          <a:p>
            <a:r>
              <a:rPr lang="en-US" altLang="zh-CN" sz="2400" b="1" dirty="0" smtClean="0">
                <a:ea typeface="宋体" pitchFamily="2" charset="-122"/>
              </a:rPr>
              <a:t>Output: </a:t>
            </a:r>
          </a:p>
          <a:p>
            <a:pPr lvl="1">
              <a:buFont typeface="Arial" pitchFamily="34" charset="0"/>
              <a:buChar char="•"/>
            </a:pPr>
            <a:r>
              <a:rPr lang="en-US" altLang="zh-CN" sz="2000" dirty="0" smtClean="0">
                <a:ea typeface="宋体" pitchFamily="2" charset="-122"/>
              </a:rPr>
              <a:t>Labels of other actors within the same network</a:t>
            </a:r>
          </a:p>
          <a:p>
            <a:pPr lvl="1"/>
            <a:endParaRPr lang="en-US" sz="1600" dirty="0" smtClean="0"/>
          </a:p>
          <a:p>
            <a:pPr lvl="1"/>
            <a:endParaRPr lang="en-US" sz="1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z="4400" dirty="0" smtClean="0"/>
              <a:t>Approach I: Collective Inference</a:t>
            </a:r>
          </a:p>
        </p:txBody>
      </p:sp>
      <p:sp>
        <p:nvSpPr>
          <p:cNvPr id="30722" name="Content Placeholder 2"/>
          <p:cNvSpPr>
            <a:spLocks noGrp="1"/>
          </p:cNvSpPr>
          <p:nvPr>
            <p:ph idx="1"/>
          </p:nvPr>
        </p:nvSpPr>
        <p:spPr>
          <a:xfrm>
            <a:off x="457200" y="1447800"/>
            <a:ext cx="8229600" cy="4530725"/>
          </a:xfrm>
        </p:spPr>
        <p:txBody>
          <a:bodyPr/>
          <a:lstStyle/>
          <a:p>
            <a:r>
              <a:rPr lang="en-US" sz="2200" dirty="0" smtClean="0"/>
              <a:t>Markov Assumption</a:t>
            </a:r>
          </a:p>
          <a:p>
            <a:pPr lvl="1"/>
            <a:r>
              <a:rPr lang="en-US" sz="2000" dirty="0" smtClean="0"/>
              <a:t>The label  of one node depends on that of its neighbors</a:t>
            </a:r>
            <a:endParaRPr lang="en-US" sz="2200" dirty="0" smtClean="0"/>
          </a:p>
          <a:p>
            <a:r>
              <a:rPr lang="en-US" sz="2200" dirty="0" smtClean="0"/>
              <a:t>Training </a:t>
            </a:r>
          </a:p>
          <a:p>
            <a:pPr lvl="1"/>
            <a:r>
              <a:rPr lang="en-US" sz="1800" dirty="0" smtClean="0"/>
              <a:t>Build a relational model based on labels of  neighbors</a:t>
            </a:r>
            <a:endParaRPr lang="en-US" sz="2200" dirty="0" smtClean="0"/>
          </a:p>
          <a:p>
            <a:r>
              <a:rPr lang="en-US" sz="2200" dirty="0" smtClean="0"/>
              <a:t>Prediction --- </a:t>
            </a:r>
            <a:r>
              <a:rPr lang="en-US" sz="2200" b="1" dirty="0" smtClean="0"/>
              <a:t>Collective inference</a:t>
            </a:r>
          </a:p>
          <a:p>
            <a:pPr lvl="1"/>
            <a:r>
              <a:rPr lang="en-US" sz="2000" dirty="0" smtClean="0"/>
              <a:t>Predict the label of one node while fixing labels of its neighbors</a:t>
            </a:r>
          </a:p>
          <a:p>
            <a:pPr lvl="1"/>
            <a:r>
              <a:rPr lang="en-US" sz="2000" dirty="0" smtClean="0"/>
              <a:t>Iterate until convergence</a:t>
            </a:r>
          </a:p>
          <a:p>
            <a:r>
              <a:rPr lang="en-US" sz="2400" dirty="0" smtClean="0"/>
              <a:t>Same as classical </a:t>
            </a:r>
            <a:r>
              <a:rPr lang="en-US" sz="2400" dirty="0" err="1" smtClean="0"/>
              <a:t>thresholding</a:t>
            </a:r>
            <a:r>
              <a:rPr lang="en-US" sz="2400" dirty="0" smtClean="0"/>
              <a:t> model in behavior study</a:t>
            </a:r>
          </a:p>
          <a:p>
            <a:pPr lvl="1"/>
            <a:endParaRPr lang="en-US" sz="2000" dirty="0" smtClean="0"/>
          </a:p>
          <a:p>
            <a:pPr lvl="1">
              <a:buNone/>
            </a:pPr>
            <a:endParaRPr lang="en-US" sz="2000" dirty="0" smtClean="0"/>
          </a:p>
          <a:p>
            <a:endParaRPr lang="en-US" dirty="0" smtClean="0"/>
          </a:p>
        </p:txBody>
      </p:sp>
      <p:sp>
        <p:nvSpPr>
          <p:cNvPr id="4" name="Oval 3"/>
          <p:cNvSpPr/>
          <p:nvPr/>
        </p:nvSpPr>
        <p:spPr bwMode="auto">
          <a:xfrm>
            <a:off x="1128713" y="5191125"/>
            <a:ext cx="309562"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FF0000"/>
                </a:solidFill>
              </a:rPr>
              <a:t>+</a:t>
            </a:r>
          </a:p>
        </p:txBody>
      </p:sp>
      <p:sp>
        <p:nvSpPr>
          <p:cNvPr id="5" name="Oval 4"/>
          <p:cNvSpPr/>
          <p:nvPr/>
        </p:nvSpPr>
        <p:spPr bwMode="auto">
          <a:xfrm>
            <a:off x="508000" y="5191125"/>
            <a:ext cx="363538"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6" name="Oval 5"/>
          <p:cNvSpPr/>
          <p:nvPr/>
        </p:nvSpPr>
        <p:spPr bwMode="auto">
          <a:xfrm>
            <a:off x="1128713" y="5818188"/>
            <a:ext cx="363537" cy="277812"/>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7" name="Oval 6"/>
          <p:cNvSpPr/>
          <p:nvPr/>
        </p:nvSpPr>
        <p:spPr bwMode="auto">
          <a:xfrm>
            <a:off x="1066800" y="4495800"/>
            <a:ext cx="363538" cy="277813"/>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8" name="Oval 7"/>
          <p:cNvSpPr/>
          <p:nvPr/>
        </p:nvSpPr>
        <p:spPr bwMode="auto">
          <a:xfrm>
            <a:off x="1747838"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9" name="Oval 8"/>
          <p:cNvSpPr/>
          <p:nvPr/>
        </p:nvSpPr>
        <p:spPr bwMode="auto">
          <a:xfrm>
            <a:off x="2430463"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solidFill>
                  <a:srgbClr val="FF0000"/>
                </a:solidFill>
                <a:cs typeface="Arial" pitchFamily="34" charset="0"/>
              </a:rPr>
              <a:t>-</a:t>
            </a:r>
          </a:p>
        </p:txBody>
      </p:sp>
      <p:cxnSp>
        <p:nvCxnSpPr>
          <p:cNvPr id="10" name="Straight Connector 9"/>
          <p:cNvCxnSpPr>
            <a:stCxn id="7" idx="4"/>
            <a:endCxn id="4" idx="0"/>
          </p:cNvCxnSpPr>
          <p:nvPr/>
        </p:nvCxnSpPr>
        <p:spPr bwMode="auto">
          <a:xfrm rot="16200000" flipH="1">
            <a:off x="1056482" y="4964906"/>
            <a:ext cx="417512" cy="34925"/>
          </a:xfrm>
          <a:prstGeom prst="line">
            <a:avLst/>
          </a:prstGeom>
        </p:spPr>
        <p:style>
          <a:lnRef idx="1">
            <a:schemeClr val="accent6"/>
          </a:lnRef>
          <a:fillRef idx="2">
            <a:schemeClr val="accent6"/>
          </a:fillRef>
          <a:effectRef idx="1">
            <a:schemeClr val="accent6"/>
          </a:effectRef>
          <a:fontRef idx="minor">
            <a:schemeClr val="dk1"/>
          </a:fontRef>
        </p:style>
      </p:cxnSp>
      <p:cxnSp>
        <p:nvCxnSpPr>
          <p:cNvPr id="11" name="Straight Connector 10"/>
          <p:cNvCxnSpPr>
            <a:stCxn id="5" idx="6"/>
            <a:endCxn id="4" idx="2"/>
          </p:cNvCxnSpPr>
          <p:nvPr/>
        </p:nvCxnSpPr>
        <p:spPr bwMode="auto">
          <a:xfrm>
            <a:off x="871538" y="5330825"/>
            <a:ext cx="257175"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12" name="Straight Connector 11"/>
          <p:cNvCxnSpPr>
            <a:stCxn id="4" idx="4"/>
            <a:endCxn id="6" idx="0"/>
          </p:cNvCxnSpPr>
          <p:nvPr/>
        </p:nvCxnSpPr>
        <p:spPr bwMode="auto">
          <a:xfrm rot="16200000" flipH="1">
            <a:off x="1122362" y="5630863"/>
            <a:ext cx="347663" cy="26988"/>
          </a:xfrm>
          <a:prstGeom prst="line">
            <a:avLst/>
          </a:prstGeom>
        </p:spPr>
        <p:style>
          <a:lnRef idx="1">
            <a:schemeClr val="accent6"/>
          </a:lnRef>
          <a:fillRef idx="2">
            <a:schemeClr val="accent6"/>
          </a:fillRef>
          <a:effectRef idx="1">
            <a:schemeClr val="accent6"/>
          </a:effectRef>
          <a:fontRef idx="minor">
            <a:schemeClr val="dk1"/>
          </a:fontRef>
        </p:style>
      </p:cxnSp>
      <p:cxnSp>
        <p:nvCxnSpPr>
          <p:cNvPr id="13" name="Straight Connector 12"/>
          <p:cNvCxnSpPr>
            <a:stCxn id="4" idx="6"/>
            <a:endCxn id="8" idx="2"/>
          </p:cNvCxnSpPr>
          <p:nvPr/>
        </p:nvCxnSpPr>
        <p:spPr bwMode="auto">
          <a:xfrm>
            <a:off x="1438275" y="5330825"/>
            <a:ext cx="309563"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14" name="Straight Connector 13"/>
          <p:cNvCxnSpPr>
            <a:stCxn id="7" idx="4"/>
            <a:endCxn id="5" idx="0"/>
          </p:cNvCxnSpPr>
          <p:nvPr/>
        </p:nvCxnSpPr>
        <p:spPr bwMode="auto">
          <a:xfrm rot="5400000">
            <a:off x="760413" y="4703763"/>
            <a:ext cx="417512" cy="557212"/>
          </a:xfrm>
          <a:prstGeom prst="line">
            <a:avLst/>
          </a:prstGeom>
        </p:spPr>
        <p:style>
          <a:lnRef idx="1">
            <a:schemeClr val="accent6"/>
          </a:lnRef>
          <a:fillRef idx="2">
            <a:schemeClr val="accent6"/>
          </a:fillRef>
          <a:effectRef idx="1">
            <a:schemeClr val="accent6"/>
          </a:effectRef>
          <a:fontRef idx="minor">
            <a:schemeClr val="dk1"/>
          </a:fontRef>
        </p:style>
      </p:cxnSp>
      <p:cxnSp>
        <p:nvCxnSpPr>
          <p:cNvPr id="15" name="Straight Connector 14"/>
          <p:cNvCxnSpPr>
            <a:stCxn id="5" idx="4"/>
            <a:endCxn id="6" idx="0"/>
          </p:cNvCxnSpPr>
          <p:nvPr/>
        </p:nvCxnSpPr>
        <p:spPr bwMode="auto">
          <a:xfrm rot="16200000" flipH="1">
            <a:off x="826294" y="5334794"/>
            <a:ext cx="347663" cy="619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16" name="Straight Connector 15"/>
          <p:cNvCxnSpPr>
            <a:stCxn id="7" idx="4"/>
            <a:endCxn id="8" idx="1"/>
          </p:cNvCxnSpPr>
          <p:nvPr/>
        </p:nvCxnSpPr>
        <p:spPr bwMode="auto">
          <a:xfrm rot="16200000" flipH="1">
            <a:off x="1295400" y="4725988"/>
            <a:ext cx="458787" cy="554038"/>
          </a:xfrm>
          <a:prstGeom prst="line">
            <a:avLst/>
          </a:prstGeom>
        </p:spPr>
        <p:style>
          <a:lnRef idx="1">
            <a:schemeClr val="accent6"/>
          </a:lnRef>
          <a:fillRef idx="2">
            <a:schemeClr val="accent6"/>
          </a:fillRef>
          <a:effectRef idx="1">
            <a:schemeClr val="accent6"/>
          </a:effectRef>
          <a:fontRef idx="minor">
            <a:schemeClr val="dk1"/>
          </a:fontRef>
        </p:style>
      </p:cxnSp>
      <p:cxnSp>
        <p:nvCxnSpPr>
          <p:cNvPr id="17" name="Straight Connector 16"/>
          <p:cNvCxnSpPr>
            <a:stCxn id="8" idx="3"/>
            <a:endCxn id="6" idx="0"/>
          </p:cNvCxnSpPr>
          <p:nvPr/>
        </p:nvCxnSpPr>
        <p:spPr bwMode="auto">
          <a:xfrm rot="5400000">
            <a:off x="1361282" y="5377656"/>
            <a:ext cx="388938" cy="492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18" name="Straight Connector 17"/>
          <p:cNvCxnSpPr>
            <a:stCxn id="8" idx="6"/>
            <a:endCxn id="9" idx="2"/>
          </p:cNvCxnSpPr>
          <p:nvPr/>
        </p:nvCxnSpPr>
        <p:spPr bwMode="auto">
          <a:xfrm>
            <a:off x="2111375" y="5330825"/>
            <a:ext cx="319088" cy="1588"/>
          </a:xfrm>
          <a:prstGeom prst="line">
            <a:avLst/>
          </a:prstGeom>
        </p:spPr>
        <p:style>
          <a:lnRef idx="1">
            <a:schemeClr val="accent6"/>
          </a:lnRef>
          <a:fillRef idx="2">
            <a:schemeClr val="accent6"/>
          </a:fillRef>
          <a:effectRef idx="1">
            <a:schemeClr val="accent6"/>
          </a:effectRef>
          <a:fontRef idx="minor">
            <a:schemeClr val="dk1"/>
          </a:fontRef>
        </p:style>
      </p:cxnSp>
      <p:grpSp>
        <p:nvGrpSpPr>
          <p:cNvPr id="2" name="Group 48"/>
          <p:cNvGrpSpPr>
            <a:grpSpLocks/>
          </p:cNvGrpSpPr>
          <p:nvPr/>
        </p:nvGrpSpPr>
        <p:grpSpPr bwMode="auto">
          <a:xfrm>
            <a:off x="3505200" y="4495800"/>
            <a:ext cx="2286000" cy="1600200"/>
            <a:chOff x="3708400" y="4495800"/>
            <a:chExt cx="2286000" cy="1600200"/>
          </a:xfrm>
        </p:grpSpPr>
        <p:sp>
          <p:nvSpPr>
            <p:cNvPr id="20" name="Oval 19"/>
            <p:cNvSpPr/>
            <p:nvPr/>
          </p:nvSpPr>
          <p:spPr bwMode="auto">
            <a:xfrm>
              <a:off x="4329113" y="5191125"/>
              <a:ext cx="309562"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FF0000"/>
                  </a:solidFill>
                </a:rPr>
                <a:t>+</a:t>
              </a:r>
            </a:p>
          </p:txBody>
        </p:sp>
        <p:sp>
          <p:nvSpPr>
            <p:cNvPr id="21" name="Oval 20"/>
            <p:cNvSpPr/>
            <p:nvPr/>
          </p:nvSpPr>
          <p:spPr bwMode="auto">
            <a:xfrm>
              <a:off x="3708400" y="5191125"/>
              <a:ext cx="363538"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22" name="Oval 21"/>
            <p:cNvSpPr/>
            <p:nvPr/>
          </p:nvSpPr>
          <p:spPr bwMode="auto">
            <a:xfrm>
              <a:off x="4329113" y="5818188"/>
              <a:ext cx="363537" cy="277812"/>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23" name="Oval 22"/>
            <p:cNvSpPr/>
            <p:nvPr/>
          </p:nvSpPr>
          <p:spPr bwMode="auto">
            <a:xfrm>
              <a:off x="4267200" y="4495800"/>
              <a:ext cx="363538" cy="277813"/>
            </a:xfrm>
            <a:prstGeom prst="ellipse">
              <a:avLst/>
            </a:prstGeom>
            <a:solidFill>
              <a:schemeClr val="accent2"/>
            </a:solidFill>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b="1" dirty="0">
                  <a:solidFill>
                    <a:srgbClr val="002060"/>
                  </a:solidFill>
                  <a:latin typeface="Arial Narrow" pitchFamily="34" charset="0"/>
                </a:rPr>
                <a:t>+</a:t>
              </a:r>
            </a:p>
          </p:txBody>
        </p:sp>
        <p:sp>
          <p:nvSpPr>
            <p:cNvPr id="24" name="Oval 23"/>
            <p:cNvSpPr/>
            <p:nvPr/>
          </p:nvSpPr>
          <p:spPr bwMode="auto">
            <a:xfrm>
              <a:off x="4948238"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25" name="Oval 24"/>
            <p:cNvSpPr/>
            <p:nvPr/>
          </p:nvSpPr>
          <p:spPr bwMode="auto">
            <a:xfrm>
              <a:off x="5630863"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solidFill>
                    <a:srgbClr val="FF0000"/>
                  </a:solidFill>
                  <a:cs typeface="Arial" pitchFamily="34" charset="0"/>
                </a:rPr>
                <a:t>-</a:t>
              </a:r>
            </a:p>
          </p:txBody>
        </p:sp>
        <p:cxnSp>
          <p:nvCxnSpPr>
            <p:cNvPr id="26" name="Straight Connector 25"/>
            <p:cNvCxnSpPr>
              <a:stCxn id="23" idx="4"/>
              <a:endCxn id="20" idx="0"/>
            </p:cNvCxnSpPr>
            <p:nvPr/>
          </p:nvCxnSpPr>
          <p:spPr bwMode="auto">
            <a:xfrm rot="16200000" flipH="1">
              <a:off x="4256882" y="4964906"/>
              <a:ext cx="417512" cy="34925"/>
            </a:xfrm>
            <a:prstGeom prst="line">
              <a:avLst/>
            </a:prstGeom>
          </p:spPr>
          <p:style>
            <a:lnRef idx="1">
              <a:schemeClr val="accent6"/>
            </a:lnRef>
            <a:fillRef idx="2">
              <a:schemeClr val="accent6"/>
            </a:fillRef>
            <a:effectRef idx="1">
              <a:schemeClr val="accent6"/>
            </a:effectRef>
            <a:fontRef idx="minor">
              <a:schemeClr val="dk1"/>
            </a:fontRef>
          </p:style>
        </p:cxnSp>
        <p:cxnSp>
          <p:nvCxnSpPr>
            <p:cNvPr id="27" name="Straight Connector 26"/>
            <p:cNvCxnSpPr>
              <a:stCxn id="21" idx="6"/>
              <a:endCxn id="20" idx="2"/>
            </p:cNvCxnSpPr>
            <p:nvPr/>
          </p:nvCxnSpPr>
          <p:spPr bwMode="auto">
            <a:xfrm>
              <a:off x="4071938" y="5330825"/>
              <a:ext cx="257175"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28" name="Straight Connector 27"/>
            <p:cNvCxnSpPr>
              <a:stCxn id="20" idx="4"/>
              <a:endCxn id="22" idx="0"/>
            </p:cNvCxnSpPr>
            <p:nvPr/>
          </p:nvCxnSpPr>
          <p:spPr bwMode="auto">
            <a:xfrm rot="16200000" flipH="1">
              <a:off x="4322762" y="5630863"/>
              <a:ext cx="347663" cy="26988"/>
            </a:xfrm>
            <a:prstGeom prst="line">
              <a:avLst/>
            </a:prstGeom>
          </p:spPr>
          <p:style>
            <a:lnRef idx="1">
              <a:schemeClr val="accent6"/>
            </a:lnRef>
            <a:fillRef idx="2">
              <a:schemeClr val="accent6"/>
            </a:fillRef>
            <a:effectRef idx="1">
              <a:schemeClr val="accent6"/>
            </a:effectRef>
            <a:fontRef idx="minor">
              <a:schemeClr val="dk1"/>
            </a:fontRef>
          </p:style>
        </p:cxnSp>
        <p:cxnSp>
          <p:nvCxnSpPr>
            <p:cNvPr id="29" name="Straight Connector 28"/>
            <p:cNvCxnSpPr>
              <a:stCxn id="20" idx="6"/>
              <a:endCxn id="24" idx="2"/>
            </p:cNvCxnSpPr>
            <p:nvPr/>
          </p:nvCxnSpPr>
          <p:spPr bwMode="auto">
            <a:xfrm>
              <a:off x="4638675" y="5330825"/>
              <a:ext cx="309563"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30" name="Straight Connector 29"/>
            <p:cNvCxnSpPr>
              <a:stCxn id="23" idx="4"/>
              <a:endCxn id="21" idx="0"/>
            </p:cNvCxnSpPr>
            <p:nvPr/>
          </p:nvCxnSpPr>
          <p:spPr bwMode="auto">
            <a:xfrm rot="5400000">
              <a:off x="3960813" y="4703763"/>
              <a:ext cx="417512" cy="557212"/>
            </a:xfrm>
            <a:prstGeom prst="line">
              <a:avLst/>
            </a:prstGeom>
          </p:spPr>
          <p:style>
            <a:lnRef idx="1">
              <a:schemeClr val="accent6"/>
            </a:lnRef>
            <a:fillRef idx="2">
              <a:schemeClr val="accent6"/>
            </a:fillRef>
            <a:effectRef idx="1">
              <a:schemeClr val="accent6"/>
            </a:effectRef>
            <a:fontRef idx="minor">
              <a:schemeClr val="dk1"/>
            </a:fontRef>
          </p:style>
        </p:cxnSp>
        <p:cxnSp>
          <p:nvCxnSpPr>
            <p:cNvPr id="31" name="Straight Connector 30"/>
            <p:cNvCxnSpPr>
              <a:stCxn id="21" idx="4"/>
              <a:endCxn id="22" idx="0"/>
            </p:cNvCxnSpPr>
            <p:nvPr/>
          </p:nvCxnSpPr>
          <p:spPr bwMode="auto">
            <a:xfrm rot="16200000" flipH="1">
              <a:off x="4026694" y="5334794"/>
              <a:ext cx="347663" cy="619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32" name="Straight Connector 31"/>
            <p:cNvCxnSpPr>
              <a:stCxn id="23" idx="4"/>
              <a:endCxn id="24" idx="1"/>
            </p:cNvCxnSpPr>
            <p:nvPr/>
          </p:nvCxnSpPr>
          <p:spPr bwMode="auto">
            <a:xfrm rot="16200000" flipH="1">
              <a:off x="4495800" y="4725988"/>
              <a:ext cx="458787" cy="554038"/>
            </a:xfrm>
            <a:prstGeom prst="line">
              <a:avLst/>
            </a:prstGeom>
          </p:spPr>
          <p:style>
            <a:lnRef idx="1">
              <a:schemeClr val="accent6"/>
            </a:lnRef>
            <a:fillRef idx="2">
              <a:schemeClr val="accent6"/>
            </a:fillRef>
            <a:effectRef idx="1">
              <a:schemeClr val="accent6"/>
            </a:effectRef>
            <a:fontRef idx="minor">
              <a:schemeClr val="dk1"/>
            </a:fontRef>
          </p:style>
        </p:cxnSp>
        <p:cxnSp>
          <p:nvCxnSpPr>
            <p:cNvPr id="33" name="Straight Connector 32"/>
            <p:cNvCxnSpPr>
              <a:stCxn id="24" idx="3"/>
              <a:endCxn id="22" idx="0"/>
            </p:cNvCxnSpPr>
            <p:nvPr/>
          </p:nvCxnSpPr>
          <p:spPr bwMode="auto">
            <a:xfrm rot="5400000">
              <a:off x="4561682" y="5377656"/>
              <a:ext cx="388938" cy="492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34" name="Straight Connector 33"/>
            <p:cNvCxnSpPr>
              <a:stCxn id="24" idx="6"/>
              <a:endCxn id="25" idx="2"/>
            </p:cNvCxnSpPr>
            <p:nvPr/>
          </p:nvCxnSpPr>
          <p:spPr bwMode="auto">
            <a:xfrm>
              <a:off x="5311775" y="5330825"/>
              <a:ext cx="319088" cy="1588"/>
            </a:xfrm>
            <a:prstGeom prst="line">
              <a:avLst/>
            </a:prstGeom>
          </p:spPr>
          <p:style>
            <a:lnRef idx="1">
              <a:schemeClr val="accent6"/>
            </a:lnRef>
            <a:fillRef idx="2">
              <a:schemeClr val="accent6"/>
            </a:fillRef>
            <a:effectRef idx="1">
              <a:schemeClr val="accent6"/>
            </a:effectRef>
            <a:fontRef idx="minor">
              <a:schemeClr val="dk1"/>
            </a:fontRef>
          </p:style>
        </p:cxnSp>
      </p:grpSp>
      <p:grpSp>
        <p:nvGrpSpPr>
          <p:cNvPr id="3" name="Group 49"/>
          <p:cNvGrpSpPr>
            <a:grpSpLocks/>
          </p:cNvGrpSpPr>
          <p:nvPr/>
        </p:nvGrpSpPr>
        <p:grpSpPr bwMode="auto">
          <a:xfrm>
            <a:off x="6451600" y="4495800"/>
            <a:ext cx="2286000" cy="1600200"/>
            <a:chOff x="6451600" y="4495800"/>
            <a:chExt cx="2286000" cy="1600200"/>
          </a:xfrm>
        </p:grpSpPr>
        <p:sp>
          <p:nvSpPr>
            <p:cNvPr id="36" name="Oval 35"/>
            <p:cNvSpPr/>
            <p:nvPr/>
          </p:nvSpPr>
          <p:spPr bwMode="auto">
            <a:xfrm>
              <a:off x="7072313" y="5191125"/>
              <a:ext cx="309562"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FF0000"/>
                  </a:solidFill>
                </a:rPr>
                <a:t>+</a:t>
              </a:r>
            </a:p>
          </p:txBody>
        </p:sp>
        <p:sp>
          <p:nvSpPr>
            <p:cNvPr id="37" name="Oval 36"/>
            <p:cNvSpPr/>
            <p:nvPr/>
          </p:nvSpPr>
          <p:spPr bwMode="auto">
            <a:xfrm>
              <a:off x="6451600" y="5191125"/>
              <a:ext cx="363538"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38" name="Oval 37"/>
            <p:cNvSpPr/>
            <p:nvPr/>
          </p:nvSpPr>
          <p:spPr bwMode="auto">
            <a:xfrm>
              <a:off x="7072313" y="5818188"/>
              <a:ext cx="363537" cy="277812"/>
            </a:xfrm>
            <a:prstGeom prst="ellipse">
              <a:avLst/>
            </a:prstGeom>
            <a:solidFill>
              <a:schemeClr val="accent2"/>
            </a:solidFill>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b="1" dirty="0">
                  <a:solidFill>
                    <a:srgbClr val="002060"/>
                  </a:solidFill>
                  <a:latin typeface="Arial Narrow" pitchFamily="34" charset="0"/>
                </a:rPr>
                <a:t>+</a:t>
              </a:r>
            </a:p>
          </p:txBody>
        </p:sp>
        <p:sp>
          <p:nvSpPr>
            <p:cNvPr id="39" name="Oval 38"/>
            <p:cNvSpPr/>
            <p:nvPr/>
          </p:nvSpPr>
          <p:spPr bwMode="auto">
            <a:xfrm>
              <a:off x="7010400" y="4495800"/>
              <a:ext cx="363538" cy="277813"/>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40" name="Oval 39"/>
            <p:cNvSpPr/>
            <p:nvPr/>
          </p:nvSpPr>
          <p:spPr bwMode="auto">
            <a:xfrm>
              <a:off x="7691438"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dirty="0">
                  <a:solidFill>
                    <a:srgbClr val="170BB5"/>
                  </a:solidFill>
                  <a:latin typeface="Arial Narrow" pitchFamily="34" charset="0"/>
                </a:rPr>
                <a:t>+</a:t>
              </a:r>
            </a:p>
          </p:txBody>
        </p:sp>
        <p:sp>
          <p:nvSpPr>
            <p:cNvPr id="41" name="Oval 40"/>
            <p:cNvSpPr/>
            <p:nvPr/>
          </p:nvSpPr>
          <p:spPr bwMode="auto">
            <a:xfrm>
              <a:off x="8374063" y="5191125"/>
              <a:ext cx="363537" cy="2794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a:solidFill>
                    <a:srgbClr val="FF0000"/>
                  </a:solidFill>
                  <a:cs typeface="Arial" pitchFamily="34" charset="0"/>
                </a:rPr>
                <a:t>-</a:t>
              </a:r>
            </a:p>
          </p:txBody>
        </p:sp>
        <p:cxnSp>
          <p:nvCxnSpPr>
            <p:cNvPr id="42" name="Straight Connector 41"/>
            <p:cNvCxnSpPr>
              <a:stCxn id="39" idx="4"/>
              <a:endCxn id="36" idx="0"/>
            </p:cNvCxnSpPr>
            <p:nvPr/>
          </p:nvCxnSpPr>
          <p:spPr bwMode="auto">
            <a:xfrm rot="16200000" flipH="1">
              <a:off x="7000082" y="4964906"/>
              <a:ext cx="417512" cy="34925"/>
            </a:xfrm>
            <a:prstGeom prst="line">
              <a:avLst/>
            </a:prstGeom>
          </p:spPr>
          <p:style>
            <a:lnRef idx="1">
              <a:schemeClr val="accent6"/>
            </a:lnRef>
            <a:fillRef idx="2">
              <a:schemeClr val="accent6"/>
            </a:fillRef>
            <a:effectRef idx="1">
              <a:schemeClr val="accent6"/>
            </a:effectRef>
            <a:fontRef idx="minor">
              <a:schemeClr val="dk1"/>
            </a:fontRef>
          </p:style>
        </p:cxnSp>
        <p:cxnSp>
          <p:nvCxnSpPr>
            <p:cNvPr id="43" name="Straight Connector 42"/>
            <p:cNvCxnSpPr>
              <a:stCxn id="37" idx="6"/>
              <a:endCxn id="36" idx="2"/>
            </p:cNvCxnSpPr>
            <p:nvPr/>
          </p:nvCxnSpPr>
          <p:spPr bwMode="auto">
            <a:xfrm>
              <a:off x="6815138" y="5330825"/>
              <a:ext cx="257175"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44" name="Straight Connector 43"/>
            <p:cNvCxnSpPr>
              <a:stCxn id="36" idx="4"/>
              <a:endCxn id="38" idx="0"/>
            </p:cNvCxnSpPr>
            <p:nvPr/>
          </p:nvCxnSpPr>
          <p:spPr bwMode="auto">
            <a:xfrm rot="16200000" flipH="1">
              <a:off x="7065962" y="5630863"/>
              <a:ext cx="347663" cy="26988"/>
            </a:xfrm>
            <a:prstGeom prst="line">
              <a:avLst/>
            </a:prstGeom>
          </p:spPr>
          <p:style>
            <a:lnRef idx="1">
              <a:schemeClr val="accent6"/>
            </a:lnRef>
            <a:fillRef idx="2">
              <a:schemeClr val="accent6"/>
            </a:fillRef>
            <a:effectRef idx="1">
              <a:schemeClr val="accent6"/>
            </a:effectRef>
            <a:fontRef idx="minor">
              <a:schemeClr val="dk1"/>
            </a:fontRef>
          </p:style>
        </p:cxnSp>
        <p:cxnSp>
          <p:nvCxnSpPr>
            <p:cNvPr id="45" name="Straight Connector 44"/>
            <p:cNvCxnSpPr>
              <a:stCxn id="36" idx="6"/>
              <a:endCxn id="40" idx="2"/>
            </p:cNvCxnSpPr>
            <p:nvPr/>
          </p:nvCxnSpPr>
          <p:spPr bwMode="auto">
            <a:xfrm>
              <a:off x="7381875" y="5330825"/>
              <a:ext cx="309563" cy="1588"/>
            </a:xfrm>
            <a:prstGeom prst="line">
              <a:avLst/>
            </a:prstGeom>
          </p:spPr>
          <p:style>
            <a:lnRef idx="1">
              <a:schemeClr val="accent6"/>
            </a:lnRef>
            <a:fillRef idx="2">
              <a:schemeClr val="accent6"/>
            </a:fillRef>
            <a:effectRef idx="1">
              <a:schemeClr val="accent6"/>
            </a:effectRef>
            <a:fontRef idx="minor">
              <a:schemeClr val="dk1"/>
            </a:fontRef>
          </p:style>
        </p:cxnSp>
        <p:cxnSp>
          <p:nvCxnSpPr>
            <p:cNvPr id="46" name="Straight Connector 45"/>
            <p:cNvCxnSpPr>
              <a:stCxn id="39" idx="4"/>
              <a:endCxn id="37" idx="0"/>
            </p:cNvCxnSpPr>
            <p:nvPr/>
          </p:nvCxnSpPr>
          <p:spPr bwMode="auto">
            <a:xfrm rot="5400000">
              <a:off x="6704013" y="4703763"/>
              <a:ext cx="417512" cy="557212"/>
            </a:xfrm>
            <a:prstGeom prst="line">
              <a:avLst/>
            </a:prstGeom>
          </p:spPr>
          <p:style>
            <a:lnRef idx="1">
              <a:schemeClr val="accent6"/>
            </a:lnRef>
            <a:fillRef idx="2">
              <a:schemeClr val="accent6"/>
            </a:fillRef>
            <a:effectRef idx="1">
              <a:schemeClr val="accent6"/>
            </a:effectRef>
            <a:fontRef idx="minor">
              <a:schemeClr val="dk1"/>
            </a:fontRef>
          </p:style>
        </p:cxnSp>
        <p:cxnSp>
          <p:nvCxnSpPr>
            <p:cNvPr id="47" name="Straight Connector 46"/>
            <p:cNvCxnSpPr>
              <a:stCxn id="37" idx="4"/>
              <a:endCxn id="38" idx="0"/>
            </p:cNvCxnSpPr>
            <p:nvPr/>
          </p:nvCxnSpPr>
          <p:spPr bwMode="auto">
            <a:xfrm rot="16200000" flipH="1">
              <a:off x="6769894" y="5334794"/>
              <a:ext cx="347663" cy="619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48" name="Straight Connector 47"/>
            <p:cNvCxnSpPr>
              <a:stCxn id="39" idx="4"/>
              <a:endCxn id="40" idx="1"/>
            </p:cNvCxnSpPr>
            <p:nvPr/>
          </p:nvCxnSpPr>
          <p:spPr bwMode="auto">
            <a:xfrm rot="16200000" flipH="1">
              <a:off x="7239000" y="4725988"/>
              <a:ext cx="458787" cy="554038"/>
            </a:xfrm>
            <a:prstGeom prst="line">
              <a:avLst/>
            </a:prstGeom>
          </p:spPr>
          <p:style>
            <a:lnRef idx="1">
              <a:schemeClr val="accent6"/>
            </a:lnRef>
            <a:fillRef idx="2">
              <a:schemeClr val="accent6"/>
            </a:fillRef>
            <a:effectRef idx="1">
              <a:schemeClr val="accent6"/>
            </a:effectRef>
            <a:fontRef idx="minor">
              <a:schemeClr val="dk1"/>
            </a:fontRef>
          </p:style>
        </p:cxnSp>
        <p:cxnSp>
          <p:nvCxnSpPr>
            <p:cNvPr id="49" name="Straight Connector 48"/>
            <p:cNvCxnSpPr>
              <a:stCxn id="40" idx="3"/>
              <a:endCxn id="38" idx="0"/>
            </p:cNvCxnSpPr>
            <p:nvPr/>
          </p:nvCxnSpPr>
          <p:spPr bwMode="auto">
            <a:xfrm rot="5400000">
              <a:off x="7304882" y="5377656"/>
              <a:ext cx="388938" cy="492125"/>
            </a:xfrm>
            <a:prstGeom prst="line">
              <a:avLst/>
            </a:prstGeom>
          </p:spPr>
          <p:style>
            <a:lnRef idx="1">
              <a:schemeClr val="accent6"/>
            </a:lnRef>
            <a:fillRef idx="2">
              <a:schemeClr val="accent6"/>
            </a:fillRef>
            <a:effectRef idx="1">
              <a:schemeClr val="accent6"/>
            </a:effectRef>
            <a:fontRef idx="minor">
              <a:schemeClr val="dk1"/>
            </a:fontRef>
          </p:style>
        </p:cxnSp>
        <p:cxnSp>
          <p:nvCxnSpPr>
            <p:cNvPr id="50" name="Straight Connector 49"/>
            <p:cNvCxnSpPr>
              <a:stCxn id="40" idx="6"/>
              <a:endCxn id="41" idx="2"/>
            </p:cNvCxnSpPr>
            <p:nvPr/>
          </p:nvCxnSpPr>
          <p:spPr bwMode="auto">
            <a:xfrm>
              <a:off x="8054975" y="5330825"/>
              <a:ext cx="319088" cy="1588"/>
            </a:xfrm>
            <a:prstGeom prst="line">
              <a:avLst/>
            </a:prstGeom>
          </p:spPr>
          <p:style>
            <a:lnRef idx="1">
              <a:schemeClr val="accent6"/>
            </a:lnRef>
            <a:fillRef idx="2">
              <a:schemeClr val="accent6"/>
            </a:fillRef>
            <a:effectRef idx="1">
              <a:schemeClr val="accent6"/>
            </a:effectRef>
            <a:fontRef idx="minor">
              <a:schemeClr val="dk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20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2000"/>
                                        <p:tgtEl>
                                          <p:spTgt spid="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2000"/>
                                        <p:tgtEl>
                                          <p:spTgt spid="6">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7"/>
                                        </p:tgtEl>
                                        <p:attrNameLst>
                                          <p:attrName>fillcolor</p:attrName>
                                        </p:attrNameLst>
                                      </p:cBhvr>
                                      <p:to>
                                        <a:schemeClr val="accent2"/>
                                      </p:to>
                                    </p:animClr>
                                    <p:set>
                                      <p:cBhvr>
                                        <p:cTn id="27" dur="2000" fill="hold"/>
                                        <p:tgtEl>
                                          <p:spTgt spid="7"/>
                                        </p:tgtEl>
                                        <p:attrNameLst>
                                          <p:attrName>fill.type</p:attrName>
                                        </p:attrNameLst>
                                      </p:cBhvr>
                                      <p:to>
                                        <p:strVal val="solid"/>
                                      </p:to>
                                    </p:set>
                                    <p:set>
                                      <p:cBhvr>
                                        <p:cTn id="28" dur="2000" fill="hold"/>
                                        <p:tgtEl>
                                          <p:spTgt spid="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z="4400" smtClean="0"/>
              <a:t>Heterogeneous Relations</a:t>
            </a:r>
          </a:p>
        </p:txBody>
      </p:sp>
      <p:sp>
        <p:nvSpPr>
          <p:cNvPr id="3" name="Content Placeholder 2"/>
          <p:cNvSpPr>
            <a:spLocks noGrp="1"/>
          </p:cNvSpPr>
          <p:nvPr>
            <p:ph idx="1"/>
          </p:nvPr>
        </p:nvSpPr>
        <p:spPr>
          <a:xfrm>
            <a:off x="381000" y="1371600"/>
            <a:ext cx="5181600" cy="4530725"/>
          </a:xfrm>
        </p:spPr>
        <p:txBody>
          <a:bodyPr/>
          <a:lstStyle/>
          <a:p>
            <a:endParaRPr lang="en-US" sz="2000" dirty="0" smtClean="0"/>
          </a:p>
          <a:p>
            <a:r>
              <a:rPr lang="en-US" sz="2000" dirty="0" smtClean="0"/>
              <a:t>Connections </a:t>
            </a:r>
            <a:r>
              <a:rPr lang="en-US" altLang="zh-CN" sz="2000" dirty="0" smtClean="0"/>
              <a:t>in a</a:t>
            </a:r>
            <a:r>
              <a:rPr lang="en-US" sz="2000" dirty="0" smtClean="0"/>
              <a:t> social network are heterogeneous</a:t>
            </a:r>
          </a:p>
          <a:p>
            <a:endParaRPr lang="en-US" altLang="zh-CN" sz="2000" dirty="0" smtClean="0"/>
          </a:p>
          <a:p>
            <a:endParaRPr lang="en-US" altLang="zh-CN" sz="2000" dirty="0" smtClean="0"/>
          </a:p>
          <a:p>
            <a:r>
              <a:rPr lang="en-US" altLang="zh-CN" sz="2000" dirty="0" smtClean="0"/>
              <a:t>Relation </a:t>
            </a:r>
            <a:r>
              <a:rPr lang="en-US" sz="2000" dirty="0" smtClean="0"/>
              <a:t>type information </a:t>
            </a:r>
            <a:r>
              <a:rPr lang="en-US" altLang="zh-CN" sz="2000" dirty="0" smtClean="0"/>
              <a:t>in social media </a:t>
            </a:r>
            <a:r>
              <a:rPr lang="en-US" sz="2000" dirty="0" smtClean="0"/>
              <a:t>is not always available</a:t>
            </a:r>
          </a:p>
          <a:p>
            <a:endParaRPr lang="en-US" altLang="zh-CN" sz="2000" dirty="0" smtClean="0"/>
          </a:p>
          <a:p>
            <a:r>
              <a:rPr lang="en-US" sz="2000" dirty="0" smtClean="0"/>
              <a:t>Direct application </a:t>
            </a:r>
            <a:r>
              <a:rPr lang="en-US" altLang="zh-CN" sz="2000" dirty="0" smtClean="0"/>
              <a:t>of collective inference </a:t>
            </a:r>
            <a:r>
              <a:rPr lang="en-US" sz="2000" dirty="0" smtClean="0"/>
              <a:t>to social media  </a:t>
            </a:r>
            <a:r>
              <a:rPr lang="en-US" sz="2000" dirty="0" smtClean="0">
                <a:solidFill>
                  <a:srgbClr val="FF0000"/>
                </a:solidFill>
              </a:rPr>
              <a:t>treats all connections equivalently</a:t>
            </a:r>
          </a:p>
          <a:p>
            <a:endParaRPr lang="en-US" sz="2000" dirty="0" smtClean="0"/>
          </a:p>
          <a:p>
            <a:endParaRPr lang="en-US" sz="2400" dirty="0" smtClean="0"/>
          </a:p>
          <a:p>
            <a:endParaRPr lang="en-US" sz="2400" dirty="0" smtClean="0"/>
          </a:p>
          <a:p>
            <a:endParaRPr lang="en-US" sz="2400" dirty="0" smtClean="0"/>
          </a:p>
          <a:p>
            <a:pPr lvl="1"/>
            <a:endParaRPr lang="en-US" sz="2000" dirty="0" smtClean="0"/>
          </a:p>
        </p:txBody>
      </p:sp>
      <p:pic>
        <p:nvPicPr>
          <p:cNvPr id="4" name="Picture 15" descr="TouchGraph"/>
          <p:cNvPicPr>
            <a:picLocks noChangeAspect="1" noChangeArrowheads="1"/>
          </p:cNvPicPr>
          <p:nvPr/>
        </p:nvPicPr>
        <p:blipFill>
          <a:blip r:embed="rId3" cstate="print"/>
          <a:srcRect/>
          <a:stretch>
            <a:fillRect/>
          </a:stretch>
        </p:blipFill>
        <p:spPr bwMode="auto">
          <a:xfrm>
            <a:off x="5410200" y="2209800"/>
            <a:ext cx="3733800" cy="2900363"/>
          </a:xfrm>
          <a:prstGeom prst="rect">
            <a:avLst/>
          </a:prstGeom>
          <a:noFill/>
          <a:ln w="9525">
            <a:noFill/>
            <a:miter lim="800000"/>
            <a:headEnd/>
            <a:tailEnd/>
          </a:ln>
        </p:spPr>
      </p:pic>
      <p:sp>
        <p:nvSpPr>
          <p:cNvPr id="6" name="Oval 5"/>
          <p:cNvSpPr/>
          <p:nvPr/>
        </p:nvSpPr>
        <p:spPr>
          <a:xfrm>
            <a:off x="6019800" y="2667000"/>
            <a:ext cx="10668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6629400" y="4191000"/>
            <a:ext cx="6096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7543800" y="2895600"/>
            <a:ext cx="12954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Cloud Callout 8"/>
          <p:cNvSpPr/>
          <p:nvPr/>
        </p:nvSpPr>
        <p:spPr>
          <a:xfrm>
            <a:off x="4953000" y="5410200"/>
            <a:ext cx="1066800" cy="609600"/>
          </a:xfrm>
          <a:prstGeom prst="cloudCallout">
            <a:avLst>
              <a:gd name="adj1" fmla="val 82571"/>
              <a:gd name="adj2" fmla="val -223428"/>
            </a:avLst>
          </a:prstGeom>
          <a:solidFill>
            <a:srgbClr val="C3D5F9"/>
          </a:solidFill>
          <a:ln>
            <a:solidFill>
              <a:srgbClr val="C3D5F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ASU</a:t>
            </a:r>
          </a:p>
        </p:txBody>
      </p:sp>
      <p:sp>
        <p:nvSpPr>
          <p:cNvPr id="10" name="Cloud Callout 9"/>
          <p:cNvSpPr/>
          <p:nvPr/>
        </p:nvSpPr>
        <p:spPr>
          <a:xfrm>
            <a:off x="7391400" y="5181600"/>
            <a:ext cx="1752600" cy="762000"/>
          </a:xfrm>
          <a:prstGeom prst="cloudCallout">
            <a:avLst>
              <a:gd name="adj1" fmla="val -67345"/>
              <a:gd name="adj2" fmla="val -98498"/>
            </a:avLst>
          </a:prstGeom>
          <a:solidFill>
            <a:srgbClr val="C3D5F9"/>
          </a:solidFill>
          <a:ln>
            <a:solidFill>
              <a:srgbClr val="C3D5F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High School</a:t>
            </a:r>
          </a:p>
          <a:p>
            <a:pPr algn="ctr">
              <a:defRPr/>
            </a:pPr>
            <a:r>
              <a:rPr lang="en-US" dirty="0">
                <a:solidFill>
                  <a:schemeClr val="tx1"/>
                </a:solidFill>
              </a:rPr>
              <a:t>Friends</a:t>
            </a:r>
          </a:p>
        </p:txBody>
      </p:sp>
      <p:sp>
        <p:nvSpPr>
          <p:cNvPr id="11" name="Cloud Callout 10"/>
          <p:cNvSpPr/>
          <p:nvPr/>
        </p:nvSpPr>
        <p:spPr>
          <a:xfrm>
            <a:off x="6629400" y="1219200"/>
            <a:ext cx="2286000" cy="1066800"/>
          </a:xfrm>
          <a:prstGeom prst="cloudCallout">
            <a:avLst>
              <a:gd name="adj1" fmla="val 23340"/>
              <a:gd name="adj2" fmla="val 102642"/>
            </a:avLst>
          </a:prstGeom>
          <a:solidFill>
            <a:srgbClr val="C3D5F9"/>
          </a:solidFill>
          <a:ln>
            <a:solidFill>
              <a:srgbClr val="C3D5F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College</a:t>
            </a:r>
          </a:p>
          <a:p>
            <a:pPr algn="ctr">
              <a:defRPr/>
            </a:pPr>
            <a:r>
              <a:rPr lang="en-US" dirty="0">
                <a:solidFill>
                  <a:schemeClr val="tx1"/>
                </a:solidFill>
              </a:rPr>
              <a:t>Classmates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cTn>
                              </p:par>
                            </p:childTnLst>
                          </p:cTn>
                        </p:par>
                        <p:par>
                          <p:cTn id="19" fill="hold">
                            <p:stCondLst>
                              <p:cond delay="300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childTnLst>
                          </p:cTn>
                        </p:par>
                        <p:par>
                          <p:cTn id="26" fill="hold">
                            <p:stCondLst>
                              <p:cond delay="50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5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39825"/>
          </a:xfrm>
        </p:spPr>
        <p:txBody>
          <a:bodyPr/>
          <a:lstStyle/>
          <a:p>
            <a:r>
              <a:rPr lang="en-US" dirty="0" smtClean="0"/>
              <a:t>Extracting Actor Affiliations</a:t>
            </a:r>
            <a:endParaRPr lang="en-US" dirty="0"/>
          </a:p>
        </p:txBody>
      </p:sp>
      <p:grpSp>
        <p:nvGrpSpPr>
          <p:cNvPr id="3" name="Group 3"/>
          <p:cNvGrpSpPr/>
          <p:nvPr/>
        </p:nvGrpSpPr>
        <p:grpSpPr>
          <a:xfrm>
            <a:off x="457200" y="1371600"/>
            <a:ext cx="3581400" cy="1219200"/>
            <a:chOff x="533400" y="304800"/>
            <a:chExt cx="4343400" cy="1590020"/>
          </a:xfrm>
        </p:grpSpPr>
        <p:sp>
          <p:nvSpPr>
            <p:cNvPr id="5" name="Oval 4"/>
            <p:cNvSpPr/>
            <p:nvPr/>
          </p:nvSpPr>
          <p:spPr>
            <a:xfrm>
              <a:off x="533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2</a:t>
              </a:r>
              <a:endParaRPr lang="en-US" sz="1400" dirty="0">
                <a:solidFill>
                  <a:schemeClr val="tx1"/>
                </a:solidFill>
              </a:endParaRPr>
            </a:p>
          </p:txBody>
        </p:sp>
        <p:sp>
          <p:nvSpPr>
            <p:cNvPr id="6" name="Oval 5"/>
            <p:cNvSpPr/>
            <p:nvPr/>
          </p:nvSpPr>
          <p:spPr>
            <a:xfrm>
              <a:off x="2438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sp>
          <p:nvSpPr>
            <p:cNvPr id="7" name="Oval 6"/>
            <p:cNvSpPr/>
            <p:nvPr/>
          </p:nvSpPr>
          <p:spPr>
            <a:xfrm>
              <a:off x="4343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3</a:t>
              </a:r>
              <a:endParaRPr lang="en-US" sz="1400" dirty="0">
                <a:solidFill>
                  <a:schemeClr val="tx1"/>
                </a:solidFill>
              </a:endParaRPr>
            </a:p>
          </p:txBody>
        </p:sp>
        <p:cxnSp>
          <p:nvCxnSpPr>
            <p:cNvPr id="8" name="Straight Connector 7"/>
            <p:cNvCxnSpPr>
              <a:stCxn id="5" idx="6"/>
              <a:endCxn id="6" idx="2"/>
            </p:cNvCxnSpPr>
            <p:nvPr/>
          </p:nvCxnSpPr>
          <p:spPr>
            <a:xfrm>
              <a:off x="1066800" y="1028700"/>
              <a:ext cx="137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 idx="6"/>
              <a:endCxn id="7" idx="2"/>
            </p:cNvCxnSpPr>
            <p:nvPr/>
          </p:nvCxnSpPr>
          <p:spPr>
            <a:xfrm>
              <a:off x="2971800" y="1028700"/>
              <a:ext cx="137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43000" y="304800"/>
              <a:ext cx="1269899" cy="523220"/>
            </a:xfrm>
            <a:prstGeom prst="rect">
              <a:avLst/>
            </a:prstGeom>
            <a:noFill/>
          </p:spPr>
          <p:txBody>
            <a:bodyPr wrap="none" rtlCol="0">
              <a:spAutoFit/>
            </a:bodyPr>
            <a:lstStyle/>
            <a:p>
              <a:r>
                <a:rPr lang="en-US" sz="1400" dirty="0" smtClean="0"/>
                <a:t>Colleagues in</a:t>
              </a:r>
            </a:p>
            <a:p>
              <a:r>
                <a:rPr lang="en-US" sz="1400" dirty="0" smtClean="0"/>
                <a:t> IT company</a:t>
              </a:r>
              <a:endParaRPr lang="en-US" sz="1400" dirty="0"/>
            </a:p>
          </p:txBody>
        </p:sp>
        <p:sp>
          <p:nvSpPr>
            <p:cNvPr id="11" name="TextBox 10"/>
            <p:cNvSpPr txBox="1"/>
            <p:nvPr/>
          </p:nvSpPr>
          <p:spPr>
            <a:xfrm>
              <a:off x="2971800" y="304800"/>
              <a:ext cx="1371599" cy="523220"/>
            </a:xfrm>
            <a:prstGeom prst="rect">
              <a:avLst/>
            </a:prstGeom>
            <a:noFill/>
          </p:spPr>
          <p:txBody>
            <a:bodyPr wrap="square" rtlCol="0">
              <a:spAutoFit/>
            </a:bodyPr>
            <a:lstStyle/>
            <a:p>
              <a:pPr algn="ctr"/>
              <a:r>
                <a:rPr lang="en-US" sz="1400" dirty="0" smtClean="0"/>
                <a:t>Meet at </a:t>
              </a:r>
            </a:p>
            <a:p>
              <a:r>
                <a:rPr lang="en-US" sz="1400" dirty="0" smtClean="0"/>
                <a:t>Sports Club</a:t>
              </a:r>
              <a:endParaRPr lang="en-US" sz="1400" dirty="0"/>
            </a:p>
          </p:txBody>
        </p:sp>
        <p:sp>
          <p:nvSpPr>
            <p:cNvPr id="12" name="TextBox 11"/>
            <p:cNvSpPr txBox="1"/>
            <p:nvPr/>
          </p:nvSpPr>
          <p:spPr>
            <a:xfrm>
              <a:off x="2057400" y="1371600"/>
              <a:ext cx="1295400" cy="523220"/>
            </a:xfrm>
            <a:prstGeom prst="rect">
              <a:avLst/>
            </a:prstGeom>
            <a:noFill/>
          </p:spPr>
          <p:txBody>
            <a:bodyPr wrap="square" rtlCol="0">
              <a:spAutoFit/>
            </a:bodyPr>
            <a:lstStyle/>
            <a:p>
              <a:pPr algn="ctr"/>
              <a:r>
                <a:rPr lang="en-US" sz="1400" dirty="0" smtClean="0"/>
                <a:t>Biking,</a:t>
              </a:r>
            </a:p>
            <a:p>
              <a:pPr algn="ctr"/>
              <a:r>
                <a:rPr lang="en-US" sz="1400" dirty="0" smtClean="0"/>
                <a:t>IT Gadgets</a:t>
              </a:r>
              <a:endParaRPr lang="en-US" sz="1400" dirty="0"/>
            </a:p>
          </p:txBody>
        </p:sp>
        <p:sp>
          <p:nvSpPr>
            <p:cNvPr id="13" name="TextBox 12"/>
            <p:cNvSpPr txBox="1"/>
            <p:nvPr/>
          </p:nvSpPr>
          <p:spPr>
            <a:xfrm>
              <a:off x="4495800" y="1524000"/>
              <a:ext cx="284052" cy="307777"/>
            </a:xfrm>
            <a:prstGeom prst="rect">
              <a:avLst/>
            </a:prstGeom>
            <a:noFill/>
          </p:spPr>
          <p:txBody>
            <a:bodyPr wrap="none" rtlCol="0">
              <a:spAutoFit/>
            </a:bodyPr>
            <a:lstStyle/>
            <a:p>
              <a:r>
                <a:rPr lang="en-US" sz="1400" dirty="0" smtClean="0"/>
                <a:t>?</a:t>
              </a:r>
              <a:endParaRPr lang="en-US" sz="1400" dirty="0"/>
            </a:p>
          </p:txBody>
        </p:sp>
        <p:sp>
          <p:nvSpPr>
            <p:cNvPr id="14" name="TextBox 13"/>
            <p:cNvSpPr txBox="1"/>
            <p:nvPr/>
          </p:nvSpPr>
          <p:spPr>
            <a:xfrm>
              <a:off x="609600" y="1524000"/>
              <a:ext cx="284052" cy="307777"/>
            </a:xfrm>
            <a:prstGeom prst="rect">
              <a:avLst/>
            </a:prstGeom>
            <a:noFill/>
          </p:spPr>
          <p:txBody>
            <a:bodyPr wrap="none" rtlCol="0">
              <a:spAutoFit/>
            </a:bodyPr>
            <a:lstStyle/>
            <a:p>
              <a:r>
                <a:rPr lang="en-US" sz="1400" dirty="0" smtClean="0"/>
                <a:t>?</a:t>
              </a:r>
              <a:endParaRPr lang="en-US" sz="1400" dirty="0"/>
            </a:p>
          </p:txBody>
        </p:sp>
      </p:grpSp>
      <p:grpSp>
        <p:nvGrpSpPr>
          <p:cNvPr id="4" name="Group 73"/>
          <p:cNvGrpSpPr/>
          <p:nvPr/>
        </p:nvGrpSpPr>
        <p:grpSpPr>
          <a:xfrm>
            <a:off x="5105400" y="990600"/>
            <a:ext cx="3352800" cy="1831777"/>
            <a:chOff x="4876800" y="990600"/>
            <a:chExt cx="3581400" cy="1831777"/>
          </a:xfrm>
        </p:grpSpPr>
        <p:grpSp>
          <p:nvGrpSpPr>
            <p:cNvPr id="15" name="Group 16"/>
            <p:cNvGrpSpPr/>
            <p:nvPr/>
          </p:nvGrpSpPr>
          <p:grpSpPr>
            <a:xfrm>
              <a:off x="4876800" y="990600"/>
              <a:ext cx="3581400" cy="1371600"/>
              <a:chOff x="152400" y="228600"/>
              <a:chExt cx="5410200" cy="2514600"/>
            </a:xfrm>
          </p:grpSpPr>
          <p:sp>
            <p:nvSpPr>
              <p:cNvPr id="18" name="Oval 17"/>
              <p:cNvSpPr/>
              <p:nvPr/>
            </p:nvSpPr>
            <p:spPr>
              <a:xfrm>
                <a:off x="1219200" y="12192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9" name="Oval 18"/>
              <p:cNvSpPr/>
              <p:nvPr/>
            </p:nvSpPr>
            <p:spPr>
              <a:xfrm>
                <a:off x="3124200" y="12192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 name="Oval 19"/>
              <p:cNvSpPr/>
              <p:nvPr/>
            </p:nvSpPr>
            <p:spPr>
              <a:xfrm>
                <a:off x="5029200" y="12192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cxnSp>
            <p:nvCxnSpPr>
              <p:cNvPr id="21" name="Straight Connector 20"/>
              <p:cNvCxnSpPr>
                <a:stCxn id="18" idx="6"/>
                <a:endCxn id="19" idx="2"/>
              </p:cNvCxnSpPr>
              <p:nvPr/>
            </p:nvCxnSpPr>
            <p:spPr>
              <a:xfrm>
                <a:off x="1752600" y="1485900"/>
                <a:ext cx="137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9" idx="6"/>
                <a:endCxn id="20" idx="2"/>
              </p:cNvCxnSpPr>
              <p:nvPr/>
            </p:nvCxnSpPr>
            <p:spPr>
              <a:xfrm>
                <a:off x="3657600" y="1485900"/>
                <a:ext cx="137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676400" y="22098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p:cNvSpPr/>
              <p:nvPr/>
            </p:nvSpPr>
            <p:spPr>
              <a:xfrm>
                <a:off x="1600200" y="2286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p:cNvSpPr/>
              <p:nvPr/>
            </p:nvSpPr>
            <p:spPr>
              <a:xfrm>
                <a:off x="4114800" y="22098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p:cNvSpPr/>
              <p:nvPr/>
            </p:nvSpPr>
            <p:spPr>
              <a:xfrm>
                <a:off x="4191000" y="381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p:cNvSpPr/>
              <p:nvPr/>
            </p:nvSpPr>
            <p:spPr>
              <a:xfrm>
                <a:off x="152400" y="17526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04800" y="6096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a:stCxn id="28" idx="6"/>
                <a:endCxn id="24" idx="2"/>
              </p:cNvCxnSpPr>
              <p:nvPr/>
            </p:nvCxnSpPr>
            <p:spPr>
              <a:xfrm flipV="1">
                <a:off x="838200" y="4953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6"/>
                <a:endCxn id="19" idx="1"/>
              </p:cNvCxnSpPr>
              <p:nvPr/>
            </p:nvCxnSpPr>
            <p:spPr>
              <a:xfrm>
                <a:off x="2133600" y="495300"/>
                <a:ext cx="1068715" cy="80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9" idx="3"/>
                <a:endCxn id="23" idx="7"/>
              </p:cNvCxnSpPr>
              <p:nvPr/>
            </p:nvCxnSpPr>
            <p:spPr>
              <a:xfrm rot="5400000">
                <a:off x="2360285" y="1445885"/>
                <a:ext cx="613430" cy="1070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8" idx="5"/>
                <a:endCxn id="18" idx="1"/>
              </p:cNvCxnSpPr>
              <p:nvPr/>
            </p:nvCxnSpPr>
            <p:spPr>
              <a:xfrm rot="16200000" flipH="1">
                <a:off x="912485" y="912485"/>
                <a:ext cx="232430" cy="53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6"/>
                <a:endCxn id="18" idx="3"/>
              </p:cNvCxnSpPr>
              <p:nvPr/>
            </p:nvCxnSpPr>
            <p:spPr>
              <a:xfrm flipV="1">
                <a:off x="685800" y="1674485"/>
                <a:ext cx="611515" cy="34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3" idx="2"/>
                <a:endCxn id="27" idx="6"/>
              </p:cNvCxnSpPr>
              <p:nvPr/>
            </p:nvCxnSpPr>
            <p:spPr>
              <a:xfrm rot="10800000">
                <a:off x="685800" y="2019300"/>
                <a:ext cx="9906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8" idx="4"/>
                <a:endCxn id="23" idx="1"/>
              </p:cNvCxnSpPr>
              <p:nvPr/>
            </p:nvCxnSpPr>
            <p:spPr>
              <a:xfrm rot="16200000" flipH="1">
                <a:off x="1352550" y="1885949"/>
                <a:ext cx="535315" cy="268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4" idx="4"/>
                <a:endCxn id="23" idx="0"/>
              </p:cNvCxnSpPr>
              <p:nvPr/>
            </p:nvCxnSpPr>
            <p:spPr>
              <a:xfrm rot="16200000" flipH="1">
                <a:off x="1181100" y="1447800"/>
                <a:ext cx="1447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6" idx="5"/>
                <a:endCxn id="20" idx="1"/>
              </p:cNvCxnSpPr>
              <p:nvPr/>
            </p:nvCxnSpPr>
            <p:spPr>
              <a:xfrm rot="16200000" flipH="1">
                <a:off x="4646285" y="836285"/>
                <a:ext cx="461030" cy="461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6" idx="3"/>
                <a:endCxn id="19" idx="7"/>
              </p:cNvCxnSpPr>
              <p:nvPr/>
            </p:nvCxnSpPr>
            <p:spPr>
              <a:xfrm rot="5400000">
                <a:off x="3693785" y="721985"/>
                <a:ext cx="461030" cy="689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4"/>
                <a:endCxn id="25" idx="0"/>
              </p:cNvCxnSpPr>
              <p:nvPr/>
            </p:nvCxnSpPr>
            <p:spPr>
              <a:xfrm rot="5400000">
                <a:off x="3771900" y="1524000"/>
                <a:ext cx="1295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5" idx="7"/>
                <a:endCxn id="20" idx="3"/>
              </p:cNvCxnSpPr>
              <p:nvPr/>
            </p:nvCxnSpPr>
            <p:spPr>
              <a:xfrm rot="5400000" flipH="1" flipV="1">
                <a:off x="4531985" y="1712585"/>
                <a:ext cx="613430" cy="53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4"/>
                <a:endCxn id="27" idx="0"/>
              </p:cNvCxnSpPr>
              <p:nvPr/>
            </p:nvCxnSpPr>
            <p:spPr>
              <a:xfrm rot="5400000">
                <a:off x="190500" y="1371600"/>
                <a:ext cx="609600" cy="1524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5791200" y="2514600"/>
              <a:ext cx="2072940" cy="307777"/>
            </a:xfrm>
            <a:prstGeom prst="rect">
              <a:avLst/>
            </a:prstGeom>
            <a:noFill/>
          </p:spPr>
          <p:txBody>
            <a:bodyPr wrap="none" rtlCol="0">
              <a:spAutoFit/>
            </a:bodyPr>
            <a:lstStyle/>
            <a:p>
              <a:r>
                <a:rPr lang="en-US" sz="1400" dirty="0" smtClean="0"/>
                <a:t>Node 1’s Local Network</a:t>
              </a:r>
              <a:endParaRPr lang="en-US" sz="1400" dirty="0"/>
            </a:p>
          </p:txBody>
        </p:sp>
      </p:grpSp>
      <p:grpSp>
        <p:nvGrpSpPr>
          <p:cNvPr id="16" name="Group 42"/>
          <p:cNvGrpSpPr/>
          <p:nvPr/>
        </p:nvGrpSpPr>
        <p:grpSpPr>
          <a:xfrm>
            <a:off x="5105400" y="4038600"/>
            <a:ext cx="3729434" cy="1772030"/>
            <a:chOff x="152400" y="228600"/>
            <a:chExt cx="7196497" cy="2904267"/>
          </a:xfrm>
        </p:grpSpPr>
        <p:grpSp>
          <p:nvGrpSpPr>
            <p:cNvPr id="17" name="Group 3"/>
            <p:cNvGrpSpPr/>
            <p:nvPr/>
          </p:nvGrpSpPr>
          <p:grpSpPr>
            <a:xfrm>
              <a:off x="4724400" y="304800"/>
              <a:ext cx="2438400" cy="2362200"/>
              <a:chOff x="4572000" y="3505200"/>
              <a:chExt cx="2438400" cy="2362200"/>
            </a:xfrm>
          </p:grpSpPr>
          <p:sp>
            <p:nvSpPr>
              <p:cNvPr id="65" name="Oval 64"/>
              <p:cNvSpPr/>
              <p:nvPr/>
            </p:nvSpPr>
            <p:spPr>
              <a:xfrm>
                <a:off x="4572000" y="43434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a:t>
                </a:r>
                <a:endParaRPr lang="en-US" sz="1100" dirty="0">
                  <a:solidFill>
                    <a:schemeClr val="tx1"/>
                  </a:solidFill>
                </a:endParaRPr>
              </a:p>
            </p:txBody>
          </p:sp>
          <p:sp>
            <p:nvSpPr>
              <p:cNvPr id="66" name="Oval 65"/>
              <p:cNvSpPr/>
              <p:nvPr/>
            </p:nvSpPr>
            <p:spPr>
              <a:xfrm>
                <a:off x="6477000" y="43434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a:t>
                </a:r>
                <a:endParaRPr lang="en-US" sz="1100" dirty="0">
                  <a:solidFill>
                    <a:schemeClr val="tx1"/>
                  </a:solidFill>
                </a:endParaRPr>
              </a:p>
            </p:txBody>
          </p:sp>
          <p:cxnSp>
            <p:nvCxnSpPr>
              <p:cNvPr id="67" name="Straight Connector 66"/>
              <p:cNvCxnSpPr>
                <a:stCxn id="65" idx="6"/>
                <a:endCxn id="66" idx="2"/>
              </p:cNvCxnSpPr>
              <p:nvPr/>
            </p:nvCxnSpPr>
            <p:spPr>
              <a:xfrm>
                <a:off x="5105400" y="4610100"/>
                <a:ext cx="137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7"/>
              <p:cNvSpPr/>
              <p:nvPr/>
            </p:nvSpPr>
            <p:spPr>
              <a:xfrm>
                <a:off x="5562600" y="5334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9" name="Oval 68"/>
              <p:cNvSpPr/>
              <p:nvPr/>
            </p:nvSpPr>
            <p:spPr>
              <a:xfrm>
                <a:off x="5638800" y="35052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70" name="Straight Connector 69"/>
              <p:cNvCxnSpPr>
                <a:stCxn id="69" idx="5"/>
                <a:endCxn id="66" idx="1"/>
              </p:cNvCxnSpPr>
              <p:nvPr/>
            </p:nvCxnSpPr>
            <p:spPr>
              <a:xfrm rot="16200000" flipH="1">
                <a:off x="6094085" y="3960485"/>
                <a:ext cx="461030" cy="461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9" idx="3"/>
                <a:endCxn id="65" idx="7"/>
              </p:cNvCxnSpPr>
              <p:nvPr/>
            </p:nvCxnSpPr>
            <p:spPr>
              <a:xfrm rot="5400000">
                <a:off x="5141585" y="3846185"/>
                <a:ext cx="461030" cy="689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9" idx="4"/>
              </p:cNvCxnSpPr>
              <p:nvPr/>
            </p:nvCxnSpPr>
            <p:spPr>
              <a:xfrm rot="5400000">
                <a:off x="5219700" y="4648200"/>
                <a:ext cx="1295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66" idx="3"/>
              </p:cNvCxnSpPr>
              <p:nvPr/>
            </p:nvCxnSpPr>
            <p:spPr>
              <a:xfrm rot="5400000" flipH="1" flipV="1">
                <a:off x="5979785" y="4836785"/>
                <a:ext cx="613430" cy="53723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Group 13"/>
            <p:cNvGrpSpPr/>
            <p:nvPr/>
          </p:nvGrpSpPr>
          <p:grpSpPr>
            <a:xfrm>
              <a:off x="152400" y="228600"/>
              <a:ext cx="3505200" cy="2514600"/>
              <a:chOff x="0" y="3429000"/>
              <a:chExt cx="3505200" cy="2514600"/>
            </a:xfrm>
          </p:grpSpPr>
          <p:sp>
            <p:nvSpPr>
              <p:cNvPr id="48" name="Oval 47"/>
              <p:cNvSpPr/>
              <p:nvPr/>
            </p:nvSpPr>
            <p:spPr>
              <a:xfrm>
                <a:off x="0" y="4953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nvGrpSpPr>
              <p:cNvPr id="44" name="Group 56"/>
              <p:cNvGrpSpPr/>
              <p:nvPr/>
            </p:nvGrpSpPr>
            <p:grpSpPr>
              <a:xfrm>
                <a:off x="152400" y="3429000"/>
                <a:ext cx="3352800" cy="2514600"/>
                <a:chOff x="152400" y="3429000"/>
                <a:chExt cx="3352800" cy="2514600"/>
              </a:xfrm>
            </p:grpSpPr>
            <p:sp>
              <p:nvSpPr>
                <p:cNvPr id="50" name="Oval 49"/>
                <p:cNvSpPr/>
                <p:nvPr/>
              </p:nvSpPr>
              <p:spPr>
                <a:xfrm>
                  <a:off x="1066800" y="44196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2</a:t>
                  </a:r>
                  <a:endParaRPr lang="en-US" sz="1100" dirty="0">
                    <a:solidFill>
                      <a:schemeClr val="tx1"/>
                    </a:solidFill>
                  </a:endParaRPr>
                </a:p>
              </p:txBody>
            </p:sp>
            <p:sp>
              <p:nvSpPr>
                <p:cNvPr id="51" name="Oval 50"/>
                <p:cNvSpPr/>
                <p:nvPr/>
              </p:nvSpPr>
              <p:spPr>
                <a:xfrm>
                  <a:off x="2971800" y="44196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a:t>
                  </a:r>
                  <a:endParaRPr lang="en-US" sz="1100" dirty="0">
                    <a:solidFill>
                      <a:schemeClr val="tx1"/>
                    </a:solidFill>
                  </a:endParaRPr>
                </a:p>
              </p:txBody>
            </p:sp>
            <p:cxnSp>
              <p:nvCxnSpPr>
                <p:cNvPr id="52" name="Straight Connector 51"/>
                <p:cNvCxnSpPr>
                  <a:stCxn id="50" idx="6"/>
                  <a:endCxn id="51" idx="2"/>
                </p:cNvCxnSpPr>
                <p:nvPr/>
              </p:nvCxnSpPr>
              <p:spPr>
                <a:xfrm>
                  <a:off x="1600200" y="4686300"/>
                  <a:ext cx="137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524000" y="54102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4" name="Oval 53"/>
                <p:cNvSpPr/>
                <p:nvPr/>
              </p:nvSpPr>
              <p:spPr>
                <a:xfrm>
                  <a:off x="1447800" y="3429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Oval 54"/>
                <p:cNvSpPr/>
                <p:nvPr/>
              </p:nvSpPr>
              <p:spPr>
                <a:xfrm>
                  <a:off x="152400" y="3810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56" name="Straight Connector 55"/>
                <p:cNvCxnSpPr>
                  <a:stCxn id="55" idx="6"/>
                  <a:endCxn id="54" idx="2"/>
                </p:cNvCxnSpPr>
                <p:nvPr/>
              </p:nvCxnSpPr>
              <p:spPr>
                <a:xfrm flipV="1">
                  <a:off x="685800" y="3695700"/>
                  <a:ext cx="762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4" idx="6"/>
                  <a:endCxn id="51" idx="1"/>
                </p:cNvCxnSpPr>
                <p:nvPr/>
              </p:nvCxnSpPr>
              <p:spPr>
                <a:xfrm>
                  <a:off x="1981200" y="3695700"/>
                  <a:ext cx="1068715" cy="80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1" idx="3"/>
                  <a:endCxn id="53" idx="7"/>
                </p:cNvCxnSpPr>
                <p:nvPr/>
              </p:nvCxnSpPr>
              <p:spPr>
                <a:xfrm rot="5400000">
                  <a:off x="2207885" y="4646285"/>
                  <a:ext cx="613430" cy="1070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5"/>
                  <a:endCxn id="50" idx="1"/>
                </p:cNvCxnSpPr>
                <p:nvPr/>
              </p:nvCxnSpPr>
              <p:spPr>
                <a:xfrm rot="16200000" flipH="1">
                  <a:off x="760085" y="4112885"/>
                  <a:ext cx="232430" cy="53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8" idx="6"/>
                  <a:endCxn id="50" idx="3"/>
                </p:cNvCxnSpPr>
                <p:nvPr/>
              </p:nvCxnSpPr>
              <p:spPr>
                <a:xfrm flipV="1">
                  <a:off x="533400" y="4874885"/>
                  <a:ext cx="611515" cy="344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3" idx="2"/>
                  <a:endCxn id="48" idx="6"/>
                </p:cNvCxnSpPr>
                <p:nvPr/>
              </p:nvCxnSpPr>
              <p:spPr>
                <a:xfrm rot="10800000">
                  <a:off x="533400" y="5219700"/>
                  <a:ext cx="9906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0" idx="4"/>
                  <a:endCxn id="53" idx="1"/>
                </p:cNvCxnSpPr>
                <p:nvPr/>
              </p:nvCxnSpPr>
              <p:spPr>
                <a:xfrm rot="16200000" flipH="1">
                  <a:off x="1200150" y="5086349"/>
                  <a:ext cx="535315" cy="268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4" idx="4"/>
                  <a:endCxn id="53" idx="0"/>
                </p:cNvCxnSpPr>
                <p:nvPr/>
              </p:nvCxnSpPr>
              <p:spPr>
                <a:xfrm rot="16200000" flipH="1">
                  <a:off x="1028700" y="4648200"/>
                  <a:ext cx="1447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5" idx="4"/>
                  <a:endCxn id="48" idx="0"/>
                </p:cNvCxnSpPr>
                <p:nvPr/>
              </p:nvCxnSpPr>
              <p:spPr>
                <a:xfrm rot="5400000">
                  <a:off x="38100" y="4572000"/>
                  <a:ext cx="609600" cy="15240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6" name="TextBox 45"/>
            <p:cNvSpPr txBox="1"/>
            <p:nvPr/>
          </p:nvSpPr>
          <p:spPr>
            <a:xfrm>
              <a:off x="299439" y="2726358"/>
              <a:ext cx="2493349" cy="406509"/>
            </a:xfrm>
            <a:prstGeom prst="rect">
              <a:avLst/>
            </a:prstGeom>
            <a:noFill/>
          </p:spPr>
          <p:txBody>
            <a:bodyPr wrap="none" rtlCol="0">
              <a:spAutoFit/>
            </a:bodyPr>
            <a:lstStyle/>
            <a:p>
              <a:r>
                <a:rPr lang="en-US" sz="1100" dirty="0" smtClean="0"/>
                <a:t>Colleagues  Affiliation</a:t>
              </a:r>
              <a:endParaRPr lang="en-US" sz="1100" dirty="0"/>
            </a:p>
          </p:txBody>
        </p:sp>
        <p:sp>
          <p:nvSpPr>
            <p:cNvPr id="47" name="TextBox 46"/>
            <p:cNvSpPr txBox="1"/>
            <p:nvPr/>
          </p:nvSpPr>
          <p:spPr>
            <a:xfrm>
              <a:off x="3975420" y="2726358"/>
              <a:ext cx="3373477" cy="406509"/>
            </a:xfrm>
            <a:prstGeom prst="rect">
              <a:avLst/>
            </a:prstGeom>
            <a:noFill/>
          </p:spPr>
          <p:txBody>
            <a:bodyPr wrap="none" rtlCol="0">
              <a:spAutoFit/>
            </a:bodyPr>
            <a:lstStyle/>
            <a:p>
              <a:r>
                <a:rPr lang="en-US" sz="1100" dirty="0" smtClean="0"/>
                <a:t>Sports Club Member Affiliation</a:t>
              </a:r>
              <a:endParaRPr lang="en-US" sz="1100" dirty="0"/>
            </a:p>
          </p:txBody>
        </p:sp>
      </p:grpSp>
      <p:sp>
        <p:nvSpPr>
          <p:cNvPr id="75" name="Down Arrow 74"/>
          <p:cNvSpPr/>
          <p:nvPr/>
        </p:nvSpPr>
        <p:spPr>
          <a:xfrm>
            <a:off x="6629400" y="2895600"/>
            <a:ext cx="228600" cy="1219200"/>
          </a:xfrm>
          <a:prstGeom prst="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6934200" y="2819400"/>
            <a:ext cx="2438400" cy="1200329"/>
          </a:xfrm>
          <a:prstGeom prst="rect">
            <a:avLst/>
          </a:prstGeom>
          <a:noFill/>
        </p:spPr>
        <p:txBody>
          <a:bodyPr wrap="square" rtlCol="0">
            <a:spAutoFit/>
          </a:bodyPr>
          <a:lstStyle/>
          <a:p>
            <a:r>
              <a:rPr lang="en-US" b="1" dirty="0" smtClean="0"/>
              <a:t>Users of the same affiliation  Interact with each other more  frequently</a:t>
            </a:r>
            <a:endParaRPr lang="en-US" b="1" dirty="0"/>
          </a:p>
        </p:txBody>
      </p:sp>
      <p:grpSp>
        <p:nvGrpSpPr>
          <p:cNvPr id="45" name="Group 76"/>
          <p:cNvGrpSpPr/>
          <p:nvPr/>
        </p:nvGrpSpPr>
        <p:grpSpPr>
          <a:xfrm>
            <a:off x="228600" y="4419600"/>
            <a:ext cx="4026381" cy="1222177"/>
            <a:chOff x="163749" y="304800"/>
            <a:chExt cx="4883059" cy="1593902"/>
          </a:xfrm>
        </p:grpSpPr>
        <p:sp>
          <p:nvSpPr>
            <p:cNvPr id="78" name="Oval 77"/>
            <p:cNvSpPr/>
            <p:nvPr/>
          </p:nvSpPr>
          <p:spPr>
            <a:xfrm>
              <a:off x="533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2</a:t>
              </a:r>
              <a:endParaRPr lang="en-US" sz="1400" dirty="0">
                <a:solidFill>
                  <a:schemeClr val="tx1"/>
                </a:solidFill>
              </a:endParaRPr>
            </a:p>
          </p:txBody>
        </p:sp>
        <p:sp>
          <p:nvSpPr>
            <p:cNvPr id="79" name="Oval 78"/>
            <p:cNvSpPr/>
            <p:nvPr/>
          </p:nvSpPr>
          <p:spPr>
            <a:xfrm>
              <a:off x="2438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1</a:t>
              </a:r>
              <a:endParaRPr lang="en-US" sz="1400" dirty="0">
                <a:solidFill>
                  <a:schemeClr val="tx1"/>
                </a:solidFill>
              </a:endParaRPr>
            </a:p>
          </p:txBody>
        </p:sp>
        <p:sp>
          <p:nvSpPr>
            <p:cNvPr id="80" name="Oval 79"/>
            <p:cNvSpPr/>
            <p:nvPr/>
          </p:nvSpPr>
          <p:spPr>
            <a:xfrm>
              <a:off x="4343400" y="762000"/>
              <a:ext cx="533400" cy="5334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3</a:t>
              </a:r>
              <a:endParaRPr lang="en-US" sz="1400" dirty="0">
                <a:solidFill>
                  <a:schemeClr val="tx1"/>
                </a:solidFill>
              </a:endParaRPr>
            </a:p>
          </p:txBody>
        </p:sp>
        <p:cxnSp>
          <p:nvCxnSpPr>
            <p:cNvPr id="81" name="Straight Connector 80"/>
            <p:cNvCxnSpPr>
              <a:stCxn id="78" idx="6"/>
              <a:endCxn id="79" idx="2"/>
            </p:cNvCxnSpPr>
            <p:nvPr/>
          </p:nvCxnSpPr>
          <p:spPr>
            <a:xfrm>
              <a:off x="1066800" y="1028700"/>
              <a:ext cx="137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9" idx="6"/>
              <a:endCxn id="80" idx="2"/>
            </p:cNvCxnSpPr>
            <p:nvPr/>
          </p:nvCxnSpPr>
          <p:spPr>
            <a:xfrm>
              <a:off x="2971800" y="1028700"/>
              <a:ext cx="137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143000" y="304800"/>
              <a:ext cx="1269899" cy="523220"/>
            </a:xfrm>
            <a:prstGeom prst="rect">
              <a:avLst/>
            </a:prstGeom>
            <a:noFill/>
          </p:spPr>
          <p:txBody>
            <a:bodyPr wrap="none" rtlCol="0">
              <a:spAutoFit/>
            </a:bodyPr>
            <a:lstStyle/>
            <a:p>
              <a:r>
                <a:rPr lang="en-US" sz="1400" dirty="0" smtClean="0"/>
                <a:t>Colleagues in</a:t>
              </a:r>
            </a:p>
            <a:p>
              <a:r>
                <a:rPr lang="en-US" sz="1400" dirty="0" smtClean="0"/>
                <a:t> IT company</a:t>
              </a:r>
              <a:endParaRPr lang="en-US" sz="1400" dirty="0"/>
            </a:p>
          </p:txBody>
        </p:sp>
        <p:sp>
          <p:nvSpPr>
            <p:cNvPr id="84" name="TextBox 83"/>
            <p:cNvSpPr txBox="1"/>
            <p:nvPr/>
          </p:nvSpPr>
          <p:spPr>
            <a:xfrm>
              <a:off x="2971800" y="304800"/>
              <a:ext cx="1371599" cy="523220"/>
            </a:xfrm>
            <a:prstGeom prst="rect">
              <a:avLst/>
            </a:prstGeom>
            <a:noFill/>
          </p:spPr>
          <p:txBody>
            <a:bodyPr wrap="square" rtlCol="0">
              <a:spAutoFit/>
            </a:bodyPr>
            <a:lstStyle/>
            <a:p>
              <a:pPr algn="ctr"/>
              <a:r>
                <a:rPr lang="en-US" sz="1400" dirty="0" smtClean="0"/>
                <a:t>Meet at </a:t>
              </a:r>
            </a:p>
            <a:p>
              <a:r>
                <a:rPr lang="en-US" sz="1400" dirty="0" smtClean="0"/>
                <a:t>Sports Club</a:t>
              </a:r>
              <a:endParaRPr lang="en-US" sz="1400" dirty="0"/>
            </a:p>
          </p:txBody>
        </p:sp>
        <p:sp>
          <p:nvSpPr>
            <p:cNvPr id="85" name="TextBox 84"/>
            <p:cNvSpPr txBox="1"/>
            <p:nvPr/>
          </p:nvSpPr>
          <p:spPr>
            <a:xfrm>
              <a:off x="2057400" y="1371600"/>
              <a:ext cx="1295400" cy="523220"/>
            </a:xfrm>
            <a:prstGeom prst="rect">
              <a:avLst/>
            </a:prstGeom>
            <a:noFill/>
          </p:spPr>
          <p:txBody>
            <a:bodyPr wrap="square" rtlCol="0">
              <a:spAutoFit/>
            </a:bodyPr>
            <a:lstStyle/>
            <a:p>
              <a:pPr algn="ctr"/>
              <a:r>
                <a:rPr lang="en-US" sz="1400" dirty="0" smtClean="0"/>
                <a:t>Biking,</a:t>
              </a:r>
            </a:p>
            <a:p>
              <a:pPr algn="ctr"/>
              <a:r>
                <a:rPr lang="en-US" sz="1400" dirty="0" smtClean="0"/>
                <a:t>IT Gadgets</a:t>
              </a:r>
              <a:endParaRPr lang="en-US" sz="1400" dirty="0"/>
            </a:p>
          </p:txBody>
        </p:sp>
        <p:sp>
          <p:nvSpPr>
            <p:cNvPr id="86" name="TextBox 85"/>
            <p:cNvSpPr txBox="1"/>
            <p:nvPr/>
          </p:nvSpPr>
          <p:spPr>
            <a:xfrm>
              <a:off x="4229911" y="1497315"/>
              <a:ext cx="816897" cy="401387"/>
            </a:xfrm>
            <a:prstGeom prst="rect">
              <a:avLst/>
            </a:prstGeom>
            <a:noFill/>
          </p:spPr>
          <p:txBody>
            <a:bodyPr wrap="none" rtlCol="0">
              <a:spAutoFit/>
            </a:bodyPr>
            <a:lstStyle/>
            <a:p>
              <a:r>
                <a:rPr lang="en-US" sz="1400" dirty="0" smtClean="0"/>
                <a:t>Biking</a:t>
              </a:r>
              <a:endParaRPr lang="en-US" sz="1400" dirty="0"/>
            </a:p>
          </p:txBody>
        </p:sp>
        <p:sp>
          <p:nvSpPr>
            <p:cNvPr id="87" name="TextBox 86"/>
            <p:cNvSpPr txBox="1"/>
            <p:nvPr/>
          </p:nvSpPr>
          <p:spPr>
            <a:xfrm>
              <a:off x="163749" y="1497315"/>
              <a:ext cx="1293117" cy="401387"/>
            </a:xfrm>
            <a:prstGeom prst="rect">
              <a:avLst/>
            </a:prstGeom>
            <a:noFill/>
          </p:spPr>
          <p:txBody>
            <a:bodyPr wrap="none" rtlCol="0">
              <a:spAutoFit/>
            </a:bodyPr>
            <a:lstStyle/>
            <a:p>
              <a:r>
                <a:rPr lang="en-US" sz="1400" dirty="0" smtClean="0"/>
                <a:t>IT Gadgets</a:t>
              </a:r>
              <a:endParaRPr lang="en-US" sz="1400" dirty="0"/>
            </a:p>
          </p:txBody>
        </p:sp>
      </p:grpSp>
      <p:sp>
        <p:nvSpPr>
          <p:cNvPr id="90" name="Right Arrow 89"/>
          <p:cNvSpPr/>
          <p:nvPr/>
        </p:nvSpPr>
        <p:spPr>
          <a:xfrm rot="10800000">
            <a:off x="4346656" y="4800600"/>
            <a:ext cx="606343" cy="244940"/>
          </a:xfrm>
          <a:prstGeom prst="right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ight Arrow 90"/>
          <p:cNvSpPr/>
          <p:nvPr/>
        </p:nvSpPr>
        <p:spPr>
          <a:xfrm>
            <a:off x="4343400" y="1752600"/>
            <a:ext cx="609600" cy="304800"/>
          </a:xfrm>
          <a:prstGeom prst="right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own Arrow 91"/>
          <p:cNvSpPr/>
          <p:nvPr/>
        </p:nvSpPr>
        <p:spPr>
          <a:xfrm>
            <a:off x="2057400" y="2819400"/>
            <a:ext cx="228600" cy="1143000"/>
          </a:xfrm>
          <a:prstGeom prst="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a:t>
            </a:r>
            <a:endParaRPr lang="en-US" dirty="0">
              <a:solidFill>
                <a:schemeClr val="tx1"/>
              </a:solidFill>
            </a:endParaRPr>
          </a:p>
        </p:txBody>
      </p:sp>
      <p:sp>
        <p:nvSpPr>
          <p:cNvPr id="93" name="TextBox 92"/>
          <p:cNvSpPr txBox="1"/>
          <p:nvPr/>
        </p:nvSpPr>
        <p:spPr>
          <a:xfrm>
            <a:off x="2362200" y="2971800"/>
            <a:ext cx="1505540" cy="646331"/>
          </a:xfrm>
          <a:prstGeom prst="rect">
            <a:avLst/>
          </a:prstGeom>
          <a:noFill/>
        </p:spPr>
        <p:txBody>
          <a:bodyPr wrap="none" rtlCol="0">
            <a:spAutoFit/>
          </a:bodyPr>
          <a:lstStyle/>
          <a:p>
            <a:pPr algn="ctr"/>
            <a:r>
              <a:rPr lang="en-US" b="1" dirty="0" smtClean="0"/>
              <a:t>Predict</a:t>
            </a:r>
          </a:p>
          <a:p>
            <a:pPr algn="ctr"/>
            <a:r>
              <a:rPr lang="en-US" b="1" dirty="0" smtClean="0"/>
              <a:t>Nodes 2 &amp; 3</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smtClean="0"/>
              <a:t>Social Dimensions</a:t>
            </a:r>
          </a:p>
        </p:txBody>
      </p:sp>
      <p:sp>
        <p:nvSpPr>
          <p:cNvPr id="36866" name="Content Placeholder 2"/>
          <p:cNvSpPr>
            <a:spLocks noGrp="1"/>
          </p:cNvSpPr>
          <p:nvPr>
            <p:ph idx="1"/>
          </p:nvPr>
        </p:nvSpPr>
        <p:spPr>
          <a:xfrm>
            <a:off x="533400" y="4038600"/>
            <a:ext cx="8382000" cy="1828800"/>
          </a:xfrm>
        </p:spPr>
        <p:txBody>
          <a:bodyPr/>
          <a:lstStyle/>
          <a:p>
            <a:r>
              <a:rPr lang="en-US" sz="2400" dirty="0" smtClean="0"/>
              <a:t>Affiliations of actors are represented as </a:t>
            </a:r>
            <a:r>
              <a:rPr lang="en-US" sz="2400" dirty="0" smtClean="0">
                <a:solidFill>
                  <a:srgbClr val="170BB5"/>
                </a:solidFill>
              </a:rPr>
              <a:t>social dimensions</a:t>
            </a:r>
          </a:p>
          <a:p>
            <a:r>
              <a:rPr lang="en-US" sz="2400" dirty="0" smtClean="0"/>
              <a:t>Each Dimension represents one potential affiliation</a:t>
            </a:r>
            <a:endParaRPr lang="en-US" altLang="zh-CN" sz="2400" dirty="0" smtClean="0"/>
          </a:p>
          <a:p>
            <a:r>
              <a:rPr lang="en-US" altLang="zh-CN" sz="2400" dirty="0" smtClean="0"/>
              <a:t>Social dimensions capture prominent interaction patterns presented in the network</a:t>
            </a:r>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dirty="0" smtClean="0"/>
          </a:p>
        </p:txBody>
      </p:sp>
      <p:grpSp>
        <p:nvGrpSpPr>
          <p:cNvPr id="2" name="Group 3"/>
          <p:cNvGrpSpPr>
            <a:grpSpLocks/>
          </p:cNvGrpSpPr>
          <p:nvPr/>
        </p:nvGrpSpPr>
        <p:grpSpPr bwMode="auto">
          <a:xfrm>
            <a:off x="2978150" y="1341438"/>
            <a:ext cx="1263650" cy="1441450"/>
            <a:chOff x="4570954" y="3504471"/>
            <a:chExt cx="2438659" cy="2362970"/>
          </a:xfrm>
        </p:grpSpPr>
        <p:sp>
          <p:nvSpPr>
            <p:cNvPr id="26" name="Oval 25"/>
            <p:cNvSpPr/>
            <p:nvPr/>
          </p:nvSpPr>
          <p:spPr>
            <a:xfrm>
              <a:off x="4570954" y="4342441"/>
              <a:ext cx="533074" cy="53348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1</a:t>
              </a:r>
            </a:p>
          </p:txBody>
        </p:sp>
        <p:sp>
          <p:nvSpPr>
            <p:cNvPr id="27" name="Oval 26"/>
            <p:cNvSpPr/>
            <p:nvPr/>
          </p:nvSpPr>
          <p:spPr>
            <a:xfrm>
              <a:off x="6476539" y="4342441"/>
              <a:ext cx="533074" cy="53348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3</a:t>
              </a:r>
            </a:p>
          </p:txBody>
        </p:sp>
        <p:cxnSp>
          <p:nvCxnSpPr>
            <p:cNvPr id="28" name="Straight Connector 27"/>
            <p:cNvCxnSpPr>
              <a:stCxn id="26" idx="6"/>
              <a:endCxn id="27" idx="2"/>
            </p:cNvCxnSpPr>
            <p:nvPr/>
          </p:nvCxnSpPr>
          <p:spPr>
            <a:xfrm>
              <a:off x="5104028" y="4610486"/>
              <a:ext cx="1372512"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7"/>
            <p:cNvSpPr/>
            <p:nvPr/>
          </p:nvSpPr>
          <p:spPr>
            <a:xfrm>
              <a:off x="5560511" y="5333950"/>
              <a:ext cx="536136" cy="5334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sp>
          <p:nvSpPr>
            <p:cNvPr id="30" name="Oval 29"/>
            <p:cNvSpPr/>
            <p:nvPr/>
          </p:nvSpPr>
          <p:spPr>
            <a:xfrm>
              <a:off x="5637101" y="3504471"/>
              <a:ext cx="533074" cy="53348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cxnSp>
          <p:nvCxnSpPr>
            <p:cNvPr id="31" name="Straight Connector 30"/>
            <p:cNvCxnSpPr>
              <a:stCxn id="30" idx="5"/>
              <a:endCxn id="27" idx="1"/>
            </p:cNvCxnSpPr>
            <p:nvPr/>
          </p:nvCxnSpPr>
          <p:spPr>
            <a:xfrm rot="16200000" flipH="1">
              <a:off x="6093047" y="3960426"/>
              <a:ext cx="460624" cy="459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0" idx="3"/>
              <a:endCxn id="26" idx="7"/>
            </p:cNvCxnSpPr>
            <p:nvPr/>
          </p:nvCxnSpPr>
          <p:spPr>
            <a:xfrm rot="5400000">
              <a:off x="5141786" y="3845540"/>
              <a:ext cx="460624" cy="689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4"/>
            </p:cNvCxnSpPr>
            <p:nvPr/>
          </p:nvCxnSpPr>
          <p:spPr>
            <a:xfrm rot="5400000">
              <a:off x="5217347" y="4647660"/>
              <a:ext cx="1295990" cy="7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7" idx="3"/>
            </p:cNvCxnSpPr>
            <p:nvPr/>
          </p:nvCxnSpPr>
          <p:spPr>
            <a:xfrm rot="5400000" flipH="1" flipV="1">
              <a:off x="5977981" y="4836870"/>
              <a:ext cx="614164" cy="53613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13"/>
          <p:cNvGrpSpPr>
            <a:grpSpLocks/>
          </p:cNvGrpSpPr>
          <p:nvPr/>
        </p:nvGrpSpPr>
        <p:grpSpPr bwMode="auto">
          <a:xfrm>
            <a:off x="609600" y="1295400"/>
            <a:ext cx="1816100" cy="1533525"/>
            <a:chOff x="0" y="3429000"/>
            <a:chExt cx="3504807" cy="2513908"/>
          </a:xfrm>
        </p:grpSpPr>
        <p:sp>
          <p:nvSpPr>
            <p:cNvPr id="9" name="Oval 8"/>
            <p:cNvSpPr/>
            <p:nvPr/>
          </p:nvSpPr>
          <p:spPr>
            <a:xfrm>
              <a:off x="0" y="4951399"/>
              <a:ext cx="533074" cy="53348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grpSp>
          <p:nvGrpSpPr>
            <p:cNvPr id="4" name="Group 56"/>
            <p:cNvGrpSpPr>
              <a:grpSpLocks/>
            </p:cNvGrpSpPr>
            <p:nvPr/>
          </p:nvGrpSpPr>
          <p:grpSpPr bwMode="auto">
            <a:xfrm>
              <a:off x="153182" y="3429000"/>
              <a:ext cx="3351625" cy="2513908"/>
              <a:chOff x="153182" y="3429000"/>
              <a:chExt cx="3351625" cy="2513908"/>
            </a:xfrm>
          </p:grpSpPr>
          <p:sp>
            <p:nvSpPr>
              <p:cNvPr id="11" name="Oval 10"/>
              <p:cNvSpPr/>
              <p:nvPr/>
            </p:nvSpPr>
            <p:spPr>
              <a:xfrm>
                <a:off x="1066147" y="4420511"/>
                <a:ext cx="533074" cy="53088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2</a:t>
                </a:r>
              </a:p>
            </p:txBody>
          </p:sp>
          <p:sp>
            <p:nvSpPr>
              <p:cNvPr id="12" name="Oval 11"/>
              <p:cNvSpPr/>
              <p:nvPr/>
            </p:nvSpPr>
            <p:spPr>
              <a:xfrm>
                <a:off x="2971733" y="4420511"/>
                <a:ext cx="533074" cy="53088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rPr>
                  <a:t>1</a:t>
                </a:r>
              </a:p>
            </p:txBody>
          </p:sp>
          <p:cxnSp>
            <p:nvCxnSpPr>
              <p:cNvPr id="13" name="Straight Connector 12"/>
              <p:cNvCxnSpPr>
                <a:stCxn id="11" idx="6"/>
                <a:endCxn id="12" idx="2"/>
              </p:cNvCxnSpPr>
              <p:nvPr/>
            </p:nvCxnSpPr>
            <p:spPr>
              <a:xfrm>
                <a:off x="1599221" y="4685955"/>
                <a:ext cx="1372512" cy="260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525694" y="5409419"/>
                <a:ext cx="533074" cy="53348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sp>
            <p:nvSpPr>
              <p:cNvPr id="15" name="Oval 14"/>
              <p:cNvSpPr/>
              <p:nvPr/>
            </p:nvSpPr>
            <p:spPr>
              <a:xfrm>
                <a:off x="1449104" y="3429000"/>
                <a:ext cx="533074" cy="5334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sp>
            <p:nvSpPr>
              <p:cNvPr id="16" name="Oval 15"/>
              <p:cNvSpPr/>
              <p:nvPr/>
            </p:nvSpPr>
            <p:spPr>
              <a:xfrm>
                <a:off x="153182" y="3808949"/>
                <a:ext cx="533074" cy="53349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solidFill>
                    <a:schemeClr val="tx1"/>
                  </a:solidFill>
                </a:endParaRPr>
              </a:p>
            </p:txBody>
          </p:sp>
          <p:cxnSp>
            <p:nvCxnSpPr>
              <p:cNvPr id="17" name="Straight Connector 16"/>
              <p:cNvCxnSpPr>
                <a:stCxn id="16" idx="6"/>
                <a:endCxn id="15" idx="2"/>
              </p:cNvCxnSpPr>
              <p:nvPr/>
            </p:nvCxnSpPr>
            <p:spPr>
              <a:xfrm flipV="1">
                <a:off x="686256" y="3694444"/>
                <a:ext cx="762848" cy="382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12" idx="1"/>
              </p:cNvCxnSpPr>
              <p:nvPr/>
            </p:nvCxnSpPr>
            <p:spPr>
              <a:xfrm>
                <a:off x="1982178" y="3694444"/>
                <a:ext cx="1066148" cy="804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3"/>
                <a:endCxn id="14" idx="7"/>
              </p:cNvCxnSpPr>
              <p:nvPr/>
            </p:nvCxnSpPr>
            <p:spPr>
              <a:xfrm rot="5400000">
                <a:off x="2206637" y="4645803"/>
                <a:ext cx="614164" cy="1069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5"/>
                <a:endCxn id="11" idx="1"/>
              </p:cNvCxnSpPr>
              <p:nvPr/>
            </p:nvCxnSpPr>
            <p:spPr>
              <a:xfrm rot="16200000" flipH="1">
                <a:off x="760625" y="4113408"/>
                <a:ext cx="234215" cy="536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6"/>
                <a:endCxn id="11" idx="3"/>
              </p:cNvCxnSpPr>
              <p:nvPr/>
            </p:nvCxnSpPr>
            <p:spPr>
              <a:xfrm flipV="1">
                <a:off x="533074" y="4873327"/>
                <a:ext cx="612729" cy="346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a:endCxn id="9" idx="6"/>
              </p:cNvCxnSpPr>
              <p:nvPr/>
            </p:nvCxnSpPr>
            <p:spPr>
              <a:xfrm rot="10800000">
                <a:off x="533074" y="5219444"/>
                <a:ext cx="992620" cy="458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4"/>
                <a:endCxn id="14" idx="1"/>
              </p:cNvCxnSpPr>
              <p:nvPr/>
            </p:nvCxnSpPr>
            <p:spPr>
              <a:xfrm rot="16200000" flipH="1">
                <a:off x="1199439" y="5084645"/>
                <a:ext cx="536092" cy="269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4"/>
                <a:endCxn id="14" idx="0"/>
              </p:cNvCxnSpPr>
              <p:nvPr/>
            </p:nvCxnSpPr>
            <p:spPr>
              <a:xfrm rot="16200000" flipH="1">
                <a:off x="1030472" y="4647659"/>
                <a:ext cx="1446928" cy="7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4"/>
                <a:endCxn id="9" idx="0"/>
              </p:cNvCxnSpPr>
              <p:nvPr/>
            </p:nvCxnSpPr>
            <p:spPr>
              <a:xfrm rot="5400000">
                <a:off x="38649" y="4570328"/>
                <a:ext cx="608959" cy="153182"/>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6896" name="TextBox 45"/>
          <p:cNvSpPr txBox="1">
            <a:spLocks noChangeArrowheads="1"/>
          </p:cNvSpPr>
          <p:nvPr/>
        </p:nvSpPr>
        <p:spPr bwMode="auto">
          <a:xfrm>
            <a:off x="990600" y="2895600"/>
            <a:ext cx="1147763" cy="304800"/>
          </a:xfrm>
          <a:prstGeom prst="rect">
            <a:avLst/>
          </a:prstGeom>
          <a:noFill/>
          <a:ln w="9525">
            <a:noFill/>
            <a:miter lim="800000"/>
            <a:headEnd/>
            <a:tailEnd/>
          </a:ln>
        </p:spPr>
        <p:txBody>
          <a:bodyPr wrap="none">
            <a:spAutoFit/>
          </a:bodyPr>
          <a:lstStyle/>
          <a:p>
            <a:r>
              <a:rPr lang="en-US" altLang="zh-CN" sz="1400" b="1"/>
              <a:t>Affiliation 1</a:t>
            </a:r>
            <a:endParaRPr lang="en-US" sz="1400" b="1"/>
          </a:p>
        </p:txBody>
      </p:sp>
      <p:sp>
        <p:nvSpPr>
          <p:cNvPr id="36897" name="TextBox 46"/>
          <p:cNvSpPr txBox="1">
            <a:spLocks noChangeArrowheads="1"/>
          </p:cNvSpPr>
          <p:nvPr/>
        </p:nvSpPr>
        <p:spPr bwMode="auto">
          <a:xfrm>
            <a:off x="3124200" y="2895600"/>
            <a:ext cx="1147763" cy="304800"/>
          </a:xfrm>
          <a:prstGeom prst="rect">
            <a:avLst/>
          </a:prstGeom>
          <a:noFill/>
          <a:ln w="9525">
            <a:noFill/>
            <a:miter lim="800000"/>
            <a:headEnd/>
            <a:tailEnd/>
          </a:ln>
        </p:spPr>
        <p:txBody>
          <a:bodyPr wrap="none">
            <a:spAutoFit/>
          </a:bodyPr>
          <a:lstStyle/>
          <a:p>
            <a:r>
              <a:rPr lang="en-US" sz="1400" b="1"/>
              <a:t>Affiliation</a:t>
            </a:r>
            <a:r>
              <a:rPr lang="en-US" altLang="zh-CN" sz="1400" b="1"/>
              <a:t> 2</a:t>
            </a:r>
            <a:endParaRPr lang="en-US" sz="1400" b="1"/>
          </a:p>
        </p:txBody>
      </p:sp>
      <p:graphicFrame>
        <p:nvGraphicFramePr>
          <p:cNvPr id="35" name="Table 34"/>
          <p:cNvGraphicFramePr>
            <a:graphicFrameLocks noGrp="1"/>
          </p:cNvGraphicFramePr>
          <p:nvPr/>
        </p:nvGraphicFramePr>
        <p:xfrm>
          <a:off x="4876800" y="1295400"/>
          <a:ext cx="4038600" cy="1964676"/>
        </p:xfrm>
        <a:graphic>
          <a:graphicData uri="http://schemas.openxmlformats.org/drawingml/2006/table">
            <a:tbl>
              <a:tblPr firstRow="1" bandRow="1">
                <a:tableStyleId>{21E4AEA4-8DFA-4A89-87EB-49C32662AFE0}</a:tableStyleId>
              </a:tblPr>
              <a:tblGrid>
                <a:gridCol w="807720"/>
                <a:gridCol w="1698998"/>
                <a:gridCol w="1531882"/>
              </a:tblGrid>
              <a:tr h="457200">
                <a:tc>
                  <a:txBody>
                    <a:bodyPr/>
                    <a:lstStyle/>
                    <a:p>
                      <a:pPr algn="ctr"/>
                      <a:r>
                        <a:rPr lang="en-US" dirty="0" smtClean="0"/>
                        <a:t>Actor</a:t>
                      </a:r>
                      <a:endParaRPr lang="en-US" dirty="0"/>
                    </a:p>
                  </a:txBody>
                  <a:tcPr/>
                </a:tc>
                <a:tc>
                  <a:txBody>
                    <a:bodyPr/>
                    <a:lstStyle/>
                    <a:p>
                      <a:pPr algn="ctr"/>
                      <a:r>
                        <a:rPr lang="en-US" dirty="0" smtClean="0"/>
                        <a:t>Affiliation</a:t>
                      </a:r>
                      <a:r>
                        <a:rPr lang="en-US" baseline="0" dirty="0" smtClean="0"/>
                        <a:t> 1</a:t>
                      </a:r>
                      <a:endParaRPr lang="en-US" dirty="0"/>
                    </a:p>
                  </a:txBody>
                  <a:tcPr/>
                </a:tc>
                <a:tc>
                  <a:txBody>
                    <a:bodyPr/>
                    <a:lstStyle/>
                    <a:p>
                      <a:pPr algn="ctr"/>
                      <a:r>
                        <a:rPr lang="en-US" dirty="0" smtClean="0"/>
                        <a:t>Affiliation 2</a:t>
                      </a:r>
                      <a:endParaRPr lang="en-US" dirty="0"/>
                    </a:p>
                  </a:txBody>
                  <a:tcPr/>
                </a:tc>
              </a:tr>
              <a:tr h="376869">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76869">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76869">
                <a:tc>
                  <a:txBody>
                    <a:bodyPr/>
                    <a:lstStyle/>
                    <a:p>
                      <a:pPr algn="ctr"/>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6869">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200" y="277813"/>
            <a:ext cx="8229600" cy="788987"/>
          </a:xfrm>
        </p:spPr>
        <p:txBody>
          <a:bodyPr/>
          <a:lstStyle/>
          <a:p>
            <a:r>
              <a:rPr lang="en-US" sz="2800" dirty="0" smtClean="0"/>
              <a:t>Approach II: Social-Dimension Approach (</a:t>
            </a:r>
            <a:r>
              <a:rPr lang="en-US" sz="2800" dirty="0" err="1" smtClean="0"/>
              <a:t>SocDim</a:t>
            </a:r>
            <a:r>
              <a:rPr lang="en-US" sz="2800" dirty="0" smtClean="0"/>
              <a:t>)</a:t>
            </a:r>
          </a:p>
        </p:txBody>
      </p:sp>
      <p:sp>
        <p:nvSpPr>
          <p:cNvPr id="15363" name="Content Placeholder 2"/>
          <p:cNvSpPr>
            <a:spLocks noGrp="1"/>
          </p:cNvSpPr>
          <p:nvPr>
            <p:ph idx="1"/>
          </p:nvPr>
        </p:nvSpPr>
        <p:spPr>
          <a:xfrm>
            <a:off x="533400" y="3505200"/>
            <a:ext cx="8305800" cy="2854325"/>
          </a:xfrm>
        </p:spPr>
        <p:txBody>
          <a:bodyPr/>
          <a:lstStyle/>
          <a:p>
            <a:r>
              <a:rPr lang="en-US" sz="2000" dirty="0" smtClean="0"/>
              <a:t>Training: </a:t>
            </a:r>
          </a:p>
          <a:p>
            <a:pPr lvl="1"/>
            <a:r>
              <a:rPr lang="en-US" sz="1800" dirty="0" smtClean="0"/>
              <a:t>Extract social dimensions to </a:t>
            </a:r>
            <a:r>
              <a:rPr lang="en-US" sz="1800" dirty="0" smtClean="0">
                <a:solidFill>
                  <a:srgbClr val="C00000"/>
                </a:solidFill>
              </a:rPr>
              <a:t>represent potential affiliations of actors</a:t>
            </a:r>
          </a:p>
          <a:p>
            <a:pPr lvl="2"/>
            <a:r>
              <a:rPr lang="en-US" sz="1400" dirty="0" smtClean="0"/>
              <a:t>Any community detection methods is applicable (block model, spectral clustering)</a:t>
            </a:r>
          </a:p>
          <a:p>
            <a:pPr lvl="1"/>
            <a:r>
              <a:rPr lang="en-US" sz="1800" dirty="0" smtClean="0"/>
              <a:t>Build a classifier to </a:t>
            </a:r>
            <a:r>
              <a:rPr lang="en-US" sz="1800" dirty="0" smtClean="0">
                <a:solidFill>
                  <a:srgbClr val="C00000"/>
                </a:solidFill>
              </a:rPr>
              <a:t>select those discriminative dimensions</a:t>
            </a:r>
          </a:p>
          <a:p>
            <a:pPr lvl="2"/>
            <a:r>
              <a:rPr lang="en-US" sz="1400" dirty="0" smtClean="0"/>
              <a:t>Any discriminative classifier  is acceptable (SVM, Logistic Regression)</a:t>
            </a:r>
            <a:endParaRPr lang="en-US" sz="1800" dirty="0" smtClean="0"/>
          </a:p>
          <a:p>
            <a:r>
              <a:rPr lang="en-US" sz="2000" dirty="0" smtClean="0"/>
              <a:t>Prediction:</a:t>
            </a:r>
          </a:p>
          <a:p>
            <a:pPr lvl="1"/>
            <a:r>
              <a:rPr lang="en-US" sz="1800" dirty="0" smtClean="0"/>
              <a:t>Predict labels based on one actor’s latent social dimensions</a:t>
            </a:r>
          </a:p>
          <a:p>
            <a:pPr lvl="1"/>
            <a:r>
              <a:rPr lang="en-US" sz="1800" dirty="0" smtClean="0"/>
              <a:t>No collective inference is necessary</a:t>
            </a:r>
          </a:p>
        </p:txBody>
      </p:sp>
      <p:pic>
        <p:nvPicPr>
          <p:cNvPr id="15365" name="Picture 4" descr="network.bmp"/>
          <p:cNvPicPr>
            <a:picLocks noChangeAspect="1"/>
          </p:cNvPicPr>
          <p:nvPr/>
        </p:nvPicPr>
        <p:blipFill>
          <a:blip r:embed="rId3" cstate="print"/>
          <a:srcRect/>
          <a:stretch>
            <a:fillRect/>
          </a:stretch>
        </p:blipFill>
        <p:spPr bwMode="auto">
          <a:xfrm>
            <a:off x="457200" y="1295400"/>
            <a:ext cx="1828800" cy="1716088"/>
          </a:xfrm>
          <a:prstGeom prst="rect">
            <a:avLst/>
          </a:prstGeom>
          <a:noFill/>
          <a:ln w="9525">
            <a:noFill/>
            <a:miter lim="800000"/>
            <a:headEnd/>
            <a:tailEnd/>
          </a:ln>
        </p:spPr>
      </p:pic>
      <p:sp>
        <p:nvSpPr>
          <p:cNvPr id="6" name="Right Arrow 5"/>
          <p:cNvSpPr/>
          <p:nvPr/>
        </p:nvSpPr>
        <p:spPr bwMode="auto">
          <a:xfrm>
            <a:off x="2514600" y="2057400"/>
            <a:ext cx="762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69" name="TextBox 8"/>
          <p:cNvSpPr txBox="1">
            <a:spLocks noChangeArrowheads="1"/>
          </p:cNvSpPr>
          <p:nvPr/>
        </p:nvSpPr>
        <p:spPr bwMode="auto">
          <a:xfrm>
            <a:off x="2286000" y="1371600"/>
            <a:ext cx="1108075" cy="738188"/>
          </a:xfrm>
          <a:prstGeom prst="rect">
            <a:avLst/>
          </a:prstGeom>
          <a:noFill/>
          <a:ln w="9525">
            <a:noFill/>
            <a:miter lim="800000"/>
            <a:headEnd/>
            <a:tailEnd/>
          </a:ln>
        </p:spPr>
        <p:txBody>
          <a:bodyPr wrap="none">
            <a:spAutoFit/>
          </a:bodyPr>
          <a:lstStyle/>
          <a:p>
            <a:pPr algn="ctr"/>
            <a:r>
              <a:rPr lang="en-US" sz="1400" b="1">
                <a:cs typeface="Arial" charset="0"/>
              </a:rPr>
              <a:t>Extract</a:t>
            </a:r>
          </a:p>
          <a:p>
            <a:pPr algn="ctr"/>
            <a:r>
              <a:rPr lang="en-US" sz="1400" b="1">
                <a:cs typeface="Arial" charset="0"/>
              </a:rPr>
              <a:t>Potential</a:t>
            </a:r>
          </a:p>
          <a:p>
            <a:pPr algn="ctr"/>
            <a:r>
              <a:rPr lang="en-US" sz="1400" b="1">
                <a:cs typeface="Arial" charset="0"/>
              </a:rPr>
              <a:t>Affiliations</a:t>
            </a:r>
          </a:p>
        </p:txBody>
      </p:sp>
      <p:sp>
        <p:nvSpPr>
          <p:cNvPr id="10" name="Rectangle 9"/>
          <p:cNvSpPr/>
          <p:nvPr/>
        </p:nvSpPr>
        <p:spPr bwMode="auto">
          <a:xfrm>
            <a:off x="3352800" y="1371600"/>
            <a:ext cx="457200" cy="152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1" name="Right Arrow 10"/>
          <p:cNvSpPr/>
          <p:nvPr/>
        </p:nvSpPr>
        <p:spPr bwMode="auto">
          <a:xfrm>
            <a:off x="4343400" y="1524000"/>
            <a:ext cx="1295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2" name="TextBox 11"/>
          <p:cNvSpPr txBox="1">
            <a:spLocks noChangeArrowheads="1"/>
          </p:cNvSpPr>
          <p:nvPr/>
        </p:nvSpPr>
        <p:spPr bwMode="auto">
          <a:xfrm>
            <a:off x="4495800" y="1143000"/>
            <a:ext cx="982663" cy="338138"/>
          </a:xfrm>
          <a:prstGeom prst="rect">
            <a:avLst/>
          </a:prstGeom>
          <a:noFill/>
          <a:ln w="9525">
            <a:noFill/>
            <a:miter lim="800000"/>
            <a:headEnd/>
            <a:tailEnd/>
          </a:ln>
        </p:spPr>
        <p:txBody>
          <a:bodyPr wrap="none">
            <a:spAutoFit/>
          </a:bodyPr>
          <a:lstStyle/>
          <a:p>
            <a:r>
              <a:rPr lang="en-US" sz="1600" b="1">
                <a:cs typeface="Arial" charset="0"/>
              </a:rPr>
              <a:t>Training</a:t>
            </a:r>
            <a:endParaRPr lang="en-US" b="1">
              <a:cs typeface="Arial" charset="0"/>
            </a:endParaRPr>
          </a:p>
        </p:txBody>
      </p:sp>
      <p:sp>
        <p:nvSpPr>
          <p:cNvPr id="13" name="Rectangle 12"/>
          <p:cNvSpPr/>
          <p:nvPr/>
        </p:nvSpPr>
        <p:spPr bwMode="auto">
          <a:xfrm>
            <a:off x="3886200" y="1371600"/>
            <a:ext cx="1524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dirty="0"/>
          </a:p>
        </p:txBody>
      </p:sp>
      <p:sp>
        <p:nvSpPr>
          <p:cNvPr id="14" name="Oval 13"/>
          <p:cNvSpPr/>
          <p:nvPr/>
        </p:nvSpPr>
        <p:spPr bwMode="auto">
          <a:xfrm>
            <a:off x="5715000" y="1219200"/>
            <a:ext cx="1524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cs typeface="Arial" pitchFamily="34" charset="0"/>
              </a:rPr>
              <a:t>classifier</a:t>
            </a:r>
            <a:endParaRPr lang="en-US" b="1" dirty="0">
              <a:solidFill>
                <a:schemeClr val="tx1"/>
              </a:solidFill>
              <a:cs typeface="Arial" pitchFamily="34" charset="0"/>
            </a:endParaRPr>
          </a:p>
        </p:txBody>
      </p:sp>
      <p:sp>
        <p:nvSpPr>
          <p:cNvPr id="15" name="Right Arrow 14"/>
          <p:cNvSpPr/>
          <p:nvPr/>
        </p:nvSpPr>
        <p:spPr bwMode="auto">
          <a:xfrm>
            <a:off x="3962400" y="2362200"/>
            <a:ext cx="3276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ight Brace 15"/>
          <p:cNvSpPr/>
          <p:nvPr/>
        </p:nvSpPr>
        <p:spPr bwMode="auto">
          <a:xfrm>
            <a:off x="7239000" y="1295400"/>
            <a:ext cx="228600" cy="1676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 name="Rectangle 16"/>
          <p:cNvSpPr/>
          <p:nvPr/>
        </p:nvSpPr>
        <p:spPr bwMode="auto">
          <a:xfrm>
            <a:off x="7543800" y="1828800"/>
            <a:ext cx="152400" cy="1066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378" name="TextBox 17"/>
          <p:cNvSpPr txBox="1">
            <a:spLocks noChangeArrowheads="1"/>
          </p:cNvSpPr>
          <p:nvPr/>
        </p:nvSpPr>
        <p:spPr bwMode="auto">
          <a:xfrm>
            <a:off x="4495800" y="2057400"/>
            <a:ext cx="1187450" cy="338138"/>
          </a:xfrm>
          <a:prstGeom prst="rect">
            <a:avLst/>
          </a:prstGeom>
          <a:noFill/>
          <a:ln w="9525">
            <a:noFill/>
            <a:miter lim="800000"/>
            <a:headEnd/>
            <a:tailEnd/>
          </a:ln>
        </p:spPr>
        <p:txBody>
          <a:bodyPr wrap="none">
            <a:spAutoFit/>
          </a:bodyPr>
          <a:lstStyle/>
          <a:p>
            <a:r>
              <a:rPr lang="en-US" sz="1600" b="1">
                <a:cs typeface="Arial" charset="0"/>
              </a:rPr>
              <a:t>Prediction</a:t>
            </a:r>
            <a:endParaRPr lang="en-US" b="1">
              <a:cs typeface="Arial" charset="0"/>
            </a:endParaRPr>
          </a:p>
        </p:txBody>
      </p:sp>
      <p:sp>
        <p:nvSpPr>
          <p:cNvPr id="15379" name="TextBox 18"/>
          <p:cNvSpPr txBox="1">
            <a:spLocks noChangeArrowheads="1"/>
          </p:cNvSpPr>
          <p:nvPr/>
        </p:nvSpPr>
        <p:spPr bwMode="auto">
          <a:xfrm>
            <a:off x="3581400" y="914400"/>
            <a:ext cx="773113" cy="369888"/>
          </a:xfrm>
          <a:prstGeom prst="rect">
            <a:avLst/>
          </a:prstGeom>
          <a:noFill/>
          <a:ln w="9525">
            <a:noFill/>
            <a:miter lim="800000"/>
            <a:headEnd/>
            <a:tailEnd/>
          </a:ln>
        </p:spPr>
        <p:txBody>
          <a:bodyPr wrap="none">
            <a:spAutoFit/>
          </a:bodyPr>
          <a:lstStyle/>
          <a:p>
            <a:r>
              <a:rPr lang="en-US"/>
              <a:t>Labels</a:t>
            </a:r>
          </a:p>
        </p:txBody>
      </p:sp>
      <p:sp>
        <p:nvSpPr>
          <p:cNvPr id="15380" name="Rectangle 19"/>
          <p:cNvSpPr>
            <a:spLocks noChangeArrowheads="1"/>
          </p:cNvSpPr>
          <p:nvPr/>
        </p:nvSpPr>
        <p:spPr bwMode="auto">
          <a:xfrm>
            <a:off x="7696200" y="2133600"/>
            <a:ext cx="1176338" cy="554038"/>
          </a:xfrm>
          <a:prstGeom prst="rect">
            <a:avLst/>
          </a:prstGeom>
          <a:noFill/>
          <a:ln w="9525">
            <a:noFill/>
            <a:miter lim="800000"/>
            <a:headEnd/>
            <a:tailEnd/>
          </a:ln>
        </p:spPr>
        <p:txBody>
          <a:bodyPr wrap="none">
            <a:spAutoFit/>
          </a:bodyPr>
          <a:lstStyle/>
          <a:p>
            <a:pPr algn="ctr"/>
            <a:r>
              <a:rPr lang="en-US" sz="1600" b="1"/>
              <a:t>Predicted </a:t>
            </a:r>
          </a:p>
          <a:p>
            <a:pPr algn="ctr"/>
            <a:r>
              <a:rPr lang="en-US" sz="1400" b="1">
                <a:cs typeface="Arial" charset="0"/>
              </a:rPr>
              <a:t>Labels</a:t>
            </a:r>
            <a:endParaRPr lang="en-US" sz="1600" b="1">
              <a:cs typeface="Arial" charset="0"/>
            </a:endParaRPr>
          </a:p>
        </p:txBody>
      </p:sp>
      <p:sp>
        <p:nvSpPr>
          <p:cNvPr id="21" name="TextBox 20"/>
          <p:cNvSpPr txBox="1">
            <a:spLocks noChangeArrowheads="1"/>
          </p:cNvSpPr>
          <p:nvPr/>
        </p:nvSpPr>
        <p:spPr bwMode="auto">
          <a:xfrm>
            <a:off x="2971800" y="2895600"/>
            <a:ext cx="1346200" cy="584200"/>
          </a:xfrm>
          <a:prstGeom prst="rect">
            <a:avLst/>
          </a:prstGeom>
          <a:noFill/>
          <a:ln w="9525">
            <a:noFill/>
            <a:miter lim="800000"/>
            <a:headEnd/>
            <a:tailEnd/>
          </a:ln>
        </p:spPr>
        <p:txBody>
          <a:bodyPr wrap="none">
            <a:spAutoFit/>
          </a:bodyPr>
          <a:lstStyle/>
          <a:p>
            <a:pPr algn="ctr"/>
            <a:r>
              <a:rPr lang="en-US" sz="1600" b="1"/>
              <a:t>Social </a:t>
            </a:r>
          </a:p>
          <a:p>
            <a:pPr algn="ctr"/>
            <a:r>
              <a:rPr lang="en-US" sz="1600" b="1"/>
              <a:t>Dimensions</a:t>
            </a:r>
          </a:p>
        </p:txBody>
      </p:sp>
      <p:sp>
        <p:nvSpPr>
          <p:cNvPr id="25" name="Rectangle 24"/>
          <p:cNvSpPr/>
          <p:nvPr/>
        </p:nvSpPr>
        <p:spPr bwMode="auto">
          <a:xfrm>
            <a:off x="3352800" y="1371600"/>
            <a:ext cx="457200" cy="457200"/>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7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363">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363">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363">
                                            <p:txEl>
                                              <p:pRg st="2" end="2"/>
                                            </p:txEl>
                                          </p:spTgt>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15369"/>
                                        </p:tgtEl>
                                        <p:attrNameLst>
                                          <p:attrName>style.visibility</p:attrName>
                                        </p:attrNameLst>
                                      </p:cBhvr>
                                      <p:to>
                                        <p:strVal val="visible"/>
                                      </p:to>
                                    </p:set>
                                    <p:animEffect transition="in" filter="fade">
                                      <p:cBhvr>
                                        <p:cTn id="24" dur="2000"/>
                                        <p:tgtEl>
                                          <p:spTgt spid="15369"/>
                                        </p:tgtEl>
                                      </p:cBhvr>
                                    </p:animEffec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6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63">
                                            <p:txEl>
                                              <p:pRg st="4" end="4"/>
                                            </p:txEl>
                                          </p:spTgt>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537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5363">
                                            <p:txEl>
                                              <p:pRg st="5" end="5"/>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363">
                                            <p:txEl>
                                              <p:pRg st="6" end="6"/>
                                            </p:txEl>
                                          </p:spTgt>
                                        </p:tgtEl>
                                        <p:attrNameLst>
                                          <p:attrName>style.visibility</p:attrName>
                                        </p:attrNameLst>
                                      </p:cBhvr>
                                      <p:to>
                                        <p:strVal val="visible"/>
                                      </p:to>
                                    </p:set>
                                  </p:childTnLst>
                                </p:cTn>
                              </p:par>
                            </p:childTnLst>
                          </p:cTn>
                        </p:par>
                        <p:par>
                          <p:cTn id="56" fill="hold">
                            <p:stCondLst>
                              <p:cond delay="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20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378"/>
                                        </p:tgtEl>
                                        <p:attrNameLst>
                                          <p:attrName>style.visibility</p:attrName>
                                        </p:attrNameLst>
                                      </p:cBhvr>
                                      <p:to>
                                        <p:strVal val="visible"/>
                                      </p:to>
                                    </p:set>
                                    <p:animEffect transition="in" filter="fade">
                                      <p:cBhvr>
                                        <p:cTn id="62" dur="2000"/>
                                        <p:tgtEl>
                                          <p:spTgt spid="1537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0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20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380"/>
                                        </p:tgtEl>
                                        <p:attrNameLst>
                                          <p:attrName>style.visibility</p:attrName>
                                        </p:attrNameLst>
                                      </p:cBhvr>
                                      <p:to>
                                        <p:strVal val="visible"/>
                                      </p:to>
                                    </p:set>
                                    <p:animEffect transition="in" filter="fade">
                                      <p:cBhvr>
                                        <p:cTn id="71" dur="2000"/>
                                        <p:tgtEl>
                                          <p:spTgt spid="15380"/>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369" grpId="0"/>
      <p:bldP spid="10" grpId="0" animBg="1"/>
      <p:bldP spid="11" grpId="0" animBg="1"/>
      <p:bldP spid="15372" grpId="0"/>
      <p:bldP spid="13" grpId="0" animBg="1"/>
      <p:bldP spid="14" grpId="0" animBg="1"/>
      <p:bldP spid="15" grpId="0" animBg="1"/>
      <p:bldP spid="16" grpId="0" animBg="1"/>
      <p:bldP spid="17" grpId="0" animBg="1"/>
      <p:bldP spid="15378" grpId="0"/>
      <p:bldP spid="15379" grpId="0"/>
      <p:bldP spid="15380" grpId="0"/>
      <p:bldP spid="21" grpId="0"/>
      <p:bldP spid="25"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596" name="Rectangle 4"/>
          <p:cNvSpPr>
            <a:spLocks noChangeArrowheads="1"/>
          </p:cNvSpPr>
          <p:nvPr/>
        </p:nvSpPr>
        <p:spPr bwMode="auto">
          <a:xfrm>
            <a:off x="609600" y="304800"/>
            <a:ext cx="4648200" cy="685800"/>
          </a:xfrm>
          <a:prstGeom prst="rect">
            <a:avLst/>
          </a:prstGeom>
          <a:noFill/>
          <a:ln w="9525">
            <a:noFill/>
            <a:miter lim="800000"/>
            <a:headEnd/>
            <a:tailEnd/>
          </a:ln>
          <a:effectLst/>
        </p:spPr>
        <p:txBody>
          <a:bodyPr anchor="b"/>
          <a:lstStyle/>
          <a:p>
            <a:pPr algn="l"/>
            <a:r>
              <a:rPr lang="en-US" altLang="zh-CN" sz="4200" dirty="0" smtClean="0">
                <a:solidFill>
                  <a:schemeClr val="tx2"/>
                </a:solidFill>
                <a:latin typeface="Garamond" pitchFamily="18" charset="0"/>
              </a:rPr>
              <a:t>SVM  </a:t>
            </a:r>
            <a:r>
              <a:rPr lang="en-US" altLang="zh-CN" sz="4200" dirty="0">
                <a:solidFill>
                  <a:schemeClr val="tx2"/>
                </a:solidFill>
                <a:latin typeface="Garamond" pitchFamily="18" charset="0"/>
              </a:rPr>
              <a:t>Classifiers</a:t>
            </a:r>
          </a:p>
        </p:txBody>
      </p:sp>
      <p:sp>
        <p:nvSpPr>
          <p:cNvPr id="238597" name="Rectangle 5"/>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headEnd/>
            <a:tailEnd/>
          </a:ln>
          <a:effectLst/>
        </p:spPr>
        <p:txBody>
          <a:bodyPr anchor="ctr">
            <a:spAutoFit/>
          </a:bodyPr>
          <a:lstStyle/>
          <a:p>
            <a:pPr>
              <a:spcBef>
                <a:spcPct val="50000"/>
              </a:spcBef>
              <a:buClr>
                <a:schemeClr val="tx1"/>
              </a:buClr>
            </a:pPr>
            <a:r>
              <a:rPr lang="en-US" altLang="zh-CN" sz="3600" i="1">
                <a:latin typeface="Tahoma" pitchFamily="34" charset="0"/>
              </a:rPr>
              <a:t>f </a:t>
            </a:r>
          </a:p>
        </p:txBody>
      </p:sp>
      <p:sp>
        <p:nvSpPr>
          <p:cNvPr id="238598" name="Line 6"/>
          <p:cNvSpPr>
            <a:spLocks noChangeShapeType="1"/>
          </p:cNvSpPr>
          <p:nvPr/>
        </p:nvSpPr>
        <p:spPr bwMode="auto">
          <a:xfrm>
            <a:off x="3962400" y="1066800"/>
            <a:ext cx="137160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38599" name="Text Box 7"/>
          <p:cNvSpPr txBox="1">
            <a:spLocks noChangeArrowheads="1"/>
          </p:cNvSpPr>
          <p:nvPr/>
        </p:nvSpPr>
        <p:spPr bwMode="auto">
          <a:xfrm>
            <a:off x="3505200" y="762000"/>
            <a:ext cx="609600" cy="519113"/>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2800" b="1" i="1">
                <a:latin typeface="Tahoma" pitchFamily="34" charset="0"/>
              </a:rPr>
              <a:t>x</a:t>
            </a:r>
          </a:p>
        </p:txBody>
      </p:sp>
      <p:sp>
        <p:nvSpPr>
          <p:cNvPr id="238600" name="Line 8"/>
          <p:cNvSpPr>
            <a:spLocks noChangeShapeType="1"/>
          </p:cNvSpPr>
          <p:nvPr/>
        </p:nvSpPr>
        <p:spPr bwMode="auto">
          <a:xfrm>
            <a:off x="6019800" y="381000"/>
            <a:ext cx="0" cy="38100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38601" name="Text Box 9"/>
          <p:cNvSpPr txBox="1">
            <a:spLocks noChangeArrowheads="1"/>
          </p:cNvSpPr>
          <p:nvPr/>
        </p:nvSpPr>
        <p:spPr bwMode="auto">
          <a:xfrm>
            <a:off x="5791200" y="0"/>
            <a:ext cx="381000" cy="579438"/>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3200">
                <a:solidFill>
                  <a:srgbClr val="00CC00"/>
                </a:solidFill>
                <a:latin typeface="Symbol" pitchFamily="18" charset="2"/>
              </a:rPr>
              <a:t>a</a:t>
            </a:r>
          </a:p>
        </p:txBody>
      </p:sp>
      <p:sp>
        <p:nvSpPr>
          <p:cNvPr id="238602" name="Line 10"/>
          <p:cNvSpPr>
            <a:spLocks noChangeShapeType="1"/>
          </p:cNvSpPr>
          <p:nvPr/>
        </p:nvSpPr>
        <p:spPr bwMode="auto">
          <a:xfrm>
            <a:off x="6934200" y="1066800"/>
            <a:ext cx="137160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238603" name="Text Box 11"/>
          <p:cNvSpPr txBox="1">
            <a:spLocks noChangeArrowheads="1"/>
          </p:cNvSpPr>
          <p:nvPr/>
        </p:nvSpPr>
        <p:spPr bwMode="auto">
          <a:xfrm>
            <a:off x="8305800" y="838200"/>
            <a:ext cx="838200" cy="579438"/>
          </a:xfrm>
          <a:prstGeom prst="rect">
            <a:avLst/>
          </a:prstGeom>
          <a:noFill/>
          <a:ln w="12700">
            <a:noFill/>
            <a:miter lim="800000"/>
            <a:headEnd/>
            <a:tailEnd/>
          </a:ln>
          <a:effectLst/>
        </p:spPr>
        <p:txBody>
          <a:bodyPr>
            <a:spAutoFit/>
          </a:bodyPr>
          <a:lstStyle/>
          <a:p>
            <a:pPr algn="l">
              <a:spcBef>
                <a:spcPct val="20000"/>
              </a:spcBef>
              <a:buClr>
                <a:schemeClr val="tx1"/>
              </a:buClr>
            </a:pPr>
            <a:r>
              <a:rPr lang="en-US" altLang="zh-CN" sz="3200">
                <a:latin typeface="Tahoma" pitchFamily="34" charset="0"/>
              </a:rPr>
              <a:t>y</a:t>
            </a:r>
            <a:r>
              <a:rPr lang="en-US" altLang="zh-CN" sz="3200" baseline="30000">
                <a:latin typeface="Tahoma" pitchFamily="34" charset="0"/>
              </a:rPr>
              <a:t>est</a:t>
            </a:r>
          </a:p>
        </p:txBody>
      </p:sp>
      <p:sp>
        <p:nvSpPr>
          <p:cNvPr id="238604" name="Text Box 12"/>
          <p:cNvSpPr txBox="1">
            <a:spLocks noChangeArrowheads="1"/>
          </p:cNvSpPr>
          <p:nvPr/>
        </p:nvSpPr>
        <p:spPr bwMode="auto">
          <a:xfrm>
            <a:off x="838200" y="1905000"/>
            <a:ext cx="1905000" cy="854075"/>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2000">
                <a:latin typeface="Tahoma" pitchFamily="34" charset="0"/>
              </a:rPr>
              <a:t>denotes +1</a:t>
            </a:r>
          </a:p>
          <a:p>
            <a:pPr>
              <a:spcBef>
                <a:spcPct val="50000"/>
              </a:spcBef>
              <a:buClr>
                <a:schemeClr val="tx1"/>
              </a:buClr>
            </a:pPr>
            <a:r>
              <a:rPr lang="en-US" altLang="zh-CN" sz="2000">
                <a:latin typeface="Tahoma" pitchFamily="34" charset="0"/>
              </a:rPr>
              <a:t>denotes -1</a:t>
            </a:r>
          </a:p>
        </p:txBody>
      </p:sp>
      <p:sp>
        <p:nvSpPr>
          <p:cNvPr id="238605"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06" name="Oval 14"/>
          <p:cNvSpPr>
            <a:spLocks noChangeAspect="1" noChangeArrowheads="1"/>
          </p:cNvSpPr>
          <p:nvPr/>
        </p:nvSpPr>
        <p:spPr bwMode="auto">
          <a:xfrm rot="5895381">
            <a:off x="915988" y="2513012"/>
            <a:ext cx="50800"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07" name="Line 15"/>
          <p:cNvSpPr>
            <a:spLocks noChangeShapeType="1"/>
          </p:cNvSpPr>
          <p:nvPr/>
        </p:nvSpPr>
        <p:spPr bwMode="auto">
          <a:xfrm>
            <a:off x="2590800" y="2209800"/>
            <a:ext cx="0" cy="3505200"/>
          </a:xfrm>
          <a:prstGeom prst="line">
            <a:avLst/>
          </a:prstGeom>
          <a:noFill/>
          <a:ln w="38100">
            <a:solidFill>
              <a:schemeClr val="hlink"/>
            </a:solidFill>
            <a:round/>
            <a:headEnd/>
            <a:tailEnd/>
          </a:ln>
          <a:effectLst/>
        </p:spPr>
        <p:txBody>
          <a:bodyPr wrap="none" anchor="ctr">
            <a:spAutoFit/>
          </a:bodyPr>
          <a:lstStyle/>
          <a:p>
            <a:endParaRPr lang="en-US"/>
          </a:p>
        </p:txBody>
      </p:sp>
      <p:sp>
        <p:nvSpPr>
          <p:cNvPr id="238608" name="Line 16"/>
          <p:cNvSpPr>
            <a:spLocks noChangeShapeType="1"/>
          </p:cNvSpPr>
          <p:nvPr/>
        </p:nvSpPr>
        <p:spPr bwMode="auto">
          <a:xfrm flipV="1">
            <a:off x="2438400" y="5562600"/>
            <a:ext cx="3657600" cy="0"/>
          </a:xfrm>
          <a:prstGeom prst="line">
            <a:avLst/>
          </a:prstGeom>
          <a:noFill/>
          <a:ln w="38100">
            <a:solidFill>
              <a:schemeClr val="hlink"/>
            </a:solidFill>
            <a:round/>
            <a:headEnd/>
            <a:tailEnd/>
          </a:ln>
          <a:effectLst/>
        </p:spPr>
        <p:txBody>
          <a:bodyPr anchor="ctr">
            <a:spAutoFit/>
          </a:bodyPr>
          <a:lstStyle/>
          <a:p>
            <a:endParaRPr lang="en-US"/>
          </a:p>
        </p:txBody>
      </p:sp>
      <p:sp>
        <p:nvSpPr>
          <p:cNvPr id="238609"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10"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11"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12"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13"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14"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15"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16"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17"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18"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19"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20"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21"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22"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23"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24"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25"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26"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27"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28" name="Oval 36"/>
          <p:cNvSpPr>
            <a:spLocks noChangeAspect="1" noChangeArrowheads="1"/>
          </p:cNvSpPr>
          <p:nvPr/>
        </p:nvSpPr>
        <p:spPr bwMode="auto">
          <a:xfrm rot="5895381">
            <a:off x="5304632" y="4144169"/>
            <a:ext cx="58737"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29"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0"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1"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32"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3" name="Oval 41"/>
          <p:cNvSpPr>
            <a:spLocks noChangeAspect="1" noChangeArrowheads="1"/>
          </p:cNvSpPr>
          <p:nvPr/>
        </p:nvSpPr>
        <p:spPr bwMode="auto">
          <a:xfrm rot="5895381">
            <a:off x="5117307" y="4718844"/>
            <a:ext cx="58737"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4" name="Oval 42"/>
          <p:cNvSpPr>
            <a:spLocks noChangeAspect="1" noChangeArrowheads="1"/>
          </p:cNvSpPr>
          <p:nvPr/>
        </p:nvSpPr>
        <p:spPr bwMode="auto">
          <a:xfrm rot="4777107">
            <a:off x="3498057" y="3534569"/>
            <a:ext cx="58737"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35"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6"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37"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38" name="Oval 46"/>
          <p:cNvSpPr>
            <a:spLocks noChangeAspect="1" noChangeArrowheads="1"/>
          </p:cNvSpPr>
          <p:nvPr/>
        </p:nvSpPr>
        <p:spPr bwMode="auto">
          <a:xfrm rot="4777107">
            <a:off x="3713163" y="2776537"/>
            <a:ext cx="50800"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39" name="Oval 47"/>
          <p:cNvSpPr>
            <a:spLocks noChangeAspect="1" noChangeArrowheads="1"/>
          </p:cNvSpPr>
          <p:nvPr/>
        </p:nvSpPr>
        <p:spPr bwMode="auto">
          <a:xfrm rot="4777107">
            <a:off x="4356101" y="4364037"/>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40" name="Oval 48"/>
          <p:cNvSpPr>
            <a:spLocks noChangeAspect="1" noChangeArrowheads="1"/>
          </p:cNvSpPr>
          <p:nvPr/>
        </p:nvSpPr>
        <p:spPr bwMode="auto">
          <a:xfrm rot="4777107">
            <a:off x="2504282" y="3082131"/>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238641"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42"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38643" name="Text Box 51"/>
          <p:cNvSpPr txBox="1">
            <a:spLocks noChangeArrowheads="1"/>
          </p:cNvSpPr>
          <p:nvPr/>
        </p:nvSpPr>
        <p:spPr bwMode="auto">
          <a:xfrm>
            <a:off x="5486400" y="1676400"/>
            <a:ext cx="3200400" cy="396875"/>
          </a:xfrm>
          <a:prstGeom prst="rect">
            <a:avLst/>
          </a:prstGeom>
          <a:noFill/>
          <a:ln w="12700">
            <a:noFill/>
            <a:miter lim="800000"/>
            <a:headEnd/>
            <a:tailEnd/>
          </a:ln>
          <a:effectLst/>
        </p:spPr>
        <p:txBody>
          <a:bodyPr>
            <a:spAutoFit/>
          </a:bodyPr>
          <a:lstStyle/>
          <a:p>
            <a:pPr>
              <a:spcBef>
                <a:spcPct val="50000"/>
              </a:spcBef>
              <a:buClr>
                <a:schemeClr val="tx1"/>
              </a:buClr>
            </a:pPr>
            <a:r>
              <a:rPr lang="en-US" altLang="zh-CN" sz="2000" b="1" i="1">
                <a:latin typeface="Tahoma" pitchFamily="34" charset="0"/>
              </a:rPr>
              <a:t>f</a:t>
            </a:r>
            <a:r>
              <a:rPr lang="en-US" altLang="zh-CN" sz="2000" i="1">
                <a:latin typeface="Tahoma" pitchFamily="34" charset="0"/>
              </a:rPr>
              <a:t>(</a:t>
            </a:r>
            <a:r>
              <a:rPr lang="en-US" altLang="zh-CN" sz="2000" b="1" i="1">
                <a:latin typeface="Tahoma" pitchFamily="34" charset="0"/>
              </a:rPr>
              <a:t>x</a:t>
            </a:r>
            <a:r>
              <a:rPr lang="en-US" altLang="zh-CN" sz="2000" i="1">
                <a:latin typeface="Tahoma" pitchFamily="34" charset="0"/>
              </a:rPr>
              <a:t>,</a:t>
            </a:r>
            <a:r>
              <a:rPr lang="en-US" altLang="zh-CN" sz="2000" b="1" i="1">
                <a:solidFill>
                  <a:srgbClr val="00CC00"/>
                </a:solidFill>
                <a:latin typeface="Tahoma" pitchFamily="34" charset="0"/>
              </a:rPr>
              <a:t>w</a:t>
            </a:r>
            <a:r>
              <a:rPr lang="en-US" altLang="zh-CN" sz="2000" i="1">
                <a:solidFill>
                  <a:srgbClr val="00CC00"/>
                </a:solidFill>
                <a:latin typeface="Tahoma" pitchFamily="34" charset="0"/>
              </a:rPr>
              <a:t>,b</a:t>
            </a:r>
            <a:r>
              <a:rPr lang="en-US" altLang="zh-CN" sz="2000" i="1">
                <a:latin typeface="Tahoma" pitchFamily="34" charset="0"/>
              </a:rPr>
              <a:t>) = sign(</a:t>
            </a:r>
            <a:r>
              <a:rPr lang="en-US" altLang="zh-CN" sz="2000" b="1" i="1">
                <a:solidFill>
                  <a:srgbClr val="00CC00"/>
                </a:solidFill>
                <a:latin typeface="Tahoma" pitchFamily="34" charset="0"/>
              </a:rPr>
              <a:t>w</a:t>
            </a:r>
            <a:r>
              <a:rPr lang="en-US" altLang="zh-CN" sz="2000" b="1" i="1">
                <a:latin typeface="Tahoma" pitchFamily="34" charset="0"/>
              </a:rPr>
              <a:t> x</a:t>
            </a:r>
            <a:r>
              <a:rPr lang="en-US" altLang="zh-CN" sz="2000" i="1">
                <a:solidFill>
                  <a:srgbClr val="00CC00"/>
                </a:solidFill>
                <a:latin typeface="Tahoma" pitchFamily="34" charset="0"/>
              </a:rPr>
              <a:t> +b</a:t>
            </a:r>
            <a:r>
              <a:rPr lang="en-US" altLang="zh-CN" sz="2000" i="1">
                <a:latin typeface="Tahoma" pitchFamily="34" charset="0"/>
              </a:rPr>
              <a:t>)</a:t>
            </a:r>
          </a:p>
        </p:txBody>
      </p:sp>
      <p:sp>
        <p:nvSpPr>
          <p:cNvPr id="238644" name="Line 52"/>
          <p:cNvSpPr>
            <a:spLocks noChangeShapeType="1"/>
          </p:cNvSpPr>
          <p:nvPr/>
        </p:nvSpPr>
        <p:spPr bwMode="auto">
          <a:xfrm flipV="1">
            <a:off x="2286000" y="2362200"/>
            <a:ext cx="4038600" cy="2590800"/>
          </a:xfrm>
          <a:prstGeom prst="line">
            <a:avLst/>
          </a:prstGeom>
          <a:noFill/>
          <a:ln w="12700">
            <a:solidFill>
              <a:schemeClr val="tx1"/>
            </a:solidFill>
            <a:round/>
            <a:headEnd/>
            <a:tailEnd/>
          </a:ln>
          <a:effectLst/>
        </p:spPr>
        <p:txBody>
          <a:bodyPr anchor="ctr">
            <a:spAutoFit/>
          </a:bodyPr>
          <a:lstStyle/>
          <a:p>
            <a:endParaRPr lang="en-US"/>
          </a:p>
        </p:txBody>
      </p:sp>
      <p:sp>
        <p:nvSpPr>
          <p:cNvPr id="238645" name="Text Box 53"/>
          <p:cNvSpPr txBox="1">
            <a:spLocks noChangeArrowheads="1"/>
          </p:cNvSpPr>
          <p:nvPr/>
        </p:nvSpPr>
        <p:spPr bwMode="auto">
          <a:xfrm>
            <a:off x="6248400" y="3200400"/>
            <a:ext cx="2438400" cy="396875"/>
          </a:xfrm>
          <a:prstGeom prst="rect">
            <a:avLst/>
          </a:prstGeom>
          <a:noFill/>
          <a:ln w="12700">
            <a:noFill/>
            <a:miter lim="800000"/>
            <a:headEnd/>
            <a:tailEnd/>
          </a:ln>
          <a:effectLst/>
        </p:spPr>
        <p:txBody>
          <a:bodyPr>
            <a:spAutoFit/>
          </a:bodyPr>
          <a:lstStyle/>
          <a:p>
            <a:pPr algn="l">
              <a:spcBef>
                <a:spcPct val="50000"/>
              </a:spcBef>
              <a:buClr>
                <a:schemeClr val="tx1"/>
              </a:buClr>
            </a:pPr>
            <a:endParaRPr lang="en-US" sz="2000">
              <a:latin typeface="Tahoma" pitchFamily="34" charset="0"/>
            </a:endParaRPr>
          </a:p>
        </p:txBody>
      </p:sp>
      <p:sp>
        <p:nvSpPr>
          <p:cNvPr id="238646" name="Text Box 54"/>
          <p:cNvSpPr txBox="1">
            <a:spLocks noChangeArrowheads="1"/>
          </p:cNvSpPr>
          <p:nvPr/>
        </p:nvSpPr>
        <p:spPr bwMode="auto">
          <a:xfrm>
            <a:off x="6400800" y="3352800"/>
            <a:ext cx="2209800" cy="701675"/>
          </a:xfrm>
          <a:prstGeom prst="rect">
            <a:avLst/>
          </a:prstGeom>
          <a:noFill/>
          <a:ln w="12700">
            <a:noFill/>
            <a:miter lim="800000"/>
            <a:headEnd/>
            <a:tailEnd/>
          </a:ln>
          <a:effectLst/>
        </p:spPr>
        <p:txBody>
          <a:bodyPr>
            <a:spAutoFit/>
          </a:bodyPr>
          <a:lstStyle/>
          <a:p>
            <a:pPr algn="l">
              <a:spcBef>
                <a:spcPct val="50000"/>
              </a:spcBef>
              <a:buClr>
                <a:schemeClr val="tx1"/>
              </a:buClr>
            </a:pPr>
            <a:r>
              <a:rPr lang="en-US" altLang="zh-CN" sz="2000">
                <a:latin typeface="Tahoma" pitchFamily="34" charset="0"/>
              </a:rPr>
              <a:t>How would you classify this data?</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2050" name="Line 2"/>
          <p:cNvSpPr>
            <a:spLocks noChangeShapeType="1"/>
          </p:cNvSpPr>
          <p:nvPr/>
        </p:nvSpPr>
        <p:spPr bwMode="auto">
          <a:xfrm rot="-3472419">
            <a:off x="1239838" y="4076700"/>
            <a:ext cx="5410200" cy="0"/>
          </a:xfrm>
          <a:prstGeom prst="line">
            <a:avLst/>
          </a:prstGeom>
          <a:noFill/>
          <a:ln w="361950">
            <a:solidFill>
              <a:schemeClr val="accent2"/>
            </a:solidFill>
            <a:round/>
            <a:headEnd/>
            <a:tailEnd/>
          </a:ln>
          <a:effectLst/>
        </p:spPr>
        <p:txBody>
          <a:bodyPr>
            <a:spAutoFit/>
          </a:bodyPr>
          <a:lstStyle/>
          <a:p>
            <a:endParaRPr lang="en-US"/>
          </a:p>
        </p:txBody>
      </p:sp>
      <p:sp>
        <p:nvSpPr>
          <p:cNvPr id="642051" name="Line 3"/>
          <p:cNvSpPr>
            <a:spLocks noChangeShapeType="1"/>
          </p:cNvSpPr>
          <p:nvPr/>
        </p:nvSpPr>
        <p:spPr bwMode="auto">
          <a:xfrm rot="-3472419">
            <a:off x="1163638" y="4076700"/>
            <a:ext cx="5562600" cy="0"/>
          </a:xfrm>
          <a:prstGeom prst="line">
            <a:avLst/>
          </a:prstGeom>
          <a:noFill/>
          <a:ln w="12700">
            <a:solidFill>
              <a:schemeClr val="tx1"/>
            </a:solidFill>
            <a:round/>
            <a:headEnd/>
            <a:tailEnd/>
          </a:ln>
          <a:effectLst/>
        </p:spPr>
        <p:txBody>
          <a:bodyPr>
            <a:spAutoFit/>
          </a:bodyPr>
          <a:lstStyle/>
          <a:p>
            <a:endParaRPr lang="en-US"/>
          </a:p>
        </p:txBody>
      </p:sp>
      <p:sp>
        <p:nvSpPr>
          <p:cNvPr id="642052" name="Rectangle 4"/>
          <p:cNvSpPr>
            <a:spLocks noGrp="1" noChangeArrowheads="1"/>
          </p:cNvSpPr>
          <p:nvPr>
            <p:ph type="title"/>
          </p:nvPr>
        </p:nvSpPr>
        <p:spPr>
          <a:xfrm>
            <a:off x="533400" y="228600"/>
            <a:ext cx="4648200" cy="685800"/>
          </a:xfrm>
        </p:spPr>
        <p:txBody>
          <a:bodyPr/>
          <a:lstStyle/>
          <a:p>
            <a:r>
              <a:rPr lang="en-US" dirty="0"/>
              <a:t>Maximum Margin</a:t>
            </a:r>
          </a:p>
        </p:txBody>
      </p:sp>
      <p:sp>
        <p:nvSpPr>
          <p:cNvPr id="642053" name="Rectangle 5"/>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headEnd/>
            <a:tailEnd/>
          </a:ln>
          <a:effectLst/>
        </p:spPr>
        <p:txBody>
          <a:bodyPr anchor="ctr">
            <a:spAutoFit/>
          </a:bodyPr>
          <a:lstStyle/>
          <a:p>
            <a:pPr algn="ctr"/>
            <a:r>
              <a:rPr lang="en-US" sz="3600" i="1"/>
              <a:t>f </a:t>
            </a:r>
          </a:p>
        </p:txBody>
      </p:sp>
      <p:sp>
        <p:nvSpPr>
          <p:cNvPr id="642054" name="Line 6"/>
          <p:cNvSpPr>
            <a:spLocks noChangeShapeType="1"/>
          </p:cNvSpPr>
          <p:nvPr/>
        </p:nvSpPr>
        <p:spPr bwMode="auto">
          <a:xfrm>
            <a:off x="3962400" y="1066800"/>
            <a:ext cx="137160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642055" name="Text Box 7"/>
          <p:cNvSpPr txBox="1">
            <a:spLocks noChangeArrowheads="1"/>
          </p:cNvSpPr>
          <p:nvPr/>
        </p:nvSpPr>
        <p:spPr bwMode="auto">
          <a:xfrm>
            <a:off x="3505200" y="762000"/>
            <a:ext cx="609600" cy="519113"/>
          </a:xfrm>
          <a:prstGeom prst="rect">
            <a:avLst/>
          </a:prstGeom>
          <a:noFill/>
          <a:ln w="12700">
            <a:noFill/>
            <a:miter lim="800000"/>
            <a:headEnd/>
            <a:tailEnd/>
          </a:ln>
          <a:effectLst/>
        </p:spPr>
        <p:txBody>
          <a:bodyPr>
            <a:spAutoFit/>
          </a:bodyPr>
          <a:lstStyle/>
          <a:p>
            <a:pPr algn="ctr"/>
            <a:r>
              <a:rPr lang="en-US" sz="2800" b="1" i="1"/>
              <a:t>x</a:t>
            </a:r>
          </a:p>
        </p:txBody>
      </p:sp>
      <p:sp>
        <p:nvSpPr>
          <p:cNvPr id="642056" name="Line 8"/>
          <p:cNvSpPr>
            <a:spLocks noChangeShapeType="1"/>
          </p:cNvSpPr>
          <p:nvPr/>
        </p:nvSpPr>
        <p:spPr bwMode="auto">
          <a:xfrm>
            <a:off x="6019800" y="381000"/>
            <a:ext cx="0" cy="38100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642057" name="Text Box 9"/>
          <p:cNvSpPr txBox="1">
            <a:spLocks noChangeArrowheads="1"/>
          </p:cNvSpPr>
          <p:nvPr/>
        </p:nvSpPr>
        <p:spPr bwMode="auto">
          <a:xfrm>
            <a:off x="5791200" y="0"/>
            <a:ext cx="381000" cy="579438"/>
          </a:xfrm>
          <a:prstGeom prst="rect">
            <a:avLst/>
          </a:prstGeom>
          <a:noFill/>
          <a:ln w="12700">
            <a:noFill/>
            <a:miter lim="800000"/>
            <a:headEnd/>
            <a:tailEnd/>
          </a:ln>
          <a:effectLst/>
        </p:spPr>
        <p:txBody>
          <a:bodyPr>
            <a:spAutoFit/>
          </a:bodyPr>
          <a:lstStyle/>
          <a:p>
            <a:pPr algn="ctr"/>
            <a:r>
              <a:rPr lang="en-US" sz="3200">
                <a:solidFill>
                  <a:srgbClr val="00CC00"/>
                </a:solidFill>
                <a:latin typeface="Symbol" pitchFamily="18" charset="2"/>
              </a:rPr>
              <a:t>a</a:t>
            </a:r>
          </a:p>
        </p:txBody>
      </p:sp>
      <p:sp>
        <p:nvSpPr>
          <p:cNvPr id="642058" name="Line 10"/>
          <p:cNvSpPr>
            <a:spLocks noChangeShapeType="1"/>
          </p:cNvSpPr>
          <p:nvPr/>
        </p:nvSpPr>
        <p:spPr bwMode="auto">
          <a:xfrm>
            <a:off x="6934200" y="1066800"/>
            <a:ext cx="1371600" cy="0"/>
          </a:xfrm>
          <a:prstGeom prst="line">
            <a:avLst/>
          </a:prstGeom>
          <a:noFill/>
          <a:ln w="12700">
            <a:solidFill>
              <a:schemeClr val="tx1"/>
            </a:solidFill>
            <a:round/>
            <a:headEnd/>
            <a:tailEnd type="triangle" w="med" len="med"/>
          </a:ln>
          <a:effectLst/>
        </p:spPr>
        <p:txBody>
          <a:bodyPr wrap="none" anchor="ctr">
            <a:spAutoFit/>
          </a:bodyPr>
          <a:lstStyle/>
          <a:p>
            <a:endParaRPr lang="en-US"/>
          </a:p>
        </p:txBody>
      </p:sp>
      <p:sp>
        <p:nvSpPr>
          <p:cNvPr id="642059" name="Text Box 11"/>
          <p:cNvSpPr txBox="1">
            <a:spLocks noChangeArrowheads="1"/>
          </p:cNvSpPr>
          <p:nvPr/>
        </p:nvSpPr>
        <p:spPr bwMode="auto">
          <a:xfrm>
            <a:off x="8305800" y="838200"/>
            <a:ext cx="838200" cy="579438"/>
          </a:xfrm>
          <a:prstGeom prst="rect">
            <a:avLst/>
          </a:prstGeom>
          <a:noFill/>
          <a:ln w="12700">
            <a:noFill/>
            <a:miter lim="800000"/>
            <a:headEnd/>
            <a:tailEnd/>
          </a:ln>
          <a:effectLst/>
        </p:spPr>
        <p:txBody>
          <a:bodyPr>
            <a:spAutoFit/>
          </a:bodyPr>
          <a:lstStyle/>
          <a:p>
            <a:pPr>
              <a:spcBef>
                <a:spcPct val="20000"/>
              </a:spcBef>
            </a:pPr>
            <a:r>
              <a:rPr lang="en-US" sz="3200"/>
              <a:t>y</a:t>
            </a:r>
            <a:endParaRPr lang="en-US" sz="3200" baseline="30000"/>
          </a:p>
        </p:txBody>
      </p:sp>
      <p:sp>
        <p:nvSpPr>
          <p:cNvPr id="642060" name="Text Box 12"/>
          <p:cNvSpPr txBox="1">
            <a:spLocks noChangeArrowheads="1"/>
          </p:cNvSpPr>
          <p:nvPr/>
        </p:nvSpPr>
        <p:spPr bwMode="auto">
          <a:xfrm>
            <a:off x="838200" y="1905000"/>
            <a:ext cx="1905000" cy="854075"/>
          </a:xfrm>
          <a:prstGeom prst="rect">
            <a:avLst/>
          </a:prstGeom>
          <a:noFill/>
          <a:ln w="12700">
            <a:noFill/>
            <a:miter lim="800000"/>
            <a:headEnd/>
            <a:tailEnd/>
          </a:ln>
          <a:effectLst/>
        </p:spPr>
        <p:txBody>
          <a:bodyPr>
            <a:spAutoFit/>
          </a:bodyPr>
          <a:lstStyle/>
          <a:p>
            <a:pPr algn="ctr"/>
            <a:r>
              <a:rPr lang="en-US"/>
              <a:t>denotes +1</a:t>
            </a:r>
          </a:p>
          <a:p>
            <a:pPr algn="ctr"/>
            <a:r>
              <a:rPr lang="en-US"/>
              <a:t>denotes -1</a:t>
            </a:r>
          </a:p>
        </p:txBody>
      </p:sp>
      <p:sp>
        <p:nvSpPr>
          <p:cNvPr id="642061"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62" name="Oval 14"/>
          <p:cNvSpPr>
            <a:spLocks noChangeAspect="1" noChangeArrowheads="1"/>
          </p:cNvSpPr>
          <p:nvPr/>
        </p:nvSpPr>
        <p:spPr bwMode="auto">
          <a:xfrm rot="5895381">
            <a:off x="915988" y="2513012"/>
            <a:ext cx="50800"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63" name="Line 15"/>
          <p:cNvSpPr>
            <a:spLocks noChangeShapeType="1"/>
          </p:cNvSpPr>
          <p:nvPr/>
        </p:nvSpPr>
        <p:spPr bwMode="auto">
          <a:xfrm>
            <a:off x="2590800" y="2209800"/>
            <a:ext cx="0" cy="3505200"/>
          </a:xfrm>
          <a:prstGeom prst="line">
            <a:avLst/>
          </a:prstGeom>
          <a:noFill/>
          <a:ln w="38100">
            <a:solidFill>
              <a:schemeClr val="hlink"/>
            </a:solidFill>
            <a:round/>
            <a:headEnd/>
            <a:tailEnd/>
          </a:ln>
          <a:effectLst/>
        </p:spPr>
        <p:txBody>
          <a:bodyPr wrap="none" anchor="ctr">
            <a:spAutoFit/>
          </a:bodyPr>
          <a:lstStyle/>
          <a:p>
            <a:endParaRPr lang="en-US"/>
          </a:p>
        </p:txBody>
      </p:sp>
      <p:sp>
        <p:nvSpPr>
          <p:cNvPr id="642064" name="Line 16"/>
          <p:cNvSpPr>
            <a:spLocks noChangeShapeType="1"/>
          </p:cNvSpPr>
          <p:nvPr/>
        </p:nvSpPr>
        <p:spPr bwMode="auto">
          <a:xfrm flipV="1">
            <a:off x="2438400" y="5562600"/>
            <a:ext cx="3657600" cy="0"/>
          </a:xfrm>
          <a:prstGeom prst="line">
            <a:avLst/>
          </a:prstGeom>
          <a:noFill/>
          <a:ln w="38100">
            <a:solidFill>
              <a:schemeClr val="hlink"/>
            </a:solidFill>
            <a:round/>
            <a:headEnd/>
            <a:tailEnd/>
          </a:ln>
          <a:effectLst/>
        </p:spPr>
        <p:txBody>
          <a:bodyPr anchor="ctr">
            <a:spAutoFit/>
          </a:bodyPr>
          <a:lstStyle/>
          <a:p>
            <a:endParaRPr lang="en-US"/>
          </a:p>
        </p:txBody>
      </p:sp>
      <p:sp>
        <p:nvSpPr>
          <p:cNvPr id="642065"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66"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67"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68"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69"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70"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71"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72"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3"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4"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5"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6"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77"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8"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79"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80"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81"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82"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83"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84" name="Oval 36"/>
          <p:cNvSpPr>
            <a:spLocks noChangeAspect="1" noChangeArrowheads="1"/>
          </p:cNvSpPr>
          <p:nvPr/>
        </p:nvSpPr>
        <p:spPr bwMode="auto">
          <a:xfrm rot="5895381">
            <a:off x="5304632" y="4144169"/>
            <a:ext cx="58737"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85"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86"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87"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88"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89" name="Oval 41"/>
          <p:cNvSpPr>
            <a:spLocks noChangeAspect="1" noChangeArrowheads="1"/>
          </p:cNvSpPr>
          <p:nvPr/>
        </p:nvSpPr>
        <p:spPr bwMode="auto">
          <a:xfrm rot="5895381">
            <a:off x="5117307" y="4718844"/>
            <a:ext cx="58737"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0" name="Oval 42"/>
          <p:cNvSpPr>
            <a:spLocks noChangeAspect="1" noChangeArrowheads="1"/>
          </p:cNvSpPr>
          <p:nvPr/>
        </p:nvSpPr>
        <p:spPr bwMode="auto">
          <a:xfrm rot="4777107">
            <a:off x="3498057" y="3534569"/>
            <a:ext cx="58737"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91"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2"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3"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94" name="Oval 46"/>
          <p:cNvSpPr>
            <a:spLocks noChangeAspect="1" noChangeArrowheads="1"/>
          </p:cNvSpPr>
          <p:nvPr/>
        </p:nvSpPr>
        <p:spPr bwMode="auto">
          <a:xfrm rot="4777107">
            <a:off x="3713163" y="2776537"/>
            <a:ext cx="50800" cy="5397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95" name="Oval 47"/>
          <p:cNvSpPr>
            <a:spLocks noChangeAspect="1" noChangeArrowheads="1"/>
          </p:cNvSpPr>
          <p:nvPr/>
        </p:nvSpPr>
        <p:spPr bwMode="auto">
          <a:xfrm rot="4777107">
            <a:off x="4356101" y="4364037"/>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6" name="Oval 48"/>
          <p:cNvSpPr>
            <a:spLocks noChangeAspect="1" noChangeArrowheads="1"/>
          </p:cNvSpPr>
          <p:nvPr/>
        </p:nvSpPr>
        <p:spPr bwMode="auto">
          <a:xfrm rot="4777107">
            <a:off x="2504282" y="3082131"/>
            <a:ext cx="58738" cy="60325"/>
          </a:xfrm>
          <a:prstGeom prst="ellipse">
            <a:avLst/>
          </a:prstGeom>
          <a:solidFill>
            <a:schemeClr val="tx2"/>
          </a:solidFill>
          <a:ln w="9525">
            <a:solidFill>
              <a:schemeClr val="tx1"/>
            </a:solidFill>
            <a:round/>
            <a:headEnd/>
            <a:tailEnd/>
          </a:ln>
          <a:effectLst/>
        </p:spPr>
        <p:txBody>
          <a:bodyPr wrap="none" anchor="ctr"/>
          <a:lstStyle/>
          <a:p>
            <a:endParaRPr lang="en-US"/>
          </a:p>
        </p:txBody>
      </p:sp>
      <p:sp>
        <p:nvSpPr>
          <p:cNvPr id="642097"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8"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642099" name="Text Box 51"/>
          <p:cNvSpPr txBox="1">
            <a:spLocks noChangeArrowheads="1"/>
          </p:cNvSpPr>
          <p:nvPr/>
        </p:nvSpPr>
        <p:spPr bwMode="auto">
          <a:xfrm>
            <a:off x="5486400" y="1676400"/>
            <a:ext cx="3200400" cy="396875"/>
          </a:xfrm>
          <a:prstGeom prst="rect">
            <a:avLst/>
          </a:prstGeom>
          <a:noFill/>
          <a:ln w="12700">
            <a:noFill/>
            <a:miter lim="800000"/>
            <a:headEnd/>
            <a:tailEnd/>
          </a:ln>
          <a:effectLst/>
        </p:spPr>
        <p:txBody>
          <a:bodyPr>
            <a:spAutoFit/>
          </a:bodyPr>
          <a:lstStyle/>
          <a:p>
            <a:pPr algn="ctr"/>
            <a:r>
              <a:rPr lang="en-US" b="1" i="1"/>
              <a:t>f</a:t>
            </a:r>
            <a:r>
              <a:rPr lang="en-US" i="1"/>
              <a:t>(</a:t>
            </a:r>
            <a:r>
              <a:rPr lang="en-US" b="1" i="1"/>
              <a:t>x</a:t>
            </a:r>
            <a:r>
              <a:rPr lang="en-US" i="1"/>
              <a:t>,</a:t>
            </a:r>
            <a:r>
              <a:rPr lang="en-US" b="1" i="1">
                <a:solidFill>
                  <a:srgbClr val="00CC00"/>
                </a:solidFill>
              </a:rPr>
              <a:t>w</a:t>
            </a:r>
            <a:r>
              <a:rPr lang="en-US" i="1">
                <a:solidFill>
                  <a:srgbClr val="00CC00"/>
                </a:solidFill>
              </a:rPr>
              <a:t>,b</a:t>
            </a:r>
            <a:r>
              <a:rPr lang="en-US" i="1"/>
              <a:t>) = sign(</a:t>
            </a:r>
            <a:r>
              <a:rPr lang="en-US" b="1" i="1">
                <a:solidFill>
                  <a:srgbClr val="00CC00"/>
                </a:solidFill>
              </a:rPr>
              <a:t>w</a:t>
            </a:r>
            <a:r>
              <a:rPr lang="en-US" b="1" i="1"/>
              <a:t>. x</a:t>
            </a:r>
            <a:r>
              <a:rPr lang="en-US" i="1"/>
              <a:t>+ </a:t>
            </a:r>
            <a:r>
              <a:rPr lang="en-US" i="1">
                <a:solidFill>
                  <a:srgbClr val="00CC00"/>
                </a:solidFill>
              </a:rPr>
              <a:t>b</a:t>
            </a:r>
            <a:r>
              <a:rPr lang="en-US" i="1"/>
              <a:t>)</a:t>
            </a:r>
          </a:p>
        </p:txBody>
      </p:sp>
      <p:sp>
        <p:nvSpPr>
          <p:cNvPr id="642100" name="Text Box 52"/>
          <p:cNvSpPr txBox="1">
            <a:spLocks noChangeArrowheads="1"/>
          </p:cNvSpPr>
          <p:nvPr/>
        </p:nvSpPr>
        <p:spPr bwMode="auto">
          <a:xfrm>
            <a:off x="6248400" y="3200400"/>
            <a:ext cx="2438400" cy="396875"/>
          </a:xfrm>
          <a:prstGeom prst="rect">
            <a:avLst/>
          </a:prstGeom>
          <a:noFill/>
          <a:ln w="12700">
            <a:noFill/>
            <a:miter lim="800000"/>
            <a:headEnd/>
            <a:tailEnd/>
          </a:ln>
          <a:effectLst/>
        </p:spPr>
        <p:txBody>
          <a:bodyPr>
            <a:spAutoFit/>
          </a:bodyPr>
          <a:lstStyle/>
          <a:p>
            <a:endParaRPr lang="en-US"/>
          </a:p>
        </p:txBody>
      </p:sp>
      <p:sp>
        <p:nvSpPr>
          <p:cNvPr id="642101" name="Text Box 53"/>
          <p:cNvSpPr txBox="1">
            <a:spLocks noChangeArrowheads="1"/>
          </p:cNvSpPr>
          <p:nvPr/>
        </p:nvSpPr>
        <p:spPr bwMode="auto">
          <a:xfrm>
            <a:off x="6400800" y="2286000"/>
            <a:ext cx="2743200" cy="2308324"/>
          </a:xfrm>
          <a:prstGeom prst="rect">
            <a:avLst/>
          </a:prstGeom>
          <a:noFill/>
          <a:ln w="12700">
            <a:noFill/>
            <a:miter lim="800000"/>
            <a:headEnd/>
            <a:tailEnd/>
          </a:ln>
          <a:effectLst/>
        </p:spPr>
        <p:txBody>
          <a:bodyPr>
            <a:spAutoFit/>
          </a:bodyPr>
          <a:lstStyle/>
          <a:p>
            <a:r>
              <a:rPr lang="en-US" sz="2400" dirty="0"/>
              <a:t>The </a:t>
            </a:r>
            <a:r>
              <a:rPr lang="en-US" sz="2400" dirty="0">
                <a:solidFill>
                  <a:schemeClr val="hlink"/>
                </a:solidFill>
              </a:rPr>
              <a:t>maximum margin linear classifier</a:t>
            </a:r>
            <a:r>
              <a:rPr lang="en-US" sz="2400" dirty="0"/>
              <a:t> is the linear classifier with the maximum margin</a:t>
            </a:r>
            <a:r>
              <a:rPr lang="en-US" sz="2400" dirty="0" smtClean="0"/>
              <a:t>.</a:t>
            </a:r>
            <a:endParaRPr lang="en-US" sz="2400" dirty="0"/>
          </a:p>
        </p:txBody>
      </p:sp>
      <p:sp>
        <p:nvSpPr>
          <p:cNvPr id="642103" name="Text Box 55"/>
          <p:cNvSpPr txBox="1">
            <a:spLocks noChangeArrowheads="1"/>
          </p:cNvSpPr>
          <p:nvPr/>
        </p:nvSpPr>
        <p:spPr bwMode="auto">
          <a:xfrm>
            <a:off x="173038" y="3675063"/>
            <a:ext cx="2120900" cy="1616075"/>
          </a:xfrm>
          <a:prstGeom prst="rect">
            <a:avLst/>
          </a:prstGeom>
          <a:noFill/>
          <a:ln w="12700">
            <a:noFill/>
            <a:miter lim="800000"/>
            <a:headEnd/>
            <a:tailEnd/>
          </a:ln>
          <a:effectLst/>
        </p:spPr>
        <p:txBody>
          <a:bodyPr>
            <a:spAutoFit/>
          </a:bodyPr>
          <a:lstStyle/>
          <a:p>
            <a:r>
              <a:rPr lang="en-US">
                <a:solidFill>
                  <a:srgbClr val="00CC00"/>
                </a:solidFill>
              </a:rPr>
              <a:t>Support Vectors </a:t>
            </a:r>
            <a:r>
              <a:rPr lang="en-US"/>
              <a:t>are those data points that the margin pushes up against</a:t>
            </a:r>
          </a:p>
        </p:txBody>
      </p:sp>
      <p:sp>
        <p:nvSpPr>
          <p:cNvPr id="642107" name="Freeform 59"/>
          <p:cNvSpPr>
            <a:spLocks/>
          </p:cNvSpPr>
          <p:nvPr/>
        </p:nvSpPr>
        <p:spPr bwMode="auto">
          <a:xfrm>
            <a:off x="2112963" y="3725863"/>
            <a:ext cx="1708150" cy="155575"/>
          </a:xfrm>
          <a:custGeom>
            <a:avLst/>
            <a:gdLst/>
            <a:ahLst/>
            <a:cxnLst>
              <a:cxn ang="0">
                <a:pos x="0" y="98"/>
              </a:cxn>
              <a:cxn ang="0">
                <a:pos x="104" y="39"/>
              </a:cxn>
              <a:cxn ang="0">
                <a:pos x="212" y="0"/>
              </a:cxn>
              <a:cxn ang="0">
                <a:pos x="326" y="11"/>
              </a:cxn>
              <a:cxn ang="0">
                <a:pos x="386" y="39"/>
              </a:cxn>
              <a:cxn ang="0">
                <a:pos x="386" y="39"/>
              </a:cxn>
              <a:cxn ang="0">
                <a:pos x="511" y="82"/>
              </a:cxn>
              <a:cxn ang="0">
                <a:pos x="989" y="55"/>
              </a:cxn>
              <a:cxn ang="0">
                <a:pos x="1076" y="44"/>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642108" name="Freeform 60"/>
          <p:cNvSpPr>
            <a:spLocks/>
          </p:cNvSpPr>
          <p:nvPr/>
        </p:nvSpPr>
        <p:spPr bwMode="auto">
          <a:xfrm>
            <a:off x="2079625" y="3317875"/>
            <a:ext cx="2293938" cy="485775"/>
          </a:xfrm>
          <a:custGeom>
            <a:avLst/>
            <a:gdLst/>
            <a:ahLst/>
            <a:cxnLst>
              <a:cxn ang="0">
                <a:pos x="0" y="306"/>
              </a:cxn>
              <a:cxn ang="0">
                <a:pos x="16" y="301"/>
              </a:cxn>
              <a:cxn ang="0">
                <a:pos x="27" y="268"/>
              </a:cxn>
              <a:cxn ang="0">
                <a:pos x="48" y="236"/>
              </a:cxn>
              <a:cxn ang="0">
                <a:pos x="125" y="171"/>
              </a:cxn>
              <a:cxn ang="0">
                <a:pos x="228" y="105"/>
              </a:cxn>
              <a:cxn ang="0">
                <a:pos x="298" y="73"/>
              </a:cxn>
              <a:cxn ang="0">
                <a:pos x="635" y="2"/>
              </a:cxn>
              <a:cxn ang="0">
                <a:pos x="1043" y="18"/>
              </a:cxn>
              <a:cxn ang="0">
                <a:pos x="1119" y="40"/>
              </a:cxn>
              <a:cxn ang="0">
                <a:pos x="1217" y="84"/>
              </a:cxn>
              <a:cxn ang="0">
                <a:pos x="1336" y="132"/>
              </a:cxn>
              <a:cxn ang="0">
                <a:pos x="1445" y="16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642109" name="Freeform 61"/>
          <p:cNvSpPr>
            <a:spLocks/>
          </p:cNvSpPr>
          <p:nvPr/>
        </p:nvSpPr>
        <p:spPr bwMode="auto">
          <a:xfrm>
            <a:off x="2105025" y="3994150"/>
            <a:ext cx="1733550" cy="449263"/>
          </a:xfrm>
          <a:custGeom>
            <a:avLst/>
            <a:gdLst/>
            <a:ahLst/>
            <a:cxnLst>
              <a:cxn ang="0">
                <a:pos x="0" y="0"/>
              </a:cxn>
              <a:cxn ang="0">
                <a:pos x="130" y="54"/>
              </a:cxn>
              <a:cxn ang="0">
                <a:pos x="326" y="147"/>
              </a:cxn>
              <a:cxn ang="0">
                <a:pos x="397" y="174"/>
              </a:cxn>
              <a:cxn ang="0">
                <a:pos x="527" y="217"/>
              </a:cxn>
              <a:cxn ang="0">
                <a:pos x="1092" y="272"/>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solidFill>
            <a:prstDash val="solid"/>
            <a:round/>
            <a:headEnd type="none" w="med" len="med"/>
            <a:tailEnd type="triangle" w="med" len="med"/>
          </a:ln>
          <a:effectLst/>
        </p:spPr>
        <p:txBody>
          <a:bodyPr>
            <a:spAutoFit/>
          </a:bodyPr>
          <a:lstStyle/>
          <a:p>
            <a:endParaRPr lang="en-US"/>
          </a:p>
        </p:txBody>
      </p:sp>
      <p:sp>
        <p:nvSpPr>
          <p:cNvPr id="642110" name="Oval 62"/>
          <p:cNvSpPr>
            <a:spLocks noChangeArrowheads="1"/>
          </p:cNvSpPr>
          <p:nvPr/>
        </p:nvSpPr>
        <p:spPr bwMode="auto">
          <a:xfrm>
            <a:off x="4341813" y="3579813"/>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
        <p:nvSpPr>
          <p:cNvPr id="642111" name="Oval 63"/>
          <p:cNvSpPr>
            <a:spLocks noChangeArrowheads="1"/>
          </p:cNvSpPr>
          <p:nvPr/>
        </p:nvSpPr>
        <p:spPr bwMode="auto">
          <a:xfrm>
            <a:off x="3844925" y="3689350"/>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
        <p:nvSpPr>
          <p:cNvPr id="642112" name="Oval 64"/>
          <p:cNvSpPr>
            <a:spLocks noChangeArrowheads="1"/>
          </p:cNvSpPr>
          <p:nvPr/>
        </p:nvSpPr>
        <p:spPr bwMode="auto">
          <a:xfrm>
            <a:off x="3833813" y="4384675"/>
            <a:ext cx="152400" cy="152400"/>
          </a:xfrm>
          <a:prstGeom prst="ellipse">
            <a:avLst/>
          </a:prstGeom>
          <a:noFill/>
          <a:ln w="38100">
            <a:solidFill>
              <a:srgbClr val="00CC00"/>
            </a:solidFill>
            <a:prstDash val="dash"/>
            <a:round/>
            <a:headEnd/>
            <a:tailEnd/>
          </a:ln>
          <a:effectLst/>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a:t>
            </a:r>
            <a:r>
              <a:rPr lang="en-US" dirty="0" err="1" smtClean="0"/>
              <a:t>SocDim</a:t>
            </a:r>
            <a:r>
              <a:rPr lang="en-US" dirty="0" smtClean="0"/>
              <a:t> Model</a:t>
            </a:r>
            <a:endParaRPr lang="en-US" dirty="0"/>
          </a:p>
        </p:txBody>
      </p:sp>
      <p:grpSp>
        <p:nvGrpSpPr>
          <p:cNvPr id="39" name="Group 38"/>
          <p:cNvGrpSpPr/>
          <p:nvPr/>
        </p:nvGrpSpPr>
        <p:grpSpPr>
          <a:xfrm>
            <a:off x="304800" y="1600200"/>
            <a:ext cx="7391400" cy="3733800"/>
            <a:chOff x="685800" y="1752600"/>
            <a:chExt cx="7620000" cy="3810000"/>
          </a:xfrm>
        </p:grpSpPr>
        <p:sp>
          <p:nvSpPr>
            <p:cNvPr id="4" name="Oval 3"/>
            <p:cNvSpPr/>
            <p:nvPr/>
          </p:nvSpPr>
          <p:spPr>
            <a:xfrm>
              <a:off x="6858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1</a:t>
              </a:r>
              <a:endParaRPr lang="en-US" sz="2400" baseline="-25000" dirty="0"/>
            </a:p>
          </p:txBody>
        </p:sp>
        <p:sp>
          <p:nvSpPr>
            <p:cNvPr id="5" name="Oval 4"/>
            <p:cNvSpPr/>
            <p:nvPr/>
          </p:nvSpPr>
          <p:spPr>
            <a:xfrm>
              <a:off x="17526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2</a:t>
              </a:r>
              <a:endParaRPr lang="en-US" sz="2400" baseline="-25000" dirty="0"/>
            </a:p>
          </p:txBody>
        </p:sp>
        <p:sp>
          <p:nvSpPr>
            <p:cNvPr id="6" name="Oval 5"/>
            <p:cNvSpPr/>
            <p:nvPr/>
          </p:nvSpPr>
          <p:spPr>
            <a:xfrm>
              <a:off x="76962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7</a:t>
              </a:r>
              <a:endParaRPr lang="en-US" sz="2400" baseline="-25000" dirty="0"/>
            </a:p>
          </p:txBody>
        </p:sp>
        <p:sp>
          <p:nvSpPr>
            <p:cNvPr id="7" name="Oval 6"/>
            <p:cNvSpPr/>
            <p:nvPr/>
          </p:nvSpPr>
          <p:spPr>
            <a:xfrm>
              <a:off x="67056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6</a:t>
              </a:r>
              <a:endParaRPr lang="en-US" sz="2400" baseline="-25000" dirty="0"/>
            </a:p>
          </p:txBody>
        </p:sp>
        <p:sp>
          <p:nvSpPr>
            <p:cNvPr id="8" name="Oval 7"/>
            <p:cNvSpPr/>
            <p:nvPr/>
          </p:nvSpPr>
          <p:spPr>
            <a:xfrm>
              <a:off x="55626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5</a:t>
              </a:r>
              <a:endParaRPr lang="en-US" sz="2400" baseline="-25000" dirty="0"/>
            </a:p>
          </p:txBody>
        </p:sp>
        <p:sp>
          <p:nvSpPr>
            <p:cNvPr id="9" name="Oval 8"/>
            <p:cNvSpPr/>
            <p:nvPr/>
          </p:nvSpPr>
          <p:spPr>
            <a:xfrm>
              <a:off x="43434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4</a:t>
              </a:r>
              <a:endParaRPr lang="en-US" sz="2400" baseline="-25000" dirty="0"/>
            </a:p>
          </p:txBody>
        </p:sp>
        <p:sp>
          <p:nvSpPr>
            <p:cNvPr id="10" name="Oval 9"/>
            <p:cNvSpPr/>
            <p:nvPr/>
          </p:nvSpPr>
          <p:spPr>
            <a:xfrm>
              <a:off x="3200400" y="1752600"/>
              <a:ext cx="609600" cy="3810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t>I</a:t>
              </a:r>
              <a:r>
                <a:rPr lang="en-US" sz="2400" baseline="-25000" dirty="0" smtClean="0"/>
                <a:t>3</a:t>
              </a:r>
              <a:endParaRPr lang="en-US" sz="2400" baseline="-25000" dirty="0"/>
            </a:p>
          </p:txBody>
        </p:sp>
        <p:sp>
          <p:nvSpPr>
            <p:cNvPr id="12" name="Rectangle 11"/>
            <p:cNvSpPr/>
            <p:nvPr/>
          </p:nvSpPr>
          <p:spPr>
            <a:xfrm>
              <a:off x="990600" y="3124200"/>
              <a:ext cx="1600200" cy="838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Catholic</a:t>
              </a:r>
            </a:p>
            <a:p>
              <a:pPr algn="ctr"/>
              <a:r>
                <a:rPr lang="en-US" sz="2000" dirty="0" smtClean="0"/>
                <a:t>Church</a:t>
              </a:r>
              <a:endParaRPr lang="en-US" sz="2000" dirty="0"/>
            </a:p>
          </p:txBody>
        </p:sp>
        <p:sp>
          <p:nvSpPr>
            <p:cNvPr id="13" name="Rectangle 12"/>
            <p:cNvSpPr/>
            <p:nvPr/>
          </p:nvSpPr>
          <p:spPr>
            <a:xfrm>
              <a:off x="3657600" y="3124200"/>
              <a:ext cx="1600200" cy="838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Democratic </a:t>
              </a:r>
            </a:p>
            <a:p>
              <a:pPr algn="ctr"/>
              <a:r>
                <a:rPr lang="en-US" sz="2000" dirty="0" smtClean="0"/>
                <a:t>Party</a:t>
              </a:r>
              <a:endParaRPr lang="en-US" sz="2000" dirty="0"/>
            </a:p>
          </p:txBody>
        </p:sp>
        <p:sp>
          <p:nvSpPr>
            <p:cNvPr id="14" name="Rectangle 13"/>
            <p:cNvSpPr/>
            <p:nvPr/>
          </p:nvSpPr>
          <p:spPr>
            <a:xfrm>
              <a:off x="6096000" y="3048000"/>
              <a:ext cx="1600200" cy="838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Republican</a:t>
              </a:r>
            </a:p>
            <a:p>
              <a:pPr algn="ctr"/>
              <a:r>
                <a:rPr lang="en-US" sz="2000" dirty="0" smtClean="0"/>
                <a:t>Party</a:t>
              </a:r>
              <a:endParaRPr lang="en-US" sz="2000" dirty="0"/>
            </a:p>
          </p:txBody>
        </p:sp>
        <p:sp>
          <p:nvSpPr>
            <p:cNvPr id="15" name="Rounded Rectangle 14"/>
            <p:cNvSpPr/>
            <p:nvPr/>
          </p:nvSpPr>
          <p:spPr>
            <a:xfrm>
              <a:off x="2286000" y="4876800"/>
              <a:ext cx="15240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Smoking</a:t>
              </a:r>
              <a:endParaRPr lang="en-US" sz="2000" dirty="0"/>
            </a:p>
          </p:txBody>
        </p:sp>
        <p:sp>
          <p:nvSpPr>
            <p:cNvPr id="16" name="Rounded Rectangle 15"/>
            <p:cNvSpPr/>
            <p:nvPr/>
          </p:nvSpPr>
          <p:spPr>
            <a:xfrm>
              <a:off x="5029200" y="4800600"/>
              <a:ext cx="1447800" cy="762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Support</a:t>
              </a:r>
            </a:p>
            <a:p>
              <a:pPr algn="ctr"/>
              <a:r>
                <a:rPr lang="en-US" sz="2000" dirty="0" smtClean="0"/>
                <a:t>Abortion</a:t>
              </a:r>
              <a:endParaRPr lang="en-US" sz="2000" dirty="0"/>
            </a:p>
          </p:txBody>
        </p:sp>
        <p:cxnSp>
          <p:nvCxnSpPr>
            <p:cNvPr id="18" name="Straight Connector 17"/>
            <p:cNvCxnSpPr>
              <a:stCxn id="4" idx="4"/>
              <a:endCxn id="12" idx="0"/>
            </p:cNvCxnSpPr>
            <p:nvPr/>
          </p:nvCxnSpPr>
          <p:spPr>
            <a:xfrm rot="16200000" flipH="1">
              <a:off x="895350" y="2228850"/>
              <a:ext cx="990600" cy="800100"/>
            </a:xfrm>
            <a:prstGeom prst="line">
              <a:avLst/>
            </a:prstGeom>
          </p:spPr>
          <p:style>
            <a:lnRef idx="1">
              <a:schemeClr val="accent2"/>
            </a:lnRef>
            <a:fillRef idx="3">
              <a:schemeClr val="accent2"/>
            </a:fillRef>
            <a:effectRef idx="2">
              <a:schemeClr val="accent2"/>
            </a:effectRef>
            <a:fontRef idx="minor">
              <a:schemeClr val="lt1"/>
            </a:fontRef>
          </p:style>
        </p:cxnSp>
        <p:cxnSp>
          <p:nvCxnSpPr>
            <p:cNvPr id="20" name="Straight Connector 19"/>
            <p:cNvCxnSpPr>
              <a:stCxn id="5" idx="4"/>
              <a:endCxn id="12" idx="0"/>
            </p:cNvCxnSpPr>
            <p:nvPr/>
          </p:nvCxnSpPr>
          <p:spPr>
            <a:xfrm rot="5400000">
              <a:off x="1428750" y="2495550"/>
              <a:ext cx="990600" cy="266700"/>
            </a:xfrm>
            <a:prstGeom prst="line">
              <a:avLst/>
            </a:prstGeom>
            <a:ln/>
          </p:spPr>
          <p:style>
            <a:lnRef idx="1">
              <a:schemeClr val="accent2"/>
            </a:lnRef>
            <a:fillRef idx="3">
              <a:schemeClr val="accent2"/>
            </a:fillRef>
            <a:effectRef idx="2">
              <a:schemeClr val="accent2"/>
            </a:effectRef>
            <a:fontRef idx="minor">
              <a:schemeClr val="lt1"/>
            </a:fontRef>
          </p:style>
        </p:cxnSp>
        <p:cxnSp>
          <p:nvCxnSpPr>
            <p:cNvPr id="22" name="Straight Connector 21"/>
            <p:cNvCxnSpPr>
              <a:stCxn id="5" idx="4"/>
              <a:endCxn id="13" idx="0"/>
            </p:cNvCxnSpPr>
            <p:nvPr/>
          </p:nvCxnSpPr>
          <p:spPr>
            <a:xfrm rot="16200000" flipH="1">
              <a:off x="2762250" y="1428750"/>
              <a:ext cx="990600" cy="2400300"/>
            </a:xfrm>
            <a:prstGeom prst="line">
              <a:avLst/>
            </a:prstGeom>
            <a:ln w="50800"/>
          </p:spPr>
          <p:style>
            <a:lnRef idx="1">
              <a:schemeClr val="accent2"/>
            </a:lnRef>
            <a:fillRef idx="3">
              <a:schemeClr val="accent2"/>
            </a:fillRef>
            <a:effectRef idx="2">
              <a:schemeClr val="accent2"/>
            </a:effectRef>
            <a:fontRef idx="minor">
              <a:schemeClr val="lt1"/>
            </a:fontRef>
          </p:style>
        </p:cxnSp>
        <p:cxnSp>
          <p:nvCxnSpPr>
            <p:cNvPr id="24" name="Straight Connector 23"/>
            <p:cNvCxnSpPr>
              <a:stCxn id="10" idx="4"/>
              <a:endCxn id="12" idx="0"/>
            </p:cNvCxnSpPr>
            <p:nvPr/>
          </p:nvCxnSpPr>
          <p:spPr>
            <a:xfrm rot="5400000">
              <a:off x="2152650" y="1771650"/>
              <a:ext cx="990600" cy="1714500"/>
            </a:xfrm>
            <a:prstGeom prst="line">
              <a:avLst/>
            </a:prstGeom>
          </p:spPr>
          <p:style>
            <a:lnRef idx="1">
              <a:schemeClr val="accent2"/>
            </a:lnRef>
            <a:fillRef idx="3">
              <a:schemeClr val="accent2"/>
            </a:fillRef>
            <a:effectRef idx="2">
              <a:schemeClr val="accent2"/>
            </a:effectRef>
            <a:fontRef idx="minor">
              <a:schemeClr val="lt1"/>
            </a:fontRef>
          </p:style>
        </p:cxnSp>
        <p:cxnSp>
          <p:nvCxnSpPr>
            <p:cNvPr id="26" name="Straight Connector 25"/>
            <p:cNvCxnSpPr>
              <a:stCxn id="10" idx="4"/>
              <a:endCxn id="13" idx="0"/>
            </p:cNvCxnSpPr>
            <p:nvPr/>
          </p:nvCxnSpPr>
          <p:spPr>
            <a:xfrm rot="16200000" flipH="1">
              <a:off x="3486150" y="2152650"/>
              <a:ext cx="990600" cy="952500"/>
            </a:xfrm>
            <a:prstGeom prst="line">
              <a:avLst/>
            </a:prstGeom>
          </p:spPr>
          <p:style>
            <a:lnRef idx="1">
              <a:schemeClr val="accent2"/>
            </a:lnRef>
            <a:fillRef idx="3">
              <a:schemeClr val="accent2"/>
            </a:fillRef>
            <a:effectRef idx="2">
              <a:schemeClr val="accent2"/>
            </a:effectRef>
            <a:fontRef idx="minor">
              <a:schemeClr val="lt1"/>
            </a:fontRef>
          </p:style>
        </p:cxnSp>
        <p:cxnSp>
          <p:nvCxnSpPr>
            <p:cNvPr id="28" name="Straight Connector 27"/>
            <p:cNvCxnSpPr>
              <a:stCxn id="9" idx="4"/>
              <a:endCxn id="13" idx="0"/>
            </p:cNvCxnSpPr>
            <p:nvPr/>
          </p:nvCxnSpPr>
          <p:spPr>
            <a:xfrm rot="5400000">
              <a:off x="4057650" y="2533650"/>
              <a:ext cx="990600" cy="190500"/>
            </a:xfrm>
            <a:prstGeom prst="line">
              <a:avLst/>
            </a:prstGeom>
          </p:spPr>
          <p:style>
            <a:lnRef idx="1">
              <a:schemeClr val="accent2"/>
            </a:lnRef>
            <a:fillRef idx="3">
              <a:schemeClr val="accent2"/>
            </a:fillRef>
            <a:effectRef idx="2">
              <a:schemeClr val="accent2"/>
            </a:effectRef>
            <a:fontRef idx="minor">
              <a:schemeClr val="lt1"/>
            </a:fontRef>
          </p:style>
        </p:cxnSp>
        <p:cxnSp>
          <p:nvCxnSpPr>
            <p:cNvPr id="30" name="Straight Connector 29"/>
            <p:cNvCxnSpPr>
              <a:stCxn id="8" idx="4"/>
              <a:endCxn id="13" idx="0"/>
            </p:cNvCxnSpPr>
            <p:nvPr/>
          </p:nvCxnSpPr>
          <p:spPr>
            <a:xfrm rot="5400000">
              <a:off x="4667250" y="1924050"/>
              <a:ext cx="990600" cy="1409700"/>
            </a:xfrm>
            <a:prstGeom prst="line">
              <a:avLst/>
            </a:prstGeom>
            <a:ln/>
          </p:spPr>
          <p:style>
            <a:lnRef idx="1">
              <a:schemeClr val="accent2"/>
            </a:lnRef>
            <a:fillRef idx="3">
              <a:schemeClr val="accent2"/>
            </a:fillRef>
            <a:effectRef idx="2">
              <a:schemeClr val="accent2"/>
            </a:effectRef>
            <a:fontRef idx="minor">
              <a:schemeClr val="lt1"/>
            </a:fontRef>
          </p:style>
        </p:cxnSp>
        <p:cxnSp>
          <p:nvCxnSpPr>
            <p:cNvPr id="32" name="Straight Connector 31"/>
            <p:cNvCxnSpPr>
              <a:stCxn id="7" idx="4"/>
              <a:endCxn id="14" idx="0"/>
            </p:cNvCxnSpPr>
            <p:nvPr/>
          </p:nvCxnSpPr>
          <p:spPr>
            <a:xfrm rot="5400000">
              <a:off x="6496050" y="2533650"/>
              <a:ext cx="914400" cy="114300"/>
            </a:xfrm>
            <a:prstGeom prst="line">
              <a:avLst/>
            </a:prstGeom>
          </p:spPr>
          <p:style>
            <a:lnRef idx="1">
              <a:schemeClr val="accent2"/>
            </a:lnRef>
            <a:fillRef idx="3">
              <a:schemeClr val="accent2"/>
            </a:fillRef>
            <a:effectRef idx="2">
              <a:schemeClr val="accent2"/>
            </a:effectRef>
            <a:fontRef idx="minor">
              <a:schemeClr val="lt1"/>
            </a:fontRef>
          </p:style>
        </p:cxnSp>
        <p:cxnSp>
          <p:nvCxnSpPr>
            <p:cNvPr id="34" name="Straight Connector 33"/>
            <p:cNvCxnSpPr>
              <a:stCxn id="6" idx="4"/>
              <a:endCxn id="14" idx="0"/>
            </p:cNvCxnSpPr>
            <p:nvPr/>
          </p:nvCxnSpPr>
          <p:spPr>
            <a:xfrm rot="5400000">
              <a:off x="6991350" y="2038350"/>
              <a:ext cx="914400" cy="1104900"/>
            </a:xfrm>
            <a:prstGeom prst="line">
              <a:avLst/>
            </a:prstGeom>
          </p:spPr>
          <p:style>
            <a:lnRef idx="1">
              <a:schemeClr val="accent2"/>
            </a:lnRef>
            <a:fillRef idx="3">
              <a:schemeClr val="accent2"/>
            </a:fillRef>
            <a:effectRef idx="2">
              <a:schemeClr val="accent2"/>
            </a:effectRef>
            <a:fontRef idx="minor">
              <a:schemeClr val="lt1"/>
            </a:fontRef>
          </p:style>
        </p:cxnSp>
        <p:cxnSp>
          <p:nvCxnSpPr>
            <p:cNvPr id="36" name="Straight Connector 35"/>
            <p:cNvCxnSpPr>
              <a:stCxn id="12" idx="0"/>
              <a:endCxn id="7" idx="4"/>
            </p:cNvCxnSpPr>
            <p:nvPr/>
          </p:nvCxnSpPr>
          <p:spPr>
            <a:xfrm rot="5400000" flipH="1" flipV="1">
              <a:off x="3905250" y="19050"/>
              <a:ext cx="990600" cy="5219700"/>
            </a:xfrm>
            <a:prstGeom prst="line">
              <a:avLst/>
            </a:prstGeom>
            <a:ln w="38100"/>
          </p:spPr>
          <p:style>
            <a:lnRef idx="1">
              <a:schemeClr val="accent2"/>
            </a:lnRef>
            <a:fillRef idx="3">
              <a:schemeClr val="accent2"/>
            </a:fillRef>
            <a:effectRef idx="2">
              <a:schemeClr val="accent2"/>
            </a:effectRef>
            <a:fontRef idx="minor">
              <a:schemeClr val="lt1"/>
            </a:fontRef>
          </p:style>
        </p:cxnSp>
        <p:cxnSp>
          <p:nvCxnSpPr>
            <p:cNvPr id="38" name="Straight Connector 37"/>
            <p:cNvCxnSpPr>
              <a:stCxn id="12" idx="2"/>
              <a:endCxn id="15" idx="0"/>
            </p:cNvCxnSpPr>
            <p:nvPr/>
          </p:nvCxnSpPr>
          <p:spPr>
            <a:xfrm rot="16200000" flipH="1">
              <a:off x="1962150" y="3790950"/>
              <a:ext cx="914400" cy="1257300"/>
            </a:xfrm>
            <a:prstGeom prst="line">
              <a:avLst/>
            </a:prstGeom>
          </p:spPr>
          <p:style>
            <a:lnRef idx="1">
              <a:schemeClr val="accent2"/>
            </a:lnRef>
            <a:fillRef idx="3">
              <a:schemeClr val="accent2"/>
            </a:fillRef>
            <a:effectRef idx="2">
              <a:schemeClr val="accent2"/>
            </a:effectRef>
            <a:fontRef idx="minor">
              <a:schemeClr val="lt1"/>
            </a:fontRef>
          </p:style>
        </p:cxnSp>
        <p:cxnSp>
          <p:nvCxnSpPr>
            <p:cNvPr id="40" name="Straight Connector 39"/>
            <p:cNvCxnSpPr>
              <a:stCxn id="12" idx="2"/>
              <a:endCxn id="16" idx="0"/>
            </p:cNvCxnSpPr>
            <p:nvPr/>
          </p:nvCxnSpPr>
          <p:spPr>
            <a:xfrm rot="16200000" flipH="1">
              <a:off x="3352800" y="2400300"/>
              <a:ext cx="838200" cy="3962400"/>
            </a:xfrm>
            <a:prstGeom prst="line">
              <a:avLst/>
            </a:prstGeom>
          </p:spPr>
          <p:style>
            <a:lnRef idx="1">
              <a:schemeClr val="accent2"/>
            </a:lnRef>
            <a:fillRef idx="3">
              <a:schemeClr val="accent2"/>
            </a:fillRef>
            <a:effectRef idx="2">
              <a:schemeClr val="accent2"/>
            </a:effectRef>
            <a:fontRef idx="minor">
              <a:schemeClr val="lt1"/>
            </a:fontRef>
          </p:style>
        </p:cxnSp>
        <p:cxnSp>
          <p:nvCxnSpPr>
            <p:cNvPr id="44" name="Straight Connector 43"/>
            <p:cNvCxnSpPr>
              <a:stCxn id="13" idx="2"/>
              <a:endCxn id="16" idx="0"/>
            </p:cNvCxnSpPr>
            <p:nvPr/>
          </p:nvCxnSpPr>
          <p:spPr>
            <a:xfrm rot="16200000" flipH="1">
              <a:off x="4686300" y="3733800"/>
              <a:ext cx="838200" cy="1295400"/>
            </a:xfrm>
            <a:prstGeom prst="line">
              <a:avLst/>
            </a:prstGeom>
          </p:spPr>
          <p:style>
            <a:lnRef idx="1">
              <a:schemeClr val="accent2"/>
            </a:lnRef>
            <a:fillRef idx="3">
              <a:schemeClr val="accent2"/>
            </a:fillRef>
            <a:effectRef idx="2">
              <a:schemeClr val="accent2"/>
            </a:effectRef>
            <a:fontRef idx="minor">
              <a:schemeClr val="lt1"/>
            </a:fontRef>
          </p:style>
        </p:cxnSp>
        <p:cxnSp>
          <p:nvCxnSpPr>
            <p:cNvPr id="46" name="Straight Connector 45"/>
            <p:cNvCxnSpPr>
              <a:stCxn id="14" idx="2"/>
              <a:endCxn id="16" idx="0"/>
            </p:cNvCxnSpPr>
            <p:nvPr/>
          </p:nvCxnSpPr>
          <p:spPr>
            <a:xfrm rot="5400000">
              <a:off x="5867400" y="3771900"/>
              <a:ext cx="914400" cy="1143000"/>
            </a:xfrm>
            <a:prstGeom prst="line">
              <a:avLst/>
            </a:prstGeom>
          </p:spPr>
          <p:style>
            <a:lnRef idx="1">
              <a:schemeClr val="accent2"/>
            </a:lnRef>
            <a:fillRef idx="3">
              <a:schemeClr val="accent2"/>
            </a:fillRef>
            <a:effectRef idx="2">
              <a:schemeClr val="accent2"/>
            </a:effectRef>
            <a:fontRef idx="minor">
              <a:schemeClr val="lt1"/>
            </a:fontRef>
          </p:style>
        </p:cxnSp>
        <p:sp>
          <p:nvSpPr>
            <p:cNvPr id="29" name="TextBox 28"/>
            <p:cNvSpPr txBox="1"/>
            <p:nvPr/>
          </p:nvSpPr>
          <p:spPr>
            <a:xfrm>
              <a:off x="3124200" y="4191000"/>
              <a:ext cx="304892" cy="523220"/>
            </a:xfrm>
            <a:prstGeom prst="rect">
              <a:avLst/>
            </a:prstGeom>
            <a:noFill/>
          </p:spPr>
          <p:txBody>
            <a:bodyPr wrap="none" rtlCol="0">
              <a:spAutoFit/>
            </a:bodyPr>
            <a:lstStyle/>
            <a:p>
              <a:r>
                <a:rPr lang="en-US" sz="2800" b="1" dirty="0" smtClean="0"/>
                <a:t>-</a:t>
              </a:r>
              <a:endParaRPr lang="en-US" sz="2800" b="1" dirty="0"/>
            </a:p>
          </p:txBody>
        </p:sp>
        <p:sp>
          <p:nvSpPr>
            <p:cNvPr id="31" name="TextBox 30"/>
            <p:cNvSpPr txBox="1"/>
            <p:nvPr/>
          </p:nvSpPr>
          <p:spPr>
            <a:xfrm>
              <a:off x="1981200" y="4343400"/>
              <a:ext cx="304892" cy="523220"/>
            </a:xfrm>
            <a:prstGeom prst="rect">
              <a:avLst/>
            </a:prstGeom>
            <a:noFill/>
          </p:spPr>
          <p:txBody>
            <a:bodyPr wrap="none" rtlCol="0">
              <a:spAutoFit/>
            </a:bodyPr>
            <a:lstStyle/>
            <a:p>
              <a:r>
                <a:rPr lang="en-US" sz="2800" b="1" dirty="0" smtClean="0"/>
                <a:t>-</a:t>
              </a:r>
              <a:endParaRPr lang="en-US" sz="2800" b="1" dirty="0"/>
            </a:p>
          </p:txBody>
        </p:sp>
        <p:sp>
          <p:nvSpPr>
            <p:cNvPr id="33" name="TextBox 32"/>
            <p:cNvSpPr txBox="1"/>
            <p:nvPr/>
          </p:nvSpPr>
          <p:spPr>
            <a:xfrm>
              <a:off x="5105400" y="4114800"/>
              <a:ext cx="394660" cy="523220"/>
            </a:xfrm>
            <a:prstGeom prst="rect">
              <a:avLst/>
            </a:prstGeom>
            <a:noFill/>
          </p:spPr>
          <p:txBody>
            <a:bodyPr wrap="none" rtlCol="0">
              <a:spAutoFit/>
            </a:bodyPr>
            <a:lstStyle/>
            <a:p>
              <a:r>
                <a:rPr lang="en-US" sz="2800" b="1" dirty="0" smtClean="0"/>
                <a:t>+</a:t>
              </a:r>
              <a:endParaRPr lang="en-US" sz="2800" b="1" dirty="0"/>
            </a:p>
          </p:txBody>
        </p:sp>
        <p:sp>
          <p:nvSpPr>
            <p:cNvPr id="35" name="TextBox 34"/>
            <p:cNvSpPr txBox="1"/>
            <p:nvPr/>
          </p:nvSpPr>
          <p:spPr>
            <a:xfrm>
              <a:off x="6477000" y="4191000"/>
              <a:ext cx="304892" cy="523220"/>
            </a:xfrm>
            <a:prstGeom prst="rect">
              <a:avLst/>
            </a:prstGeom>
            <a:noFill/>
          </p:spPr>
          <p:txBody>
            <a:bodyPr wrap="none" rtlCol="0">
              <a:spAutoFit/>
            </a:bodyPr>
            <a:lstStyle/>
            <a:p>
              <a:r>
                <a:rPr lang="en-US" sz="2800" b="1" dirty="0" smtClean="0"/>
                <a:t>-</a:t>
              </a:r>
              <a:endParaRPr lang="en-US" sz="2800" b="1" dirty="0"/>
            </a:p>
          </p:txBody>
        </p:sp>
      </p:grpSp>
      <p:sp>
        <p:nvSpPr>
          <p:cNvPr id="47" name="TextBox 46"/>
          <p:cNvSpPr txBox="1"/>
          <p:nvPr/>
        </p:nvSpPr>
        <p:spPr>
          <a:xfrm>
            <a:off x="7662504" y="2209800"/>
            <a:ext cx="1481496"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t>Community</a:t>
            </a:r>
          </a:p>
          <a:p>
            <a:pPr algn="ctr"/>
            <a:r>
              <a:rPr lang="en-US" sz="2000" dirty="0" smtClean="0"/>
              <a:t>Detection</a:t>
            </a:r>
            <a:endParaRPr lang="en-US" sz="2000" dirty="0"/>
          </a:p>
        </p:txBody>
      </p:sp>
      <p:sp>
        <p:nvSpPr>
          <p:cNvPr id="48" name="TextBox 47"/>
          <p:cNvSpPr txBox="1"/>
          <p:nvPr/>
        </p:nvSpPr>
        <p:spPr>
          <a:xfrm>
            <a:off x="7446099" y="3886200"/>
            <a:ext cx="1697901"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t>Classification</a:t>
            </a:r>
          </a:p>
          <a:p>
            <a:pPr algn="ctr"/>
            <a:r>
              <a:rPr lang="en-US" sz="2000" dirty="0" smtClean="0"/>
              <a:t>Learning</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SocDim</a:t>
            </a:r>
            <a:r>
              <a:rPr lang="en-US" dirty="0" smtClean="0"/>
              <a:t> vs. Collective Inference</a:t>
            </a:r>
            <a:endParaRPr lang="en-US" dirty="0"/>
          </a:p>
        </p:txBody>
      </p:sp>
      <p:pic>
        <p:nvPicPr>
          <p:cNvPr id="7" name="Picture 6" descr="newerrorbar.jpg"/>
          <p:cNvPicPr>
            <a:picLocks noChangeAspect="1"/>
          </p:cNvPicPr>
          <p:nvPr/>
        </p:nvPicPr>
        <p:blipFill>
          <a:blip r:embed="rId3" cstate="print"/>
          <a:stretch>
            <a:fillRect/>
          </a:stretch>
        </p:blipFill>
        <p:spPr>
          <a:xfrm>
            <a:off x="990600" y="914400"/>
            <a:ext cx="6858000" cy="5143500"/>
          </a:xfrm>
          <a:prstGeom prst="rect">
            <a:avLst/>
          </a:prstGeom>
        </p:spPr>
      </p:pic>
      <p:sp>
        <p:nvSpPr>
          <p:cNvPr id="4" name="Cloud Callout 3"/>
          <p:cNvSpPr/>
          <p:nvPr/>
        </p:nvSpPr>
        <p:spPr>
          <a:xfrm>
            <a:off x="6553200" y="4191000"/>
            <a:ext cx="2362200" cy="1371600"/>
          </a:xfrm>
          <a:prstGeom prst="cloudCallout">
            <a:avLst>
              <a:gd name="adj1" fmla="val -79560"/>
              <a:gd name="adj2" fmla="val -54873"/>
            </a:avLst>
          </a:prstGeom>
          <a:solidFill>
            <a:srgbClr val="C3D5F9"/>
          </a:solidFill>
          <a:ln>
            <a:solidFill>
              <a:srgbClr val="C3D5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Collective Inference</a:t>
            </a:r>
          </a:p>
        </p:txBody>
      </p:sp>
      <p:sp>
        <p:nvSpPr>
          <p:cNvPr id="5" name="Oval 4"/>
          <p:cNvSpPr/>
          <p:nvPr/>
        </p:nvSpPr>
        <p:spPr>
          <a:xfrm>
            <a:off x="4876800" y="3429000"/>
            <a:ext cx="16764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Media’s Important Role </a:t>
            </a:r>
            <a:endParaRPr lang="en-US" dirty="0"/>
          </a:p>
        </p:txBody>
      </p:sp>
      <p:pic>
        <p:nvPicPr>
          <p:cNvPr id="4" name="Content Placeholder 3" descr="obama_mccain_myspace_twitter.png"/>
          <p:cNvPicPr>
            <a:picLocks noGrp="1" noChangeAspect="1"/>
          </p:cNvPicPr>
          <p:nvPr>
            <p:ph idx="1"/>
          </p:nvPr>
        </p:nvPicPr>
        <p:blipFill>
          <a:blip r:embed="rId3" cstate="print"/>
          <a:srcRect r="41723" b="1961"/>
          <a:stretch>
            <a:fillRect/>
          </a:stretch>
        </p:blipFill>
        <p:spPr>
          <a:xfrm>
            <a:off x="457200" y="1219200"/>
            <a:ext cx="4849368" cy="3276600"/>
          </a:xfrm>
        </p:spPr>
      </p:pic>
      <p:sp>
        <p:nvSpPr>
          <p:cNvPr id="5" name="Rectangle 4"/>
          <p:cNvSpPr/>
          <p:nvPr/>
        </p:nvSpPr>
        <p:spPr>
          <a:xfrm rot="20320009">
            <a:off x="3707620" y="4848997"/>
            <a:ext cx="5138231" cy="646331"/>
          </a:xfrm>
          <a:prstGeom prst="rect">
            <a:avLst/>
          </a:prstGeom>
        </p:spPr>
        <p:txBody>
          <a:bodyPr wrap="square">
            <a:spAutoFit/>
          </a:bodyPr>
          <a:lstStyle/>
          <a:p>
            <a:pPr algn="ctr"/>
            <a:r>
              <a:rPr lang="en-US" dirty="0" smtClean="0"/>
              <a:t>"social networks will complement, and may replace, some government functions,"</a:t>
            </a:r>
            <a:endParaRPr lang="en-US" dirty="0"/>
          </a:p>
        </p:txBody>
      </p:sp>
      <p:pic>
        <p:nvPicPr>
          <p:cNvPr id="6" name="Picture 5" descr="barak_obama.jpg"/>
          <p:cNvPicPr>
            <a:picLocks noChangeAspect="1"/>
          </p:cNvPicPr>
          <p:nvPr/>
        </p:nvPicPr>
        <p:blipFill>
          <a:blip r:embed="rId4" cstate="print"/>
          <a:stretch>
            <a:fillRect/>
          </a:stretch>
        </p:blipFill>
        <p:spPr>
          <a:xfrm>
            <a:off x="5715000" y="1066800"/>
            <a:ext cx="1554480" cy="1408176"/>
          </a:xfrm>
          <a:prstGeom prst="rect">
            <a:avLst/>
          </a:prstGeom>
        </p:spPr>
      </p:pic>
      <p:pic>
        <p:nvPicPr>
          <p:cNvPr id="7" name="Picture 6" descr="mccain.jpg"/>
          <p:cNvPicPr>
            <a:picLocks noChangeAspect="1"/>
          </p:cNvPicPr>
          <p:nvPr/>
        </p:nvPicPr>
        <p:blipFill>
          <a:blip r:embed="rId5" cstate="print"/>
          <a:stretch>
            <a:fillRect/>
          </a:stretch>
        </p:blipFill>
        <p:spPr>
          <a:xfrm>
            <a:off x="5791200" y="2590800"/>
            <a:ext cx="1481154" cy="1752600"/>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SocDim</a:t>
            </a:r>
            <a:r>
              <a:rPr lang="en-US" dirty="0" smtClean="0"/>
              <a:t> with Actor Features</a:t>
            </a:r>
            <a:endParaRPr lang="en-US" dirty="0"/>
          </a:p>
        </p:txBody>
      </p:sp>
      <p:sp>
        <p:nvSpPr>
          <p:cNvPr id="5" name="Content Placeholder 4"/>
          <p:cNvSpPr>
            <a:spLocks noGrp="1"/>
          </p:cNvSpPr>
          <p:nvPr>
            <p:ph idx="1"/>
          </p:nvPr>
        </p:nvSpPr>
        <p:spPr/>
        <p:txBody>
          <a:bodyPr/>
          <a:lstStyle/>
          <a:p>
            <a:endParaRPr lang="en-US"/>
          </a:p>
        </p:txBody>
      </p:sp>
      <p:pic>
        <p:nvPicPr>
          <p:cNvPr id="74754" name="Picture 2"/>
          <p:cNvPicPr>
            <a:picLocks noChangeAspect="1" noChangeArrowheads="1"/>
          </p:cNvPicPr>
          <p:nvPr/>
        </p:nvPicPr>
        <p:blipFill>
          <a:blip r:embed="rId3"/>
          <a:srcRect/>
          <a:stretch>
            <a:fillRect/>
          </a:stretch>
        </p:blipFill>
        <p:spPr bwMode="auto">
          <a:xfrm>
            <a:off x="762000" y="1060862"/>
            <a:ext cx="7392714" cy="55685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a:xfrm>
            <a:off x="533400" y="1371600"/>
            <a:ext cx="8229600" cy="4530725"/>
          </a:xfrm>
        </p:spPr>
        <p:txBody>
          <a:bodyPr/>
          <a:lstStyle/>
          <a:p>
            <a:r>
              <a:rPr lang="en-US" sz="2400" dirty="0" smtClean="0"/>
              <a:t>Networks in social media are </a:t>
            </a:r>
            <a:r>
              <a:rPr lang="en-US" sz="2400" i="1" dirty="0" smtClean="0"/>
              <a:t>noisy and </a:t>
            </a:r>
            <a:r>
              <a:rPr lang="en-US" sz="2400" i="1" dirty="0" err="1" smtClean="0"/>
              <a:t>heterogenous</a:t>
            </a:r>
            <a:endParaRPr lang="en-US" sz="2400" dirty="0" smtClean="0"/>
          </a:p>
          <a:p>
            <a:r>
              <a:rPr lang="en-US" sz="2400" dirty="0" err="1" smtClean="0"/>
              <a:t>SocDim</a:t>
            </a:r>
            <a:r>
              <a:rPr lang="en-US" sz="2400" dirty="0" smtClean="0"/>
              <a:t> proposes to extract social dimensions to capture potential affiliations of actors</a:t>
            </a:r>
          </a:p>
          <a:p>
            <a:r>
              <a:rPr lang="en-US" sz="2400" dirty="0" smtClean="0"/>
              <a:t>Community Detection can be used to extract social dimensions from networks</a:t>
            </a:r>
          </a:p>
          <a:p>
            <a:r>
              <a:rPr lang="en-US" sz="2400" dirty="0" smtClean="0"/>
              <a:t>Social dimensions can be combined  with other content and/or profile features</a:t>
            </a:r>
          </a:p>
          <a:p>
            <a:r>
              <a:rPr lang="en-US" sz="2400" dirty="0" err="1" smtClean="0"/>
              <a:t>SocDim</a:t>
            </a:r>
            <a:r>
              <a:rPr lang="en-US" sz="2400" dirty="0" smtClean="0"/>
              <a:t> outperforms other representative collective inference methods</a:t>
            </a:r>
          </a:p>
          <a:p>
            <a:r>
              <a:rPr lang="en-US" sz="2400" dirty="0" smtClean="0">
                <a:solidFill>
                  <a:srgbClr val="0000FF"/>
                </a:solidFill>
              </a:rPr>
              <a:t>Recent advancement of </a:t>
            </a:r>
            <a:r>
              <a:rPr lang="en-US" sz="2400" dirty="0" err="1" smtClean="0">
                <a:solidFill>
                  <a:srgbClr val="0000FF"/>
                </a:solidFill>
              </a:rPr>
              <a:t>SocDim</a:t>
            </a:r>
            <a:r>
              <a:rPr lang="en-US" sz="2400" dirty="0" smtClean="0">
                <a:solidFill>
                  <a:srgbClr val="0000FF"/>
                </a:solidFill>
              </a:rPr>
              <a:t> can handle networks of 1 </a:t>
            </a:r>
            <a:r>
              <a:rPr lang="en-US" sz="2400" smtClean="0">
                <a:solidFill>
                  <a:srgbClr val="0000FF"/>
                </a:solidFill>
              </a:rPr>
              <a:t>million nodes </a:t>
            </a:r>
            <a:r>
              <a:rPr lang="en-US" sz="2400" dirty="0" smtClean="0">
                <a:solidFill>
                  <a:srgbClr val="0000FF"/>
                </a:solidFill>
              </a:rPr>
              <a:t>in 10 </a:t>
            </a:r>
            <a:r>
              <a:rPr lang="en-US" sz="2400" dirty="0" err="1" smtClean="0">
                <a:solidFill>
                  <a:srgbClr val="0000FF"/>
                </a:solidFill>
              </a:rPr>
              <a:t>mins</a:t>
            </a:r>
            <a:r>
              <a:rPr lang="en-US" sz="2400" dirty="0" smtClean="0">
                <a:solidFill>
                  <a:srgbClr val="0000FF"/>
                </a:solidFill>
              </a:rPr>
              <a:t>.</a:t>
            </a:r>
          </a:p>
          <a:p>
            <a:endParaRPr lang="en-US" sz="24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iFinder</a:t>
            </a:r>
            <a:r>
              <a:rPr lang="en-US" dirty="0" smtClean="0"/>
              <a:t>: Identifying Influential Bloggers in a Community </a:t>
            </a:r>
            <a:r>
              <a:rPr lang="en-US" sz="2800" dirty="0" smtClean="0"/>
              <a:t>(</a:t>
            </a:r>
            <a:r>
              <a:rPr lang="en-US" sz="2800" dirty="0" smtClean="0">
                <a:hlinkClick r:id="rId3"/>
              </a:rPr>
              <a:t>video</a:t>
            </a:r>
            <a:r>
              <a:rPr lang="en-US" sz="2800" dirty="0" smtClean="0"/>
              <a:t>)</a:t>
            </a:r>
            <a:endParaRPr lang="en-US" dirty="0"/>
          </a:p>
        </p:txBody>
      </p:sp>
      <p:sp>
        <p:nvSpPr>
          <p:cNvPr id="5" name="Text Placeholder 4"/>
          <p:cNvSpPr>
            <a:spLocks noGrp="1"/>
          </p:cNvSpPr>
          <p:nvPr>
            <p:ph type="body" idx="1"/>
          </p:nvPr>
        </p:nvSpPr>
        <p:spPr/>
        <p:txBody>
          <a:bodyPr/>
          <a:lstStyle/>
          <a:p>
            <a:r>
              <a:rPr lang="en-US" dirty="0" smtClean="0"/>
              <a:t>Social Computing Applications II:</a:t>
            </a:r>
          </a:p>
        </p:txBody>
      </p:sp>
      <p:sp>
        <p:nvSpPr>
          <p:cNvPr id="6" name="TextBox 5"/>
          <p:cNvSpPr txBox="1"/>
          <p:nvPr/>
        </p:nvSpPr>
        <p:spPr>
          <a:xfrm>
            <a:off x="6781800" y="6396335"/>
            <a:ext cx="2082621" cy="461665"/>
          </a:xfrm>
          <a:prstGeom prst="rect">
            <a:avLst/>
          </a:prstGeom>
          <a:noFill/>
        </p:spPr>
        <p:txBody>
          <a:bodyPr wrap="none" rtlCol="0">
            <a:spAutoFit/>
          </a:bodyPr>
          <a:lstStyle/>
          <a:p>
            <a:r>
              <a:rPr lang="en-US" sz="2400" dirty="0" smtClean="0">
                <a:hlinkClick r:id="rId4" action="ppaction://hlinksldjump"/>
              </a:rPr>
              <a:t>Go to the End</a:t>
            </a:r>
            <a:endParaRPr lang="en-US" sz="2400" dirty="0"/>
          </a:p>
        </p:txBody>
      </p:sp>
      <p:pic>
        <p:nvPicPr>
          <p:cNvPr id="7" name="Picture 11"/>
          <p:cNvPicPr>
            <a:picLocks noChangeAspect="1" noChangeArrowheads="1"/>
          </p:cNvPicPr>
          <p:nvPr/>
        </p:nvPicPr>
        <p:blipFill>
          <a:blip r:embed="rId5" cstate="print"/>
          <a:srcRect/>
          <a:stretch>
            <a:fillRect/>
          </a:stretch>
        </p:blipFill>
        <p:spPr bwMode="auto">
          <a:xfrm>
            <a:off x="6553200" y="457200"/>
            <a:ext cx="2044582"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2"/>
          <p:cNvSpPr>
            <a:spLocks noGrp="1"/>
          </p:cNvSpPr>
          <p:nvPr>
            <p:ph type="title"/>
          </p:nvPr>
        </p:nvSpPr>
        <p:spPr/>
        <p:txBody>
          <a:bodyPr/>
          <a:lstStyle/>
          <a:p>
            <a:pPr eaLnBrk="1" hangingPunct="1"/>
            <a:r>
              <a:rPr lang="en-US" smtClean="0"/>
              <a:t>Physical and Virtual World</a:t>
            </a:r>
          </a:p>
        </p:txBody>
      </p:sp>
      <p:pic>
        <p:nvPicPr>
          <p:cNvPr id="142339" name="Picture 3" descr="C:\Users\Nitin\AppData\Local\Microsoft\Windows\Temporary Internet Files\Content.IE5\BQPS4W70\MCj04339460000[1].png"/>
          <p:cNvPicPr>
            <a:picLocks noGrp="1" noChangeAspect="1" noChangeArrowheads="1"/>
          </p:cNvPicPr>
          <p:nvPr>
            <p:ph sz="quarter" idx="1"/>
          </p:nvPr>
        </p:nvPicPr>
        <p:blipFill>
          <a:blip r:embed="rId3" cstate="print"/>
          <a:srcRect/>
          <a:stretch>
            <a:fillRect/>
          </a:stretch>
        </p:blipFill>
        <p:spPr>
          <a:xfrm>
            <a:off x="990600" y="3048000"/>
            <a:ext cx="1149350" cy="1143000"/>
          </a:xfrm>
        </p:spPr>
      </p:pic>
      <p:pic>
        <p:nvPicPr>
          <p:cNvPr id="142340" name="Picture 2" descr="C:\Users\Nitin\AppData\Local\Microsoft\Windows\Temporary Internet Files\Content.IE5\EOCFXLCS\MCj03968360000[1].wmf"/>
          <p:cNvPicPr>
            <a:picLocks noChangeAspect="1" noChangeArrowheads="1"/>
          </p:cNvPicPr>
          <p:nvPr/>
        </p:nvPicPr>
        <p:blipFill>
          <a:blip r:embed="rId4" cstate="print"/>
          <a:srcRect/>
          <a:stretch>
            <a:fillRect/>
          </a:stretch>
        </p:blipFill>
        <p:spPr bwMode="auto">
          <a:xfrm>
            <a:off x="3600450" y="1524000"/>
            <a:ext cx="1606550" cy="1219200"/>
          </a:xfrm>
          <a:prstGeom prst="rect">
            <a:avLst/>
          </a:prstGeom>
          <a:noFill/>
          <a:ln w="9525">
            <a:noFill/>
            <a:miter lim="800000"/>
            <a:headEnd/>
            <a:tailEnd/>
          </a:ln>
        </p:spPr>
      </p:pic>
      <p:pic>
        <p:nvPicPr>
          <p:cNvPr id="142341" name="Picture 5" descr="C:\Users\Nitin\AppData\Local\Microsoft\Windows\Temporary Internet Files\Content.IE5\EOCFXLCS\MCj04339340000[1].png"/>
          <p:cNvPicPr>
            <a:picLocks noChangeAspect="1" noChangeArrowheads="1"/>
          </p:cNvPicPr>
          <p:nvPr/>
        </p:nvPicPr>
        <p:blipFill>
          <a:blip r:embed="rId5" cstate="print"/>
          <a:srcRect/>
          <a:stretch>
            <a:fillRect/>
          </a:stretch>
        </p:blipFill>
        <p:spPr bwMode="auto">
          <a:xfrm>
            <a:off x="2438400" y="3048000"/>
            <a:ext cx="1143000" cy="1143000"/>
          </a:xfrm>
          <a:prstGeom prst="rect">
            <a:avLst/>
          </a:prstGeom>
          <a:noFill/>
          <a:ln w="9525">
            <a:noFill/>
            <a:miter lim="800000"/>
            <a:headEnd/>
            <a:tailEnd/>
          </a:ln>
        </p:spPr>
      </p:pic>
      <p:pic>
        <p:nvPicPr>
          <p:cNvPr id="142342" name="Picture 7" descr="C:\Users\Nitin\AppData\Local\Microsoft\Windows\Temporary Internet Files\Content.IE5\946GNQOC\MCj04326220000[1].png"/>
          <p:cNvPicPr>
            <a:picLocks noChangeAspect="1" noChangeArrowheads="1"/>
          </p:cNvPicPr>
          <p:nvPr/>
        </p:nvPicPr>
        <p:blipFill>
          <a:blip r:embed="rId6" cstate="print"/>
          <a:srcRect/>
          <a:stretch>
            <a:fillRect/>
          </a:stretch>
        </p:blipFill>
        <p:spPr bwMode="auto">
          <a:xfrm>
            <a:off x="6858000" y="4648200"/>
            <a:ext cx="1371600" cy="1371600"/>
          </a:xfrm>
          <a:prstGeom prst="rect">
            <a:avLst/>
          </a:prstGeom>
          <a:noFill/>
          <a:ln w="9525">
            <a:noFill/>
            <a:miter lim="800000"/>
            <a:headEnd/>
            <a:tailEnd/>
          </a:ln>
        </p:spPr>
      </p:pic>
      <p:pic>
        <p:nvPicPr>
          <p:cNvPr id="142343" name="Picture 15" descr="C:\Users\Nitin\AppData\Local\Microsoft\Windows\Temporary Internet Files\Content.IE5\EOCFXLCS\MCj02971490000[1].wmf"/>
          <p:cNvPicPr>
            <a:picLocks noChangeAspect="1" noChangeArrowheads="1"/>
          </p:cNvPicPr>
          <p:nvPr/>
        </p:nvPicPr>
        <p:blipFill>
          <a:blip r:embed="rId7" cstate="print"/>
          <a:srcRect/>
          <a:stretch>
            <a:fillRect/>
          </a:stretch>
        </p:blipFill>
        <p:spPr bwMode="auto">
          <a:xfrm>
            <a:off x="4724400" y="2971800"/>
            <a:ext cx="2419350" cy="2209800"/>
          </a:xfrm>
          <a:prstGeom prst="rect">
            <a:avLst/>
          </a:prstGeom>
          <a:noFill/>
          <a:ln w="9525">
            <a:noFill/>
            <a:miter lim="800000"/>
            <a:headEnd/>
            <a:tailEnd/>
          </a:ln>
        </p:spPr>
      </p:pic>
      <p:sp>
        <p:nvSpPr>
          <p:cNvPr id="142344" name="TextBox 17"/>
          <p:cNvSpPr txBox="1">
            <a:spLocks noChangeArrowheads="1"/>
          </p:cNvSpPr>
          <p:nvPr/>
        </p:nvSpPr>
        <p:spPr bwMode="auto">
          <a:xfrm>
            <a:off x="1447800" y="6096000"/>
            <a:ext cx="2057400" cy="396875"/>
          </a:xfrm>
          <a:prstGeom prst="rect">
            <a:avLst/>
          </a:prstGeom>
          <a:noFill/>
          <a:ln w="9525">
            <a:noFill/>
            <a:miter lim="800000"/>
            <a:headEnd/>
            <a:tailEnd/>
          </a:ln>
        </p:spPr>
        <p:txBody>
          <a:bodyPr>
            <a:spAutoFit/>
          </a:bodyPr>
          <a:lstStyle/>
          <a:p>
            <a:r>
              <a:rPr lang="en-US" sz="2000" b="1"/>
              <a:t>Physical World</a:t>
            </a:r>
          </a:p>
        </p:txBody>
      </p:sp>
      <p:pic>
        <p:nvPicPr>
          <p:cNvPr id="142345" name="Picture 7" descr="C:\Users\Nitin\AppData\Local\Microsoft\Windows\Temporary Internet Files\Content.IE5\946GNQOC\MCj04326220000[1].png"/>
          <p:cNvPicPr>
            <a:picLocks noChangeAspect="1" noChangeArrowheads="1"/>
          </p:cNvPicPr>
          <p:nvPr/>
        </p:nvPicPr>
        <p:blipFill>
          <a:blip r:embed="rId6" cstate="print"/>
          <a:srcRect/>
          <a:stretch>
            <a:fillRect/>
          </a:stretch>
        </p:blipFill>
        <p:spPr bwMode="auto">
          <a:xfrm>
            <a:off x="1600200" y="4648200"/>
            <a:ext cx="1371600" cy="1371600"/>
          </a:xfrm>
          <a:prstGeom prst="rect">
            <a:avLst/>
          </a:prstGeom>
          <a:noFill/>
          <a:ln w="9525">
            <a:noFill/>
            <a:miter lim="800000"/>
            <a:headEnd/>
            <a:tailEnd/>
          </a:ln>
        </p:spPr>
      </p:pic>
      <p:sp>
        <p:nvSpPr>
          <p:cNvPr id="142346" name="TextBox 19"/>
          <p:cNvSpPr txBox="1">
            <a:spLocks noChangeArrowheads="1"/>
          </p:cNvSpPr>
          <p:nvPr/>
        </p:nvSpPr>
        <p:spPr bwMode="auto">
          <a:xfrm>
            <a:off x="381000" y="2782888"/>
            <a:ext cx="1066800" cy="641350"/>
          </a:xfrm>
          <a:prstGeom prst="rect">
            <a:avLst/>
          </a:prstGeom>
          <a:noFill/>
          <a:ln w="9525">
            <a:noFill/>
            <a:miter lim="800000"/>
            <a:headEnd/>
            <a:tailEnd/>
          </a:ln>
        </p:spPr>
        <p:txBody>
          <a:bodyPr>
            <a:spAutoFit/>
          </a:bodyPr>
          <a:lstStyle/>
          <a:p>
            <a:r>
              <a:rPr lang="en-US"/>
              <a:t>Domain Expert</a:t>
            </a:r>
          </a:p>
        </p:txBody>
      </p:sp>
      <p:sp>
        <p:nvSpPr>
          <p:cNvPr id="142347" name="TextBox 20"/>
          <p:cNvSpPr txBox="1">
            <a:spLocks noChangeArrowheads="1"/>
          </p:cNvSpPr>
          <p:nvPr/>
        </p:nvSpPr>
        <p:spPr bwMode="auto">
          <a:xfrm>
            <a:off x="2438400" y="2816225"/>
            <a:ext cx="1066800" cy="366713"/>
          </a:xfrm>
          <a:prstGeom prst="rect">
            <a:avLst/>
          </a:prstGeom>
          <a:noFill/>
          <a:ln w="9525">
            <a:noFill/>
            <a:miter lim="800000"/>
            <a:headEnd/>
            <a:tailEnd/>
          </a:ln>
        </p:spPr>
        <p:txBody>
          <a:bodyPr>
            <a:spAutoFit/>
          </a:bodyPr>
          <a:lstStyle/>
          <a:p>
            <a:r>
              <a:rPr lang="en-US"/>
              <a:t>Friends</a:t>
            </a:r>
          </a:p>
        </p:txBody>
      </p:sp>
      <p:sp>
        <p:nvSpPr>
          <p:cNvPr id="142348" name="TextBox 21"/>
          <p:cNvSpPr txBox="1">
            <a:spLocks noChangeArrowheads="1"/>
          </p:cNvSpPr>
          <p:nvPr/>
        </p:nvSpPr>
        <p:spPr bwMode="auto">
          <a:xfrm>
            <a:off x="5181600" y="6096000"/>
            <a:ext cx="1905000" cy="396875"/>
          </a:xfrm>
          <a:prstGeom prst="rect">
            <a:avLst/>
          </a:prstGeom>
          <a:noFill/>
          <a:ln w="9525">
            <a:noFill/>
            <a:miter lim="800000"/>
            <a:headEnd/>
            <a:tailEnd/>
          </a:ln>
        </p:spPr>
        <p:txBody>
          <a:bodyPr>
            <a:spAutoFit/>
          </a:bodyPr>
          <a:lstStyle/>
          <a:p>
            <a:r>
              <a:rPr lang="en-US" sz="2000" b="1"/>
              <a:t>Virtual World</a:t>
            </a:r>
          </a:p>
        </p:txBody>
      </p:sp>
      <p:sp>
        <p:nvSpPr>
          <p:cNvPr id="24" name="Right Arrow 23"/>
          <p:cNvSpPr/>
          <p:nvPr/>
        </p:nvSpPr>
        <p:spPr>
          <a:xfrm rot="14654947">
            <a:off x="1571501" y="4106438"/>
            <a:ext cx="533400" cy="6096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5" name="Right Arrow 24"/>
          <p:cNvSpPr/>
          <p:nvPr/>
        </p:nvSpPr>
        <p:spPr>
          <a:xfrm rot="17385390">
            <a:off x="2411058" y="4087831"/>
            <a:ext cx="533400" cy="6096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6" name="Right Arrow 25"/>
          <p:cNvSpPr/>
          <p:nvPr/>
        </p:nvSpPr>
        <p:spPr>
          <a:xfrm rot="13197621">
            <a:off x="6610482" y="4367317"/>
            <a:ext cx="533400" cy="609600"/>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2358" name="TextBox 26"/>
          <p:cNvSpPr txBox="1">
            <a:spLocks noChangeArrowheads="1"/>
          </p:cNvSpPr>
          <p:nvPr/>
        </p:nvSpPr>
        <p:spPr bwMode="auto">
          <a:xfrm>
            <a:off x="7162800" y="2819400"/>
            <a:ext cx="1371600" cy="641350"/>
          </a:xfrm>
          <a:prstGeom prst="rect">
            <a:avLst/>
          </a:prstGeom>
          <a:noFill/>
          <a:ln w="9525">
            <a:noFill/>
            <a:miter lim="800000"/>
            <a:headEnd/>
            <a:tailEnd/>
          </a:ln>
        </p:spPr>
        <p:txBody>
          <a:bodyPr>
            <a:spAutoFit/>
          </a:bodyPr>
          <a:lstStyle/>
          <a:p>
            <a:pPr algn="r"/>
            <a:r>
              <a:rPr lang="en-US"/>
              <a:t>Online Community</a:t>
            </a:r>
          </a:p>
        </p:txBody>
      </p:sp>
      <p:cxnSp>
        <p:nvCxnSpPr>
          <p:cNvPr id="29" name="Straight Connector 28"/>
          <p:cNvCxnSpPr>
            <a:cxnSpLocks noChangeShapeType="1"/>
          </p:cNvCxnSpPr>
          <p:nvPr/>
        </p:nvCxnSpPr>
        <p:spPr bwMode="auto">
          <a:xfrm rot="5400000">
            <a:off x="2780507" y="4610894"/>
            <a:ext cx="2819400" cy="1587"/>
          </a:xfrm>
          <a:prstGeom prst="line">
            <a:avLst/>
          </a:prstGeom>
          <a:noFill/>
          <a:ln w="38100" algn="ctr">
            <a:solidFill>
              <a:schemeClr val="accent1"/>
            </a:solidFill>
            <a:round/>
            <a:headEnd/>
            <a:tailEnd/>
          </a:ln>
          <a:effectLst>
            <a:outerShdw dist="23000" dir="5400000" rotWithShape="0">
              <a:srgbClr val="808080">
                <a:alpha val="34999"/>
              </a:srgbClr>
            </a:outerShdw>
          </a:effectLst>
        </p:spPr>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en-US" smtClean="0"/>
              <a:t>Introduction</a:t>
            </a:r>
          </a:p>
        </p:txBody>
      </p:sp>
      <p:sp>
        <p:nvSpPr>
          <p:cNvPr id="143363" name="Content Placeholder 2"/>
          <p:cNvSpPr>
            <a:spLocks noGrp="1"/>
          </p:cNvSpPr>
          <p:nvPr>
            <p:ph sz="quarter" idx="1"/>
          </p:nvPr>
        </p:nvSpPr>
        <p:spPr>
          <a:xfrm>
            <a:off x="457200" y="1600200"/>
            <a:ext cx="7467600" cy="2743200"/>
          </a:xfrm>
        </p:spPr>
        <p:txBody>
          <a:bodyPr/>
          <a:lstStyle/>
          <a:p>
            <a:pPr eaLnBrk="1" hangingPunct="1"/>
            <a:r>
              <a:rPr lang="en-US" smtClean="0"/>
              <a:t>Inspired by the analogy between real-world and blog communities, we answer:</a:t>
            </a:r>
          </a:p>
          <a:p>
            <a:pPr algn="ctr" eaLnBrk="1" hangingPunct="1">
              <a:buFont typeface="Wingdings 2" pitchFamily="1" charset="2"/>
              <a:buNone/>
            </a:pPr>
            <a:r>
              <a:rPr lang="en-US" smtClean="0"/>
              <a:t>Who are the influentials in Blogosphere?</a:t>
            </a:r>
          </a:p>
          <a:p>
            <a:pPr algn="ctr" eaLnBrk="1" hangingPunct="1">
              <a:buFont typeface="Wingdings 2" pitchFamily="1" charset="2"/>
              <a:buNone/>
            </a:pPr>
            <a:r>
              <a:rPr lang="en-US" smtClean="0"/>
              <a:t>Can we find </a:t>
            </a:r>
            <a:r>
              <a:rPr lang="en-US" i="1" smtClean="0"/>
              <a:t>them</a:t>
            </a:r>
            <a:r>
              <a:rPr lang="en-US" smtClean="0"/>
              <a:t>?</a:t>
            </a:r>
          </a:p>
          <a:p>
            <a:pPr algn="ctr" eaLnBrk="1" hangingPunct="1">
              <a:buFont typeface="Wingdings 2" pitchFamily="1" charset="2"/>
              <a:buNone/>
            </a:pPr>
            <a:endParaRPr lang="en-US" smtClean="0"/>
          </a:p>
        </p:txBody>
      </p:sp>
      <p:sp>
        <p:nvSpPr>
          <p:cNvPr id="143364" name="Rectangle 3"/>
          <p:cNvSpPr>
            <a:spLocks noChangeArrowheads="1"/>
          </p:cNvSpPr>
          <p:nvPr/>
        </p:nvSpPr>
        <p:spPr bwMode="auto">
          <a:xfrm>
            <a:off x="2286000" y="4125913"/>
            <a:ext cx="4230688" cy="366712"/>
          </a:xfrm>
          <a:prstGeom prst="rect">
            <a:avLst/>
          </a:prstGeom>
          <a:noFill/>
          <a:ln w="9525">
            <a:noFill/>
            <a:miter lim="800000"/>
            <a:headEnd/>
            <a:tailEnd/>
          </a:ln>
        </p:spPr>
        <p:txBody>
          <a:bodyPr wrap="none">
            <a:spAutoFit/>
          </a:bodyPr>
          <a:lstStyle/>
          <a:p>
            <a:r>
              <a:rPr lang="en-US"/>
              <a:t>Active Bloggers   =   Influential Bloggers</a:t>
            </a:r>
          </a:p>
        </p:txBody>
      </p:sp>
      <p:sp>
        <p:nvSpPr>
          <p:cNvPr id="143365" name="TextBox 4"/>
          <p:cNvSpPr txBox="1">
            <a:spLocks noChangeArrowheads="1"/>
          </p:cNvSpPr>
          <p:nvPr/>
        </p:nvSpPr>
        <p:spPr bwMode="auto">
          <a:xfrm>
            <a:off x="3962400" y="3592513"/>
            <a:ext cx="457200" cy="641350"/>
          </a:xfrm>
          <a:prstGeom prst="rect">
            <a:avLst/>
          </a:prstGeom>
          <a:noFill/>
          <a:ln w="9525">
            <a:noFill/>
            <a:miter lim="800000"/>
            <a:headEnd/>
            <a:tailEnd/>
          </a:ln>
        </p:spPr>
        <p:txBody>
          <a:bodyPr>
            <a:spAutoFit/>
          </a:bodyPr>
          <a:lstStyle/>
          <a:p>
            <a:r>
              <a:rPr lang="en-US" sz="3600" b="1"/>
              <a:t>?</a:t>
            </a:r>
            <a:endParaRPr lang="en-US" b="1"/>
          </a:p>
        </p:txBody>
      </p:sp>
      <p:sp>
        <p:nvSpPr>
          <p:cNvPr id="143366" name="Rectangle 6"/>
          <p:cNvSpPr>
            <a:spLocks noChangeArrowheads="1"/>
          </p:cNvSpPr>
          <p:nvPr/>
        </p:nvSpPr>
        <p:spPr bwMode="auto">
          <a:xfrm>
            <a:off x="533400" y="4572000"/>
            <a:ext cx="7391400" cy="822325"/>
          </a:xfrm>
          <a:prstGeom prst="rect">
            <a:avLst/>
          </a:prstGeom>
          <a:noFill/>
          <a:ln w="9525">
            <a:noFill/>
            <a:miter lim="800000"/>
            <a:headEnd/>
            <a:tailEnd/>
          </a:ln>
        </p:spPr>
        <p:txBody>
          <a:bodyPr>
            <a:spAutoFit/>
          </a:bodyPr>
          <a:lstStyle/>
          <a:p>
            <a:pPr marL="273050" indent="-273050">
              <a:buFont typeface="Arial" charset="0"/>
              <a:buChar char="•"/>
            </a:pPr>
            <a:r>
              <a:rPr lang="en-US" sz="2400"/>
              <a:t>Active bloggers may not be influential</a:t>
            </a:r>
          </a:p>
          <a:p>
            <a:pPr marL="273050" indent="-273050">
              <a:buFont typeface="Arial" charset="0"/>
              <a:buChar char="•"/>
            </a:pPr>
            <a:r>
              <a:rPr lang="en-US" sz="2400"/>
              <a:t>Influential bloggers may not be active</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idx="4294967295"/>
          </p:nvPr>
        </p:nvSpPr>
        <p:spPr/>
        <p:txBody>
          <a:bodyPr/>
          <a:lstStyle/>
          <a:p>
            <a:r>
              <a:rPr lang="en-US" smtClean="0"/>
              <a:t>Searching The Influentials</a:t>
            </a:r>
          </a:p>
        </p:txBody>
      </p:sp>
      <p:sp>
        <p:nvSpPr>
          <p:cNvPr id="144387" name="Rectangle 3"/>
          <p:cNvSpPr>
            <a:spLocks noGrp="1"/>
          </p:cNvSpPr>
          <p:nvPr>
            <p:ph type="body" idx="4294967295"/>
          </p:nvPr>
        </p:nvSpPr>
        <p:spPr/>
        <p:txBody>
          <a:bodyPr/>
          <a:lstStyle/>
          <a:p>
            <a:r>
              <a:rPr lang="en-US" sz="2800" smtClean="0"/>
              <a:t>Active bloggers</a:t>
            </a:r>
          </a:p>
          <a:p>
            <a:pPr lvl="1"/>
            <a:r>
              <a:rPr lang="en-US" sz="2500" smtClean="0"/>
              <a:t>Easy to define</a:t>
            </a:r>
          </a:p>
          <a:p>
            <a:pPr lvl="1"/>
            <a:r>
              <a:rPr lang="en-US" sz="2500" smtClean="0"/>
              <a:t>Often listed at a blog site</a:t>
            </a:r>
          </a:p>
          <a:p>
            <a:pPr lvl="1"/>
            <a:r>
              <a:rPr lang="en-US" sz="2500" smtClean="0"/>
              <a:t>Are they necessarily influential</a:t>
            </a:r>
          </a:p>
          <a:p>
            <a:r>
              <a:rPr lang="en-US" sz="2800" smtClean="0"/>
              <a:t>How to define an influential blogger?</a:t>
            </a:r>
          </a:p>
          <a:p>
            <a:pPr lvl="1"/>
            <a:r>
              <a:rPr lang="en-US" sz="2500" smtClean="0"/>
              <a:t>Influential bloggers have influential posts</a:t>
            </a:r>
          </a:p>
          <a:p>
            <a:pPr lvl="1"/>
            <a:r>
              <a:rPr lang="en-US" sz="2500" smtClean="0"/>
              <a:t>Subjective</a:t>
            </a:r>
          </a:p>
          <a:p>
            <a:pPr lvl="1"/>
            <a:r>
              <a:rPr lang="en-US" sz="2500" smtClean="0"/>
              <a:t>Collectable statistics</a:t>
            </a:r>
          </a:p>
          <a:p>
            <a:pPr lvl="1"/>
            <a:r>
              <a:rPr lang="en-US" sz="2500" smtClean="0"/>
              <a:t>How to use these statistics </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a:xfrm>
            <a:off x="457200" y="381000"/>
            <a:ext cx="7467600" cy="579438"/>
          </a:xfrm>
        </p:spPr>
        <p:txBody>
          <a:bodyPr/>
          <a:lstStyle/>
          <a:p>
            <a:pPr eaLnBrk="1" hangingPunct="1"/>
            <a:r>
              <a:rPr lang="en-US" smtClean="0"/>
              <a:t>Intuitive Properties</a:t>
            </a:r>
          </a:p>
        </p:txBody>
      </p:sp>
      <p:sp>
        <p:nvSpPr>
          <p:cNvPr id="145411" name="Content Placeholder 2"/>
          <p:cNvSpPr>
            <a:spLocks noGrp="1"/>
          </p:cNvSpPr>
          <p:nvPr>
            <p:ph sz="quarter" idx="1"/>
          </p:nvPr>
        </p:nvSpPr>
        <p:spPr>
          <a:xfrm>
            <a:off x="457200" y="1219200"/>
            <a:ext cx="8229600" cy="5105400"/>
          </a:xfrm>
        </p:spPr>
        <p:txBody>
          <a:bodyPr/>
          <a:lstStyle/>
          <a:p>
            <a:pPr eaLnBrk="1" hangingPunct="1">
              <a:lnSpc>
                <a:spcPct val="80000"/>
              </a:lnSpc>
            </a:pPr>
            <a:r>
              <a:rPr lang="en-US" sz="2200" smtClean="0"/>
              <a:t>Social Gestures (</a:t>
            </a:r>
            <a:r>
              <a:rPr lang="en-US" sz="2200" i="1" smtClean="0"/>
              <a:t>statistics</a:t>
            </a:r>
            <a:r>
              <a:rPr lang="en-US" sz="2200" smtClean="0"/>
              <a:t>)</a:t>
            </a:r>
          </a:p>
          <a:p>
            <a:pPr lvl="1" eaLnBrk="1" hangingPunct="1">
              <a:lnSpc>
                <a:spcPct val="80000"/>
              </a:lnSpc>
            </a:pPr>
            <a:r>
              <a:rPr lang="en-US" sz="1900" u="sng" smtClean="0"/>
              <a:t>Recognition</a:t>
            </a:r>
            <a:r>
              <a:rPr lang="en-US" sz="1900" smtClean="0"/>
              <a:t>: Citations (incoming links)</a:t>
            </a:r>
          </a:p>
          <a:p>
            <a:pPr lvl="3" eaLnBrk="1" hangingPunct="1">
              <a:lnSpc>
                <a:spcPct val="80000"/>
              </a:lnSpc>
            </a:pPr>
            <a:r>
              <a:rPr lang="en-US" sz="1700" smtClean="0"/>
              <a:t>An influential blog post is recognized by many. The more influential the referring posts are, the more influential the referred post becomes.</a:t>
            </a:r>
          </a:p>
          <a:p>
            <a:pPr lvl="1" eaLnBrk="1" hangingPunct="1">
              <a:lnSpc>
                <a:spcPct val="80000"/>
              </a:lnSpc>
            </a:pPr>
            <a:r>
              <a:rPr lang="en-US" sz="1900" u="sng" smtClean="0"/>
              <a:t>Activity Generation</a:t>
            </a:r>
            <a:r>
              <a:rPr lang="en-US" sz="1900" smtClean="0"/>
              <a:t>: Volume of discussion (comments)</a:t>
            </a:r>
          </a:p>
          <a:p>
            <a:pPr lvl="3" eaLnBrk="1" hangingPunct="1">
              <a:lnSpc>
                <a:spcPct val="80000"/>
              </a:lnSpc>
            </a:pPr>
            <a:r>
              <a:rPr lang="en-US" sz="1700" smtClean="0"/>
              <a:t>Amount of discussion initiated by a blog post can be measured by the comments it receives. Large number of comments indicates that the blog post affects many such that they care to write comments, hence influential.</a:t>
            </a:r>
          </a:p>
          <a:p>
            <a:pPr lvl="1" eaLnBrk="1" hangingPunct="1">
              <a:lnSpc>
                <a:spcPct val="80000"/>
              </a:lnSpc>
            </a:pPr>
            <a:r>
              <a:rPr lang="en-US" sz="1900" u="sng" smtClean="0"/>
              <a:t>Novelty</a:t>
            </a:r>
            <a:r>
              <a:rPr lang="en-US" sz="1900" smtClean="0"/>
              <a:t>: Referring to (outgoing links)</a:t>
            </a:r>
          </a:p>
          <a:p>
            <a:pPr lvl="3" eaLnBrk="1" hangingPunct="1">
              <a:lnSpc>
                <a:spcPct val="80000"/>
              </a:lnSpc>
            </a:pPr>
            <a:r>
              <a:rPr lang="en-US" sz="1700" smtClean="0"/>
              <a:t>Novel ideas exert more influence. Large number of outlinks suggests that the blog post refers to several other blog posts, hence less novel. </a:t>
            </a:r>
          </a:p>
          <a:p>
            <a:pPr lvl="1" eaLnBrk="1" hangingPunct="1">
              <a:lnSpc>
                <a:spcPct val="80000"/>
              </a:lnSpc>
            </a:pPr>
            <a:r>
              <a:rPr lang="en-US" sz="1900" u="sng" smtClean="0"/>
              <a:t>Eloquence</a:t>
            </a:r>
            <a:r>
              <a:rPr lang="en-US" sz="1900" smtClean="0"/>
              <a:t>: “goodness” of a blog post (length)</a:t>
            </a:r>
          </a:p>
          <a:p>
            <a:pPr lvl="3" eaLnBrk="1" hangingPunct="1">
              <a:lnSpc>
                <a:spcPct val="80000"/>
              </a:lnSpc>
            </a:pPr>
            <a:r>
              <a:rPr lang="en-US" sz="1700" smtClean="0"/>
              <a:t>An influential is often eloquent. Given the informal nature of Blogosphere, there is no incentive for a blogger to write a lengthy piece that bores the readers. Hence, a long post often suggests some necessity of doing so.</a:t>
            </a:r>
          </a:p>
          <a:p>
            <a:pPr eaLnBrk="1" hangingPunct="1">
              <a:lnSpc>
                <a:spcPct val="80000"/>
              </a:lnSpc>
            </a:pPr>
            <a:r>
              <a:rPr lang="en-US" sz="2200" i="1" smtClean="0"/>
              <a:t>Influence Score = f(Social Gestures) </a:t>
            </a:r>
          </a:p>
          <a:p>
            <a:pPr lvl="1" eaLnBrk="1" hangingPunct="1">
              <a:lnSpc>
                <a:spcPct val="80000"/>
              </a:lnSpc>
            </a:pPr>
            <a:endParaRPr lang="en-US" i="1"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
          <p:cNvSpPr>
            <a:spLocks noGrp="1"/>
          </p:cNvSpPr>
          <p:nvPr>
            <p:ph type="title"/>
          </p:nvPr>
        </p:nvSpPr>
        <p:spPr>
          <a:xfrm>
            <a:off x="457200" y="457200"/>
            <a:ext cx="7467600" cy="579438"/>
          </a:xfrm>
        </p:spPr>
        <p:txBody>
          <a:bodyPr/>
          <a:lstStyle/>
          <a:p>
            <a:pPr eaLnBrk="1" hangingPunct="1"/>
            <a:r>
              <a:rPr lang="en-US" smtClean="0"/>
              <a:t>A Preliminary Model</a:t>
            </a:r>
          </a:p>
        </p:txBody>
      </p:sp>
      <p:sp>
        <p:nvSpPr>
          <p:cNvPr id="18436" name="Content Placeholder 1"/>
          <p:cNvSpPr>
            <a:spLocks noGrp="1"/>
          </p:cNvSpPr>
          <p:nvPr>
            <p:ph sz="quarter" idx="1"/>
          </p:nvPr>
        </p:nvSpPr>
        <p:spPr>
          <a:xfrm>
            <a:off x="457200" y="1295400"/>
            <a:ext cx="7467600" cy="5178425"/>
          </a:xfrm>
        </p:spPr>
        <p:txBody>
          <a:bodyPr/>
          <a:lstStyle/>
          <a:p>
            <a:pPr eaLnBrk="1" hangingPunct="1"/>
            <a:r>
              <a:rPr lang="en-US" sz="2000" smtClean="0"/>
              <a:t>Additive models are good to determine the combined value of each alternative [Fensterer, 2007]. It also supports preferential independence of all the parameters involved in the final decision. A weighted additive function can be used to evaluate trade-offs between different objectives [Keeney and Raiffa, 1993].</a:t>
            </a:r>
          </a:p>
        </p:txBody>
      </p:sp>
      <p:graphicFrame>
        <p:nvGraphicFramePr>
          <p:cNvPr id="18434" name="Object 2"/>
          <p:cNvGraphicFramePr>
            <a:graphicFrameLocks noChangeAspect="1"/>
          </p:cNvGraphicFramePr>
          <p:nvPr/>
        </p:nvGraphicFramePr>
        <p:xfrm>
          <a:off x="2171700" y="3124200"/>
          <a:ext cx="4573395" cy="2971800"/>
        </p:xfrm>
        <a:graphic>
          <a:graphicData uri="http://schemas.openxmlformats.org/presentationml/2006/ole">
            <p:oleObj spid="_x0000_s62466" name="Equation" r:id="rId4" imgW="2908080" imgH="1854000" progId="Equation.3">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2"/>
          <p:cNvSpPr>
            <a:spLocks noGrp="1"/>
          </p:cNvSpPr>
          <p:nvPr>
            <p:ph type="title"/>
          </p:nvPr>
        </p:nvSpPr>
        <p:spPr>
          <a:xfrm>
            <a:off x="457200" y="457200"/>
            <a:ext cx="7467600" cy="655638"/>
          </a:xfrm>
        </p:spPr>
        <p:txBody>
          <a:bodyPr/>
          <a:lstStyle/>
          <a:p>
            <a:pPr eaLnBrk="1" hangingPunct="1"/>
            <a:r>
              <a:rPr lang="en-US" smtClean="0"/>
              <a:t>Understanding the Influentials</a:t>
            </a:r>
          </a:p>
        </p:txBody>
      </p:sp>
      <p:sp>
        <p:nvSpPr>
          <p:cNvPr id="146435" name="Content Placeholder 1"/>
          <p:cNvSpPr>
            <a:spLocks noGrp="1"/>
          </p:cNvSpPr>
          <p:nvPr>
            <p:ph sz="quarter" idx="1"/>
          </p:nvPr>
        </p:nvSpPr>
        <p:spPr>
          <a:xfrm>
            <a:off x="457200" y="1371600"/>
            <a:ext cx="7772400" cy="4873625"/>
          </a:xfrm>
        </p:spPr>
        <p:txBody>
          <a:bodyPr/>
          <a:lstStyle/>
          <a:p>
            <a:pPr eaLnBrk="1" hangingPunct="1"/>
            <a:r>
              <a:rPr lang="en-US" sz="2400" dirty="0" smtClean="0"/>
              <a:t>Are influential bloggers simply active bloggers? </a:t>
            </a:r>
          </a:p>
          <a:p>
            <a:pPr eaLnBrk="1" hangingPunct="1"/>
            <a:r>
              <a:rPr lang="en-US" sz="2400" dirty="0" smtClean="0"/>
              <a:t>If not, in what ways are they different? </a:t>
            </a:r>
          </a:p>
          <a:p>
            <a:pPr lvl="1" eaLnBrk="1" hangingPunct="1"/>
            <a:r>
              <a:rPr lang="en-US" sz="2400" dirty="0" smtClean="0"/>
              <a:t>Can the model differentiate them? </a:t>
            </a:r>
          </a:p>
          <a:p>
            <a:pPr lvl="1" eaLnBrk="1" hangingPunct="1"/>
            <a:endParaRPr lang="en-US" sz="2400" dirty="0" smtClean="0"/>
          </a:p>
          <a:p>
            <a:pPr eaLnBrk="1" hangingPunct="1"/>
            <a:r>
              <a:rPr lang="en-US" sz="2400" dirty="0" smtClean="0"/>
              <a:t>Are there different types of influential bloggers?</a:t>
            </a:r>
          </a:p>
          <a:p>
            <a:pPr eaLnBrk="1" hangingPunct="1"/>
            <a:endParaRPr lang="en-US" sz="2400" dirty="0" smtClean="0"/>
          </a:p>
          <a:p>
            <a:pPr eaLnBrk="1" hangingPunct="1"/>
            <a:r>
              <a:rPr lang="en-US" sz="2400" dirty="0" smtClean="0"/>
              <a:t>What other parameters can we include to evolve the model?</a:t>
            </a:r>
          </a:p>
          <a:p>
            <a:pPr eaLnBrk="1" hangingPunct="1"/>
            <a:r>
              <a:rPr lang="en-US" sz="2400" dirty="0" smtClean="0"/>
              <a:t>Are there temporal patterns of the influential bloggers?</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p:cNvSpPr>
          <p:nvPr>
            <p:ph type="title" idx="4294967295"/>
          </p:nvPr>
        </p:nvSpPr>
        <p:spPr>
          <a:xfrm>
            <a:off x="457200" y="274638"/>
            <a:ext cx="7467600" cy="792162"/>
          </a:xfrm>
        </p:spPr>
        <p:txBody>
          <a:bodyPr/>
          <a:lstStyle/>
          <a:p>
            <a:r>
              <a:rPr lang="en-US" smtClean="0"/>
              <a:t>How to Evaluate the Model</a:t>
            </a:r>
          </a:p>
        </p:txBody>
      </p:sp>
      <p:sp>
        <p:nvSpPr>
          <p:cNvPr id="147459" name="Rectangle 3"/>
          <p:cNvSpPr>
            <a:spLocks noGrp="1"/>
          </p:cNvSpPr>
          <p:nvPr>
            <p:ph type="body" idx="4294967295"/>
          </p:nvPr>
        </p:nvSpPr>
        <p:spPr>
          <a:xfrm>
            <a:off x="457200" y="1371600"/>
            <a:ext cx="8229600" cy="4754563"/>
          </a:xfrm>
        </p:spPr>
        <p:txBody>
          <a:bodyPr/>
          <a:lstStyle/>
          <a:p>
            <a:r>
              <a:rPr lang="en-US" sz="2800" smtClean="0"/>
              <a:t>Where to find the ground truth?</a:t>
            </a:r>
          </a:p>
          <a:p>
            <a:pPr lvl="1"/>
            <a:r>
              <a:rPr lang="en-US" sz="2400" smtClean="0"/>
              <a:t>Lack of Training and Test data</a:t>
            </a:r>
          </a:p>
          <a:p>
            <a:pPr lvl="1"/>
            <a:r>
              <a:rPr lang="en-US" sz="2400" smtClean="0"/>
              <a:t>Any alternative?</a:t>
            </a:r>
            <a:endParaRPr lang="en-US" sz="2500" smtClean="0"/>
          </a:p>
          <a:p>
            <a:pPr eaLnBrk="1" hangingPunct="1"/>
            <a:r>
              <a:rPr lang="en-US" sz="2800" smtClean="0"/>
              <a:t>About the parameters </a:t>
            </a:r>
          </a:p>
          <a:p>
            <a:pPr lvl="1" eaLnBrk="1" hangingPunct="1"/>
            <a:r>
              <a:rPr lang="en-US" sz="2500" smtClean="0"/>
              <a:t>How can they be determined</a:t>
            </a:r>
          </a:p>
          <a:p>
            <a:pPr lvl="1" eaLnBrk="1" hangingPunct="1"/>
            <a:r>
              <a:rPr lang="en-US" sz="2500" smtClean="0"/>
              <a:t>Are they all necessary?</a:t>
            </a:r>
            <a:endParaRPr lang="en-US" smtClean="0"/>
          </a:p>
          <a:p>
            <a:pPr lvl="2" eaLnBrk="1" hangingPunct="1"/>
            <a:r>
              <a:rPr lang="en-US" smtClean="0"/>
              <a:t>Are any of these correlated?</a:t>
            </a:r>
          </a:p>
          <a:p>
            <a:pPr eaLnBrk="1" hangingPunct="1"/>
            <a:r>
              <a:rPr lang="en-US" sz="2800" smtClean="0"/>
              <a:t>Data collection</a:t>
            </a:r>
          </a:p>
          <a:p>
            <a:pPr lvl="1" eaLnBrk="1" hangingPunct="1"/>
            <a:r>
              <a:rPr lang="en-US" sz="2500" smtClean="0"/>
              <a:t>A real-world blog site</a:t>
            </a:r>
          </a:p>
          <a:p>
            <a:pPr lvl="1" eaLnBrk="1" hangingPunct="1"/>
            <a:r>
              <a:rPr lang="en-US" sz="2500" smtClean="0"/>
              <a:t>“The Unofficial Apple Weblog”</a:t>
            </a:r>
          </a:p>
          <a:p>
            <a:endParaRPr lang="en-US"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Social Networks and Data Mining</a:t>
            </a:r>
            <a:endParaRPr lang="en-US" dirty="0"/>
          </a:p>
        </p:txBody>
      </p:sp>
      <p:pic>
        <p:nvPicPr>
          <p:cNvPr id="26625" name="Picture 1"/>
          <p:cNvPicPr>
            <a:picLocks noChangeAspect="1" noChangeArrowheads="1"/>
          </p:cNvPicPr>
          <p:nvPr/>
        </p:nvPicPr>
        <p:blipFill>
          <a:blip r:embed="rId2" cstate="print"/>
          <a:srcRect/>
          <a:stretch>
            <a:fillRect/>
          </a:stretch>
        </p:blipFill>
        <p:spPr bwMode="auto">
          <a:xfrm>
            <a:off x="2590800" y="533400"/>
            <a:ext cx="3962400" cy="36268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pPr eaLnBrk="1" hangingPunct="1"/>
            <a:r>
              <a:rPr lang="en-US" smtClean="0"/>
              <a:t>Active &amp; Influential Bloggers</a:t>
            </a:r>
          </a:p>
        </p:txBody>
      </p:sp>
      <p:sp>
        <p:nvSpPr>
          <p:cNvPr id="148483" name="Content Placeholder 2"/>
          <p:cNvSpPr>
            <a:spLocks noGrp="1"/>
          </p:cNvSpPr>
          <p:nvPr>
            <p:ph sz="quarter" idx="1"/>
          </p:nvPr>
        </p:nvSpPr>
        <p:spPr>
          <a:xfrm>
            <a:off x="457200" y="1524000"/>
            <a:ext cx="8229600" cy="4800600"/>
          </a:xfrm>
        </p:spPr>
        <p:txBody>
          <a:bodyPr/>
          <a:lstStyle/>
          <a:p>
            <a:pPr eaLnBrk="1" hangingPunct="1"/>
            <a:endParaRPr lang="en-US" sz="1900" smtClean="0"/>
          </a:p>
          <a:p>
            <a:pPr eaLnBrk="1" hangingPunct="1"/>
            <a:endParaRPr lang="en-US" sz="1900" smtClean="0"/>
          </a:p>
          <a:p>
            <a:pPr eaLnBrk="1" hangingPunct="1"/>
            <a:endParaRPr lang="en-US" sz="1900" smtClean="0"/>
          </a:p>
          <a:p>
            <a:pPr eaLnBrk="1" hangingPunct="1"/>
            <a:endParaRPr lang="en-US" sz="1900" smtClean="0"/>
          </a:p>
          <a:p>
            <a:pPr eaLnBrk="1" hangingPunct="1"/>
            <a:endParaRPr lang="en-US" sz="1900" smtClean="0"/>
          </a:p>
          <a:p>
            <a:pPr eaLnBrk="1" hangingPunct="1"/>
            <a:r>
              <a:rPr lang="en-US" sz="1900" smtClean="0"/>
              <a:t>Active and Influential Bloggers</a:t>
            </a:r>
          </a:p>
          <a:p>
            <a:pPr eaLnBrk="1" hangingPunct="1"/>
            <a:r>
              <a:rPr lang="en-US" sz="1900" smtClean="0"/>
              <a:t>Inactive but Influential Bloggers</a:t>
            </a:r>
          </a:p>
          <a:p>
            <a:pPr eaLnBrk="1" hangingPunct="1"/>
            <a:r>
              <a:rPr lang="en-US" sz="1900" smtClean="0"/>
              <a:t>Active but Non-influential Bloggers</a:t>
            </a:r>
          </a:p>
          <a:p>
            <a:pPr eaLnBrk="1" hangingPunct="1"/>
            <a:endParaRPr lang="en-US" smtClean="0"/>
          </a:p>
          <a:p>
            <a:pPr eaLnBrk="1" hangingPunct="1"/>
            <a:endParaRPr lang="en-US" sz="1900" smtClean="0"/>
          </a:p>
          <a:p>
            <a:pPr eaLnBrk="1" hangingPunct="1"/>
            <a:r>
              <a:rPr lang="en-US" sz="1900" smtClean="0"/>
              <a:t>We don’t consider “Inactive and Non-influential Bloggers”, because they seldom submit blog posts. Moreover, they do not influence others.</a:t>
            </a:r>
          </a:p>
        </p:txBody>
      </p:sp>
      <p:pic>
        <p:nvPicPr>
          <p:cNvPr id="148484" name="Picture 3"/>
          <p:cNvPicPr>
            <a:picLocks noChangeAspect="1" noChangeArrowheads="1"/>
          </p:cNvPicPr>
          <p:nvPr/>
        </p:nvPicPr>
        <p:blipFill>
          <a:blip r:embed="rId2" cstate="print"/>
          <a:srcRect/>
          <a:stretch>
            <a:fillRect/>
          </a:stretch>
        </p:blipFill>
        <p:spPr bwMode="auto">
          <a:xfrm>
            <a:off x="2290763" y="1524000"/>
            <a:ext cx="4562475"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idx="4294967295"/>
          </p:nvPr>
        </p:nvSpPr>
        <p:spPr/>
        <p:txBody>
          <a:bodyPr/>
          <a:lstStyle/>
          <a:p>
            <a:pPr eaLnBrk="1" hangingPunct="1"/>
            <a:r>
              <a:rPr lang="en-US" smtClean="0"/>
              <a:t>Lesion Study</a:t>
            </a:r>
          </a:p>
        </p:txBody>
      </p:sp>
      <p:sp>
        <p:nvSpPr>
          <p:cNvPr id="149507" name="Content Placeholder 1"/>
          <p:cNvSpPr>
            <a:spLocks noGrp="1"/>
          </p:cNvSpPr>
          <p:nvPr>
            <p:ph sz="quarter" idx="4294967295"/>
          </p:nvPr>
        </p:nvSpPr>
        <p:spPr/>
        <p:txBody>
          <a:bodyPr/>
          <a:lstStyle/>
          <a:p>
            <a:pPr eaLnBrk="1" hangingPunct="1"/>
            <a:r>
              <a:rPr lang="en-US" smtClean="0"/>
              <a:t>To observe if any parameter is irrelevant.</a:t>
            </a:r>
          </a:p>
        </p:txBody>
      </p:sp>
      <p:pic>
        <p:nvPicPr>
          <p:cNvPr id="149508" name="Picture 2"/>
          <p:cNvPicPr>
            <a:picLocks noChangeAspect="1" noChangeArrowheads="1"/>
          </p:cNvPicPr>
          <p:nvPr/>
        </p:nvPicPr>
        <p:blipFill>
          <a:blip r:embed="rId2" cstate="print"/>
          <a:srcRect/>
          <a:stretch>
            <a:fillRect/>
          </a:stretch>
        </p:blipFill>
        <p:spPr bwMode="auto">
          <a:xfrm>
            <a:off x="1104900" y="2209800"/>
            <a:ext cx="6667500" cy="3905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2"/>
          <p:cNvSpPr>
            <a:spLocks noGrp="1"/>
          </p:cNvSpPr>
          <p:nvPr>
            <p:ph type="title" idx="4294967295"/>
          </p:nvPr>
        </p:nvSpPr>
        <p:spPr/>
        <p:txBody>
          <a:bodyPr/>
          <a:lstStyle/>
          <a:p>
            <a:pPr eaLnBrk="1" hangingPunct="1"/>
            <a:r>
              <a:rPr lang="en-US" smtClean="0"/>
              <a:t>Other Parameters</a:t>
            </a:r>
          </a:p>
        </p:txBody>
      </p:sp>
      <p:sp>
        <p:nvSpPr>
          <p:cNvPr id="150531" name="Content Placeholder 1"/>
          <p:cNvSpPr>
            <a:spLocks noGrp="1"/>
          </p:cNvSpPr>
          <p:nvPr>
            <p:ph sz="quarter" idx="4294967295"/>
          </p:nvPr>
        </p:nvSpPr>
        <p:spPr/>
        <p:txBody>
          <a:bodyPr/>
          <a:lstStyle/>
          <a:p>
            <a:pPr eaLnBrk="1" hangingPunct="1"/>
            <a:r>
              <a:rPr lang="en-US" smtClean="0"/>
              <a:t>Rate of Comments</a:t>
            </a:r>
          </a:p>
        </p:txBody>
      </p:sp>
      <p:pic>
        <p:nvPicPr>
          <p:cNvPr id="150532" name="Picture 2"/>
          <p:cNvPicPr>
            <a:picLocks noChangeAspect="1" noChangeArrowheads="1"/>
          </p:cNvPicPr>
          <p:nvPr/>
        </p:nvPicPr>
        <p:blipFill>
          <a:blip r:embed="rId2" cstate="print"/>
          <a:srcRect/>
          <a:stretch>
            <a:fillRect/>
          </a:stretch>
        </p:blipFill>
        <p:spPr bwMode="auto">
          <a:xfrm>
            <a:off x="609600" y="2514600"/>
            <a:ext cx="3654425" cy="2728913"/>
          </a:xfrm>
          <a:prstGeom prst="rect">
            <a:avLst/>
          </a:prstGeom>
          <a:noFill/>
          <a:ln w="9525">
            <a:noFill/>
            <a:miter lim="800000"/>
            <a:headEnd/>
            <a:tailEnd/>
          </a:ln>
        </p:spPr>
      </p:pic>
      <p:pic>
        <p:nvPicPr>
          <p:cNvPr id="150533" name="Picture 3"/>
          <p:cNvPicPr>
            <a:picLocks noChangeAspect="1" noChangeArrowheads="1"/>
          </p:cNvPicPr>
          <p:nvPr/>
        </p:nvPicPr>
        <p:blipFill>
          <a:blip r:embed="rId3" cstate="print"/>
          <a:srcRect/>
          <a:stretch>
            <a:fillRect/>
          </a:stretch>
        </p:blipFill>
        <p:spPr bwMode="auto">
          <a:xfrm>
            <a:off x="4495800" y="2514600"/>
            <a:ext cx="3622675" cy="2743200"/>
          </a:xfrm>
          <a:prstGeom prst="rect">
            <a:avLst/>
          </a:prstGeom>
          <a:noFill/>
          <a:ln w="9525">
            <a:noFill/>
            <a:miter lim="800000"/>
            <a:headEnd/>
            <a:tailEnd/>
          </a:ln>
        </p:spPr>
      </p:pic>
      <p:sp>
        <p:nvSpPr>
          <p:cNvPr id="6" name="TextBox 5"/>
          <p:cNvSpPr txBox="1"/>
          <p:nvPr/>
        </p:nvSpPr>
        <p:spPr>
          <a:xfrm>
            <a:off x="838200" y="5486400"/>
            <a:ext cx="3200400" cy="366713"/>
          </a:xfrm>
          <a:prstGeom prst="rect">
            <a:avLst/>
          </a:prstGeom>
          <a:noFill/>
        </p:spPr>
        <p:txBody>
          <a:bodyPr>
            <a:spAutoFit/>
          </a:bodyPr>
          <a:lstStyle/>
          <a:p>
            <a:pPr>
              <a:defRPr/>
            </a:pPr>
            <a:r>
              <a:rPr lang="en-US" dirty="0">
                <a:latin typeface="+mn-lt"/>
              </a:rPr>
              <a:t>“Spiky” comments reaction</a:t>
            </a:r>
          </a:p>
        </p:txBody>
      </p:sp>
      <p:sp>
        <p:nvSpPr>
          <p:cNvPr id="7" name="TextBox 6"/>
          <p:cNvSpPr txBox="1"/>
          <p:nvPr/>
        </p:nvSpPr>
        <p:spPr>
          <a:xfrm>
            <a:off x="4765675" y="5486400"/>
            <a:ext cx="3048000" cy="366713"/>
          </a:xfrm>
          <a:prstGeom prst="rect">
            <a:avLst/>
          </a:prstGeom>
          <a:noFill/>
        </p:spPr>
        <p:txBody>
          <a:bodyPr>
            <a:spAutoFit/>
          </a:bodyPr>
          <a:lstStyle/>
          <a:p>
            <a:pPr>
              <a:defRPr/>
            </a:pPr>
            <a:r>
              <a:rPr lang="en-US" dirty="0">
                <a:latin typeface="+mn-lt"/>
              </a:rPr>
              <a:t>“Flat” comments reaction</a:t>
            </a: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2"/>
          <p:cNvSpPr>
            <a:spLocks noGrp="1"/>
          </p:cNvSpPr>
          <p:nvPr>
            <p:ph type="title" idx="4294967295"/>
          </p:nvPr>
        </p:nvSpPr>
        <p:spPr/>
        <p:txBody>
          <a:bodyPr/>
          <a:lstStyle/>
          <a:p>
            <a:pPr eaLnBrk="1" hangingPunct="1"/>
            <a:r>
              <a:rPr lang="en-US" smtClean="0"/>
              <a:t>Temporal Patterns of Influential Bloggers</a:t>
            </a:r>
          </a:p>
        </p:txBody>
      </p:sp>
      <p:pic>
        <p:nvPicPr>
          <p:cNvPr id="151555" name="Picture 3"/>
          <p:cNvPicPr>
            <a:picLocks noChangeAspect="1" noChangeArrowheads="1"/>
          </p:cNvPicPr>
          <p:nvPr/>
        </p:nvPicPr>
        <p:blipFill>
          <a:blip r:embed="rId3" cstate="print"/>
          <a:srcRect/>
          <a:stretch>
            <a:fillRect/>
          </a:stretch>
        </p:blipFill>
        <p:spPr bwMode="auto">
          <a:xfrm>
            <a:off x="152400" y="1752600"/>
            <a:ext cx="5889625" cy="4953000"/>
          </a:xfrm>
          <a:prstGeom prst="rect">
            <a:avLst/>
          </a:prstGeom>
          <a:noFill/>
          <a:ln w="9525">
            <a:noFill/>
            <a:miter lim="800000"/>
            <a:headEnd/>
            <a:tailEnd/>
          </a:ln>
        </p:spPr>
      </p:pic>
      <p:sp>
        <p:nvSpPr>
          <p:cNvPr id="9" name="TextBox 8"/>
          <p:cNvSpPr txBox="1">
            <a:spLocks noChangeArrowheads="1"/>
          </p:cNvSpPr>
          <p:nvPr/>
        </p:nvSpPr>
        <p:spPr bwMode="auto">
          <a:xfrm>
            <a:off x="6032500" y="2133600"/>
            <a:ext cx="2806700" cy="1069975"/>
          </a:xfrm>
          <a:prstGeom prst="rect">
            <a:avLst/>
          </a:prstGeom>
          <a:noFill/>
          <a:ln w="9525">
            <a:noFill/>
            <a:miter lim="800000"/>
            <a:headEnd/>
            <a:tailEnd/>
          </a:ln>
        </p:spPr>
        <p:txBody>
          <a:bodyPr>
            <a:spAutoFit/>
          </a:bodyPr>
          <a:lstStyle/>
          <a:p>
            <a:pPr>
              <a:buFont typeface="Arial" charset="0"/>
              <a:buChar char="•"/>
              <a:defRPr/>
            </a:pPr>
            <a:r>
              <a:rPr lang="en-US" sz="1600" dirty="0">
                <a:latin typeface="+mn-lt"/>
              </a:rPr>
              <a:t> Long term Influentials</a:t>
            </a:r>
          </a:p>
          <a:p>
            <a:pPr>
              <a:buFont typeface="Arial" charset="0"/>
              <a:buChar char="•"/>
              <a:defRPr/>
            </a:pPr>
            <a:r>
              <a:rPr lang="en-US" sz="1600" dirty="0">
                <a:latin typeface="+mn-lt"/>
              </a:rPr>
              <a:t> Average term Influentials</a:t>
            </a:r>
          </a:p>
          <a:p>
            <a:pPr>
              <a:buFont typeface="Arial" charset="0"/>
              <a:buChar char="•"/>
              <a:defRPr/>
            </a:pPr>
            <a:r>
              <a:rPr lang="en-US" sz="1600" dirty="0">
                <a:latin typeface="+mn-lt"/>
              </a:rPr>
              <a:t> Transient Influentials</a:t>
            </a:r>
          </a:p>
          <a:p>
            <a:pPr>
              <a:buFont typeface="Arial" charset="0"/>
              <a:buChar char="•"/>
              <a:defRPr/>
            </a:pPr>
            <a:r>
              <a:rPr lang="en-US" sz="1600" dirty="0">
                <a:latin typeface="+mn-lt"/>
              </a:rPr>
              <a:t> Burgeoning Influentials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2"/>
          <p:cNvSpPr>
            <a:spLocks noGrp="1"/>
          </p:cNvSpPr>
          <p:nvPr>
            <p:ph type="title" idx="4294967295"/>
          </p:nvPr>
        </p:nvSpPr>
        <p:spPr/>
        <p:txBody>
          <a:bodyPr/>
          <a:lstStyle/>
          <a:p>
            <a:pPr eaLnBrk="1" hangingPunct="1"/>
            <a:r>
              <a:rPr lang="en-US" smtClean="0"/>
              <a:t>Verification of the Model</a:t>
            </a:r>
          </a:p>
        </p:txBody>
      </p:sp>
      <p:sp>
        <p:nvSpPr>
          <p:cNvPr id="152579" name="Content Placeholder 1"/>
          <p:cNvSpPr>
            <a:spLocks noGrp="1"/>
          </p:cNvSpPr>
          <p:nvPr>
            <p:ph sz="quarter" idx="4294967295"/>
          </p:nvPr>
        </p:nvSpPr>
        <p:spPr>
          <a:xfrm>
            <a:off x="457200" y="1600200"/>
            <a:ext cx="7620000" cy="4873625"/>
          </a:xfrm>
        </p:spPr>
        <p:txBody>
          <a:bodyPr/>
          <a:lstStyle/>
          <a:p>
            <a:pPr eaLnBrk="1" hangingPunct="1">
              <a:lnSpc>
                <a:spcPct val="80000"/>
              </a:lnSpc>
            </a:pPr>
            <a:r>
              <a:rPr lang="en-US" sz="2400" dirty="0" smtClean="0"/>
              <a:t>Revisit the challenges</a:t>
            </a:r>
          </a:p>
          <a:p>
            <a:pPr lvl="1" eaLnBrk="1" hangingPunct="1">
              <a:lnSpc>
                <a:spcPct val="80000"/>
              </a:lnSpc>
            </a:pPr>
            <a:r>
              <a:rPr lang="en-US" sz="2000" dirty="0" smtClean="0"/>
              <a:t>No training and testing data</a:t>
            </a:r>
          </a:p>
          <a:p>
            <a:pPr lvl="1" eaLnBrk="1" hangingPunct="1">
              <a:lnSpc>
                <a:spcPct val="80000"/>
              </a:lnSpc>
            </a:pPr>
            <a:r>
              <a:rPr lang="en-US" sz="2000" dirty="0" smtClean="0"/>
              <a:t>Absence of ground truth</a:t>
            </a:r>
          </a:p>
          <a:p>
            <a:pPr lvl="1" eaLnBrk="1" hangingPunct="1">
              <a:lnSpc>
                <a:spcPct val="80000"/>
              </a:lnSpc>
            </a:pPr>
            <a:r>
              <a:rPr lang="en-US" sz="2000" dirty="0" smtClean="0"/>
              <a:t>Subjectivity</a:t>
            </a:r>
          </a:p>
          <a:p>
            <a:pPr eaLnBrk="1" hangingPunct="1">
              <a:lnSpc>
                <a:spcPct val="80000"/>
              </a:lnSpc>
            </a:pPr>
            <a:r>
              <a:rPr lang="en-US" sz="2400" dirty="0" smtClean="0"/>
              <a:t>We use another Web 2.0 website, </a:t>
            </a:r>
            <a:r>
              <a:rPr lang="en-US" sz="2400" dirty="0" err="1" smtClean="0">
                <a:hlinkClick r:id="rId3"/>
              </a:rPr>
              <a:t>Digg</a:t>
            </a:r>
            <a:r>
              <a:rPr lang="en-US" sz="2400" dirty="0" smtClean="0"/>
              <a:t> as a reference point.</a:t>
            </a:r>
          </a:p>
          <a:p>
            <a:pPr eaLnBrk="1" hangingPunct="1">
              <a:lnSpc>
                <a:spcPct val="80000"/>
              </a:lnSpc>
            </a:pPr>
            <a:r>
              <a:rPr lang="en-US" sz="2400" dirty="0" smtClean="0"/>
              <a:t>“</a:t>
            </a:r>
            <a:r>
              <a:rPr lang="en-US" sz="2400" dirty="0" err="1" smtClean="0"/>
              <a:t>Digg</a:t>
            </a:r>
            <a:r>
              <a:rPr lang="en-US" sz="2400" dirty="0" smtClean="0"/>
              <a:t> is all about user powered content. Everything is submitted and voted on by the </a:t>
            </a:r>
            <a:r>
              <a:rPr lang="en-US" sz="2400" dirty="0" err="1" smtClean="0"/>
              <a:t>Digg</a:t>
            </a:r>
            <a:r>
              <a:rPr lang="en-US" sz="2400" dirty="0" smtClean="0"/>
              <a:t> community. Share, discover, bookmark, and promote stuff that‘s important to you!</a:t>
            </a:r>
            <a:r>
              <a:rPr lang="en-US" sz="2400" b="1" dirty="0" smtClean="0"/>
              <a:t>”</a:t>
            </a:r>
            <a:endParaRPr lang="en-US" sz="2400" dirty="0" smtClean="0"/>
          </a:p>
          <a:p>
            <a:pPr eaLnBrk="1" hangingPunct="1">
              <a:lnSpc>
                <a:spcPct val="80000"/>
              </a:lnSpc>
            </a:pPr>
            <a:r>
              <a:rPr lang="en-US" sz="2400" dirty="0" smtClean="0"/>
              <a:t>The higher the </a:t>
            </a:r>
            <a:r>
              <a:rPr lang="en-US" sz="2400" dirty="0" err="1" smtClean="0"/>
              <a:t>digg</a:t>
            </a:r>
            <a:r>
              <a:rPr lang="en-US" sz="2400" dirty="0" smtClean="0"/>
              <a:t> score for a blog post is, the more it is liked.</a:t>
            </a:r>
          </a:p>
          <a:p>
            <a:pPr eaLnBrk="1" hangingPunct="1">
              <a:lnSpc>
                <a:spcPct val="80000"/>
              </a:lnSpc>
            </a:pPr>
            <a:r>
              <a:rPr lang="en-US" sz="2400" dirty="0" smtClean="0"/>
              <a:t>A not-liked blog post will not be submitted thus will not appear in </a:t>
            </a:r>
            <a:r>
              <a:rPr lang="en-US" sz="2400" dirty="0" err="1" smtClean="0"/>
              <a:t>Digg</a:t>
            </a:r>
            <a:r>
              <a:rPr lang="en-US" sz="2400" dirty="0" smtClean="0"/>
              <a:t>.</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2"/>
          <p:cNvSpPr>
            <a:spLocks noGrp="1"/>
          </p:cNvSpPr>
          <p:nvPr>
            <p:ph type="title" idx="4294967295"/>
          </p:nvPr>
        </p:nvSpPr>
        <p:spPr/>
        <p:txBody>
          <a:bodyPr/>
          <a:lstStyle/>
          <a:p>
            <a:pPr eaLnBrk="1" hangingPunct="1"/>
            <a:r>
              <a:rPr lang="en-US" smtClean="0"/>
              <a:t>Verification of the Model</a:t>
            </a:r>
          </a:p>
        </p:txBody>
      </p:sp>
      <p:sp>
        <p:nvSpPr>
          <p:cNvPr id="2" name="Content Placeholder 1"/>
          <p:cNvSpPr>
            <a:spLocks noGrp="1"/>
          </p:cNvSpPr>
          <p:nvPr>
            <p:ph sz="quarter" idx="4294967295"/>
          </p:nvPr>
        </p:nvSpPr>
        <p:spPr/>
        <p:txBody>
          <a:bodyPr>
            <a:normAutofit/>
          </a:bodyPr>
          <a:lstStyle/>
          <a:p>
            <a:pPr marL="273050" indent="-273050" eaLnBrk="1" hangingPunct="1">
              <a:lnSpc>
                <a:spcPct val="80000"/>
              </a:lnSpc>
            </a:pPr>
            <a:r>
              <a:rPr lang="en-US" sz="2000" smtClean="0"/>
              <a:t>Digg records top 100 blog posts.</a:t>
            </a:r>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pPr>
            <a:r>
              <a:rPr lang="en-US" sz="2000" smtClean="0"/>
              <a:t>Top 5 influential and top 5 active bloggers were picked to construct 4 categories</a:t>
            </a:r>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pPr>
            <a:r>
              <a:rPr lang="en-US" sz="2000" smtClean="0"/>
              <a:t>For each of the 4 categories of bloggers, we collect top 20 blog posts from our model and compare them with Digg top 100.</a:t>
            </a:r>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buFont typeface="Wingdings" pitchFamily="1" charset="2"/>
              <a:buChar char=""/>
            </a:pPr>
            <a:endParaRPr lang="en-US" sz="2000" smtClean="0"/>
          </a:p>
          <a:p>
            <a:pPr marL="273050" indent="-273050" eaLnBrk="1" hangingPunct="1">
              <a:lnSpc>
                <a:spcPct val="80000"/>
              </a:lnSpc>
            </a:pPr>
            <a:r>
              <a:rPr lang="en-US" sz="2000" smtClean="0"/>
              <a:t>Distribution of Digg top 100 and TUAW’s 535 blog posts</a:t>
            </a:r>
          </a:p>
        </p:txBody>
      </p:sp>
      <p:pic>
        <p:nvPicPr>
          <p:cNvPr id="153604" name="Picture 2"/>
          <p:cNvPicPr>
            <a:picLocks noChangeAspect="1" noChangeArrowheads="1"/>
          </p:cNvPicPr>
          <p:nvPr/>
        </p:nvPicPr>
        <p:blipFill>
          <a:blip r:embed="rId3" cstate="print"/>
          <a:srcRect/>
          <a:stretch>
            <a:fillRect/>
          </a:stretch>
        </p:blipFill>
        <p:spPr bwMode="auto">
          <a:xfrm>
            <a:off x="2476500" y="3733800"/>
            <a:ext cx="4191000" cy="973138"/>
          </a:xfrm>
          <a:prstGeom prst="rect">
            <a:avLst/>
          </a:prstGeom>
          <a:noFill/>
          <a:ln w="9525">
            <a:noFill/>
            <a:miter lim="800000"/>
            <a:headEnd/>
            <a:tailEnd/>
          </a:ln>
        </p:spPr>
      </p:pic>
      <p:pic>
        <p:nvPicPr>
          <p:cNvPr id="153605" name="Picture 4"/>
          <p:cNvPicPr>
            <a:picLocks noChangeAspect="1" noChangeArrowheads="1"/>
          </p:cNvPicPr>
          <p:nvPr/>
        </p:nvPicPr>
        <p:blipFill>
          <a:blip r:embed="rId4" cstate="print"/>
          <a:srcRect/>
          <a:stretch>
            <a:fillRect/>
          </a:stretch>
        </p:blipFill>
        <p:spPr bwMode="auto">
          <a:xfrm>
            <a:off x="4657725" y="4800600"/>
            <a:ext cx="3952875" cy="838200"/>
          </a:xfrm>
          <a:prstGeom prst="rect">
            <a:avLst/>
          </a:prstGeom>
          <a:noFill/>
          <a:ln w="9525">
            <a:noFill/>
            <a:miter lim="800000"/>
            <a:headEnd/>
            <a:tailEnd/>
          </a:ln>
        </p:spPr>
      </p:pic>
      <p:pic>
        <p:nvPicPr>
          <p:cNvPr id="153606" name="Picture 5"/>
          <p:cNvPicPr>
            <a:picLocks noChangeAspect="1" noChangeArrowheads="1"/>
          </p:cNvPicPr>
          <p:nvPr/>
        </p:nvPicPr>
        <p:blipFill>
          <a:blip r:embed="rId5" cstate="print"/>
          <a:srcRect/>
          <a:stretch>
            <a:fillRect/>
          </a:stretch>
        </p:blipFill>
        <p:spPr bwMode="auto">
          <a:xfrm>
            <a:off x="487363" y="4800600"/>
            <a:ext cx="3960812" cy="82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2"/>
          <p:cNvSpPr>
            <a:spLocks noGrp="1"/>
          </p:cNvSpPr>
          <p:nvPr>
            <p:ph type="title" idx="4294967295"/>
          </p:nvPr>
        </p:nvSpPr>
        <p:spPr/>
        <p:txBody>
          <a:bodyPr/>
          <a:lstStyle/>
          <a:p>
            <a:pPr eaLnBrk="1" hangingPunct="1"/>
            <a:r>
              <a:rPr lang="en-US" smtClean="0"/>
              <a:t>Verification of the Model</a:t>
            </a:r>
          </a:p>
        </p:txBody>
      </p:sp>
      <p:sp>
        <p:nvSpPr>
          <p:cNvPr id="2" name="Content Placeholder 1"/>
          <p:cNvSpPr>
            <a:spLocks noGrp="1"/>
          </p:cNvSpPr>
          <p:nvPr>
            <p:ph sz="quarter" idx="4294967295"/>
          </p:nvPr>
        </p:nvSpPr>
        <p:spPr/>
        <p:txBody>
          <a:bodyPr>
            <a:normAutofit/>
          </a:bodyPr>
          <a:lstStyle/>
          <a:p>
            <a:pPr marL="273050" indent="-273050" eaLnBrk="1" hangingPunct="1">
              <a:lnSpc>
                <a:spcPct val="80000"/>
              </a:lnSpc>
            </a:pPr>
            <a:r>
              <a:rPr lang="en-US" sz="1800" smtClean="0"/>
              <a:t>Observe how much our model aligns with Digg.</a:t>
            </a:r>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pPr>
            <a:r>
              <a:rPr lang="en-US" sz="1800" smtClean="0"/>
              <a:t>Compare top 20 blog posts from our model and Digg.</a:t>
            </a:r>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pPr>
            <a:r>
              <a:rPr lang="en-US" sz="1800" smtClean="0"/>
              <a:t>Considered last six months</a:t>
            </a:r>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buFont typeface="Arial" charset="0"/>
              <a:buNone/>
            </a:pPr>
            <a:endParaRPr lang="en-US" sz="1800" smtClean="0"/>
          </a:p>
          <a:p>
            <a:pPr marL="273050" indent="-273050" eaLnBrk="1" hangingPunct="1">
              <a:lnSpc>
                <a:spcPct val="80000"/>
              </a:lnSpc>
            </a:pPr>
            <a:r>
              <a:rPr lang="en-US" sz="1800" smtClean="0"/>
              <a:t>Considered all configuration to study relative importance of each parameter.</a:t>
            </a:r>
          </a:p>
          <a:p>
            <a:pPr marL="273050" indent="-273050" eaLnBrk="1" hangingPunct="1">
              <a:lnSpc>
                <a:spcPct val="80000"/>
              </a:lnSpc>
              <a:buFont typeface="Wingdings" pitchFamily="1" charset="2"/>
              <a:buChar char=""/>
            </a:pPr>
            <a:endParaRPr lang="en-US" sz="1800" smtClean="0"/>
          </a:p>
          <a:p>
            <a:pPr marL="273050" indent="-273050" eaLnBrk="1" hangingPunct="1">
              <a:lnSpc>
                <a:spcPct val="80000"/>
              </a:lnSpc>
            </a:pPr>
            <a:r>
              <a:rPr lang="en-US" sz="1800" b="1" smtClean="0"/>
              <a:t>Inlinks &gt; Comments &gt; Outlinks &gt; Blog post length</a:t>
            </a:r>
          </a:p>
        </p:txBody>
      </p:sp>
      <p:pic>
        <p:nvPicPr>
          <p:cNvPr id="154628" name="Picture 2"/>
          <p:cNvPicPr>
            <a:picLocks noChangeAspect="1" noChangeArrowheads="1"/>
          </p:cNvPicPr>
          <p:nvPr/>
        </p:nvPicPr>
        <p:blipFill>
          <a:blip r:embed="rId2" cstate="print"/>
          <a:srcRect/>
          <a:stretch>
            <a:fillRect/>
          </a:stretch>
        </p:blipFill>
        <p:spPr bwMode="auto">
          <a:xfrm>
            <a:off x="2759075" y="3124200"/>
            <a:ext cx="3625850" cy="200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990600"/>
            <a:ext cx="8229600" cy="5181600"/>
          </a:xfrm>
        </p:spPr>
        <p:txBody>
          <a:bodyPr>
            <a:normAutofit fontScale="92500" lnSpcReduction="20000"/>
          </a:bodyPr>
          <a:lstStyle/>
          <a:p>
            <a:r>
              <a:rPr lang="en-US" dirty="0" smtClean="0"/>
              <a:t>Social Media </a:t>
            </a:r>
          </a:p>
          <a:p>
            <a:r>
              <a:rPr lang="en-US" dirty="0" smtClean="0"/>
              <a:t>Data Mining Tasks</a:t>
            </a:r>
          </a:p>
          <a:p>
            <a:r>
              <a:rPr lang="en-US" dirty="0" smtClean="0"/>
              <a:t>Evaluation</a:t>
            </a:r>
          </a:p>
          <a:p>
            <a:endParaRPr lang="en-US" dirty="0" smtClean="0"/>
          </a:p>
          <a:p>
            <a:r>
              <a:rPr lang="en-US" dirty="0" smtClean="0"/>
              <a:t>Principles of Community Detection </a:t>
            </a:r>
          </a:p>
          <a:p>
            <a:r>
              <a:rPr lang="en-US" dirty="0" smtClean="0"/>
              <a:t>Communities in Heterogeneous Networks </a:t>
            </a:r>
          </a:p>
          <a:p>
            <a:r>
              <a:rPr lang="en-US" dirty="0" smtClean="0"/>
              <a:t>Evaluation Methodology for Community Detection</a:t>
            </a:r>
          </a:p>
          <a:p>
            <a:endParaRPr lang="en-US" b="1" dirty="0" smtClean="0"/>
          </a:p>
          <a:p>
            <a:r>
              <a:rPr lang="en-US" dirty="0" smtClean="0"/>
              <a:t>Behavior Prediction via Social Dimensions</a:t>
            </a:r>
          </a:p>
          <a:p>
            <a:r>
              <a:rPr lang="en-US" dirty="0" smtClean="0"/>
              <a:t>Identifying Influential Bloggers in a Community</a:t>
            </a:r>
          </a:p>
          <a:p>
            <a:pPr lvl="1"/>
            <a:r>
              <a:rPr lang="en-US" dirty="0" smtClean="0"/>
              <a:t>A related tutorial on </a:t>
            </a:r>
            <a:r>
              <a:rPr lang="en-US" dirty="0" smtClean="0">
                <a:hlinkClick r:id="rId3"/>
              </a:rPr>
              <a:t>Blogosphere</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General</a:t>
            </a:r>
            <a:endParaRPr lang="en-US" dirty="0" smtClean="0"/>
          </a:p>
          <a:p>
            <a:r>
              <a:rPr lang="en-US" dirty="0" smtClean="0">
                <a:hlinkClick r:id="rId3" action="ppaction://hlinksldjump"/>
              </a:rPr>
              <a:t>Social Computing</a:t>
            </a:r>
            <a:endParaRPr lang="en-US" dirty="0" smtClean="0"/>
          </a:p>
          <a:p>
            <a:r>
              <a:rPr lang="en-US" dirty="0" smtClean="0">
                <a:hlinkClick r:id="rId4" action="ppaction://hlinksldjump"/>
              </a:rPr>
              <a:t>Community Detection</a:t>
            </a:r>
            <a:endParaRPr lang="en-US" dirty="0" smtClean="0"/>
          </a:p>
          <a:p>
            <a:r>
              <a:rPr lang="en-US" dirty="0" smtClean="0">
                <a:hlinkClick r:id="rId5" action="ppaction://hlinksldjump"/>
              </a:rPr>
              <a:t>Heterogeneous Networks</a:t>
            </a:r>
            <a:endParaRPr lang="en-US" dirty="0" smtClean="0"/>
          </a:p>
          <a:p>
            <a:r>
              <a:rPr lang="en-US" dirty="0" smtClean="0">
                <a:hlinkClick r:id="rId6" action="ppaction://hlinksldjump"/>
              </a:rPr>
              <a:t>Behavior Prediction</a:t>
            </a:r>
            <a:endParaRPr lang="en-US" dirty="0" smtClean="0"/>
          </a:p>
          <a:p>
            <a:endParaRPr lang="en-US" dirty="0" smtClean="0"/>
          </a:p>
          <a:p>
            <a:r>
              <a:rPr lang="en-US" dirty="0" smtClean="0"/>
              <a:t>Related Tutorial and Talk</a:t>
            </a:r>
          </a:p>
          <a:p>
            <a:pPr lvl="2"/>
            <a:r>
              <a:rPr lang="en-US" dirty="0" smtClean="0">
                <a:hlinkClick r:id="rId7"/>
              </a:rPr>
              <a:t>KDD’08 Tutorial</a:t>
            </a:r>
            <a:endParaRPr lang="en-US" dirty="0" smtClean="0"/>
          </a:p>
          <a:p>
            <a:pPr lvl="2"/>
            <a:r>
              <a:rPr lang="en-US" dirty="0" smtClean="0">
                <a:hlinkClick r:id="rId8"/>
              </a:rPr>
              <a:t>WSDM’08 Presentation</a:t>
            </a: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General</a:t>
            </a:r>
            <a:endParaRPr lang="en-US" dirty="0">
              <a:solidFill>
                <a:srgbClr val="0000FF"/>
              </a:solidFill>
            </a:endParaRPr>
          </a:p>
        </p:txBody>
      </p:sp>
      <p:sp>
        <p:nvSpPr>
          <p:cNvPr id="3" name="Content Placeholder 2"/>
          <p:cNvSpPr>
            <a:spLocks noGrp="1"/>
          </p:cNvSpPr>
          <p:nvPr>
            <p:ph idx="1"/>
          </p:nvPr>
        </p:nvSpPr>
        <p:spPr>
          <a:xfrm>
            <a:off x="457200" y="1600200"/>
            <a:ext cx="7315200" cy="4530725"/>
          </a:xfrm>
        </p:spPr>
        <p:txBody>
          <a:bodyPr/>
          <a:lstStyle/>
          <a:p>
            <a:r>
              <a:rPr lang="en-US" sz="2000" dirty="0" smtClean="0"/>
              <a:t>Tang, L. &amp; Liu, H. (Forthcoming), Graph Mining Applications to Social Network </a:t>
            </a:r>
            <a:r>
              <a:rPr lang="en-US" sz="2000" dirty="0" err="1" smtClean="0"/>
              <a:t>Analysis'Managing</a:t>
            </a:r>
            <a:r>
              <a:rPr lang="en-US" sz="2000" dirty="0" smtClean="0"/>
              <a:t> and Mining Graph Data'.</a:t>
            </a:r>
          </a:p>
          <a:p>
            <a:r>
              <a:rPr lang="en-US" sz="2000" dirty="0" err="1" smtClean="0"/>
              <a:t>Agarwal</a:t>
            </a:r>
            <a:r>
              <a:rPr lang="en-US" sz="2000" dirty="0" smtClean="0"/>
              <a:t>, N. &amp; Liu, H. (2009), </a:t>
            </a:r>
            <a:r>
              <a:rPr lang="en-US" sz="2000" i="1" dirty="0" smtClean="0"/>
              <a:t>Modeling and Data Mining in Blogosphere</a:t>
            </a:r>
            <a:r>
              <a:rPr lang="en-US" sz="2000" dirty="0" smtClean="0"/>
              <a:t>, Morgan and Claypool.</a:t>
            </a:r>
          </a:p>
          <a:p>
            <a:r>
              <a:rPr lang="en-US" sz="2000" dirty="0" err="1" smtClean="0"/>
              <a:t>Shirky</a:t>
            </a:r>
            <a:r>
              <a:rPr lang="en-US" sz="2000" dirty="0" smtClean="0"/>
              <a:t>, C. (2008), </a:t>
            </a:r>
            <a:r>
              <a:rPr lang="en-US" sz="2000" i="1" dirty="0" smtClean="0"/>
              <a:t>Here Comes Everybody: The Power of Organizing without Organizations</a:t>
            </a:r>
            <a:r>
              <a:rPr lang="en-US" sz="2000" dirty="0" smtClean="0"/>
              <a:t>, The Penguin Press.</a:t>
            </a:r>
          </a:p>
          <a:p>
            <a:r>
              <a:rPr lang="en-US" sz="2000" dirty="0" smtClean="0"/>
              <a:t>(2008), 'What is Social Media? An eBook from </a:t>
            </a:r>
            <a:r>
              <a:rPr lang="en-US" sz="2000" dirty="0" err="1" smtClean="0"/>
              <a:t>iCrossing</a:t>
            </a:r>
            <a:r>
              <a:rPr lang="en-US" sz="2000" dirty="0" smtClean="0"/>
              <a:t>'.</a:t>
            </a:r>
          </a:p>
          <a:p>
            <a:r>
              <a:rPr lang="en-US" sz="2000" dirty="0" err="1" smtClean="0"/>
              <a:t>Chakrabarti</a:t>
            </a:r>
            <a:r>
              <a:rPr lang="en-US" sz="2000" dirty="0" smtClean="0"/>
              <a:t>, D. &amp;</a:t>
            </a:r>
            <a:r>
              <a:rPr lang="en-US" sz="2000" dirty="0" err="1" smtClean="0"/>
              <a:t>Faloutsos</a:t>
            </a:r>
            <a:r>
              <a:rPr lang="en-US" sz="2000" dirty="0" smtClean="0"/>
              <a:t>, C. (2006), 'Graph mining: Laws, generators, and algorithms', </a:t>
            </a:r>
            <a:r>
              <a:rPr lang="en-US" sz="2000" i="1" dirty="0" smtClean="0"/>
              <a:t>ACM </a:t>
            </a:r>
            <a:r>
              <a:rPr lang="en-US" sz="2000" i="1" dirty="0" err="1" smtClean="0"/>
              <a:t>Comput</a:t>
            </a:r>
            <a:r>
              <a:rPr lang="en-US" sz="2000" i="1" dirty="0" smtClean="0"/>
              <a:t>. </a:t>
            </a:r>
            <a:r>
              <a:rPr lang="en-US" sz="2000" i="1" dirty="0" err="1" smtClean="0"/>
              <a:t>Surv</a:t>
            </a:r>
            <a:r>
              <a:rPr lang="en-US" sz="2000" i="1" dirty="0" smtClean="0"/>
              <a:t>.</a:t>
            </a:r>
            <a:r>
              <a:rPr lang="en-US" sz="2000" b="1" dirty="0" smtClean="0"/>
              <a:t>38</a:t>
            </a:r>
            <a:r>
              <a:rPr lang="en-US" sz="2000" dirty="0" smtClean="0"/>
              <a:t>(1), 2.</a:t>
            </a:r>
          </a:p>
          <a:p>
            <a:r>
              <a:rPr lang="en-US" sz="2000" dirty="0" smtClean="0"/>
              <a:t>Wasserman, S. &amp; Faust, K. (1994), </a:t>
            </a:r>
            <a:r>
              <a:rPr lang="en-US" sz="2000" i="1" dirty="0" smtClean="0"/>
              <a:t>Social Network Analysis: Methods and Applications</a:t>
            </a:r>
            <a:r>
              <a:rPr lang="en-US" sz="2000" dirty="0" smtClean="0"/>
              <a:t>, Cambridge University Press.</a:t>
            </a:r>
          </a:p>
          <a:p>
            <a:endParaRPr lang="en-US" sz="20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pic>
        <p:nvPicPr>
          <p:cNvPr id="5" name="Picture 11"/>
          <p:cNvPicPr>
            <a:picLocks noChangeAspect="1" noChangeArrowheads="1"/>
          </p:cNvPicPr>
          <p:nvPr/>
        </p:nvPicPr>
        <p:blipFill>
          <a:blip r:embed="rId3" cstate="print"/>
          <a:srcRect/>
          <a:stretch>
            <a:fillRect/>
          </a:stretch>
        </p:blipFill>
        <p:spPr bwMode="auto">
          <a:xfrm>
            <a:off x="7772400" y="0"/>
            <a:ext cx="1371600" cy="16869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smtClean="0"/>
              <a:t>Social Networks</a:t>
            </a:r>
          </a:p>
        </p:txBody>
      </p:sp>
      <p:sp>
        <p:nvSpPr>
          <p:cNvPr id="5" name="Content Placeholder 2"/>
          <p:cNvSpPr>
            <a:spLocks noGrp="1"/>
          </p:cNvSpPr>
          <p:nvPr>
            <p:ph idx="1"/>
          </p:nvPr>
        </p:nvSpPr>
        <p:spPr>
          <a:xfrm>
            <a:off x="457200" y="1371600"/>
            <a:ext cx="8229600" cy="4530725"/>
          </a:xfrm>
        </p:spPr>
        <p:txBody>
          <a:bodyPr rtlCol="0">
            <a:normAutofit fontScale="85000" lnSpcReduction="20000"/>
          </a:bodyPr>
          <a:lstStyle/>
          <a:p>
            <a:pPr eaLnBrk="1" fontAlgn="auto" hangingPunct="1">
              <a:spcAft>
                <a:spcPts val="0"/>
              </a:spcAft>
              <a:buFont typeface="Arial" pitchFamily="34" charset="0"/>
              <a:buChar char="•"/>
              <a:defRPr/>
            </a:pPr>
            <a:r>
              <a:rPr lang="en-US" dirty="0" smtClean="0"/>
              <a:t>A social structure made of nodes (individuals or organizations) that are related to each other by various interdependencies like friendship, kinship, etc.</a:t>
            </a:r>
          </a:p>
          <a:p>
            <a:pPr eaLnBrk="1" fontAlgn="auto" hangingPunct="1">
              <a:spcAft>
                <a:spcPts val="0"/>
              </a:spcAft>
              <a:buFont typeface="Arial" pitchFamily="34" charset="0"/>
              <a:buChar char="•"/>
              <a:defRPr/>
            </a:pPr>
            <a:r>
              <a:rPr lang="en-US" dirty="0" smtClean="0"/>
              <a:t>Graphical representation</a:t>
            </a:r>
          </a:p>
          <a:p>
            <a:pPr lvl="1" eaLnBrk="1" fontAlgn="auto" hangingPunct="1">
              <a:spcAft>
                <a:spcPts val="0"/>
              </a:spcAft>
              <a:buFont typeface="Arial" pitchFamily="34" charset="0"/>
              <a:buChar char="–"/>
              <a:defRPr/>
            </a:pPr>
            <a:r>
              <a:rPr lang="en-US" dirty="0" smtClean="0"/>
              <a:t>Nodes = members</a:t>
            </a:r>
          </a:p>
          <a:p>
            <a:pPr lvl="1" eaLnBrk="1" fontAlgn="auto" hangingPunct="1">
              <a:spcAft>
                <a:spcPts val="0"/>
              </a:spcAft>
              <a:buFont typeface="Arial" pitchFamily="34" charset="0"/>
              <a:buChar char="–"/>
              <a:defRPr/>
            </a:pPr>
            <a:r>
              <a:rPr lang="en-US" dirty="0" smtClean="0"/>
              <a:t>Edges = relationships</a:t>
            </a:r>
          </a:p>
          <a:p>
            <a:pPr eaLnBrk="1" fontAlgn="auto" hangingPunct="1">
              <a:spcAft>
                <a:spcPts val="0"/>
              </a:spcAft>
              <a:buFont typeface="Arial" pitchFamily="34" charset="0"/>
              <a:buChar char="•"/>
              <a:defRPr/>
            </a:pPr>
            <a:r>
              <a:rPr lang="en-US" dirty="0" smtClean="0"/>
              <a:t>Various realizations</a:t>
            </a:r>
          </a:p>
          <a:p>
            <a:pPr lvl="1" eaLnBrk="1" fontAlgn="auto" hangingPunct="1">
              <a:spcAft>
                <a:spcPts val="0"/>
              </a:spcAft>
              <a:buFont typeface="Arial" pitchFamily="34" charset="0"/>
              <a:buChar char="–"/>
              <a:defRPr/>
            </a:pPr>
            <a:r>
              <a:rPr lang="en-US" dirty="0" smtClean="0"/>
              <a:t>Social bookmarking (Del.icio.us)</a:t>
            </a:r>
          </a:p>
          <a:p>
            <a:pPr lvl="1" eaLnBrk="1" fontAlgn="auto" hangingPunct="1">
              <a:spcAft>
                <a:spcPts val="0"/>
              </a:spcAft>
              <a:buFont typeface="Arial" pitchFamily="34" charset="0"/>
              <a:buChar char="–"/>
              <a:defRPr/>
            </a:pPr>
            <a:r>
              <a:rPr lang="en-US" dirty="0" smtClean="0"/>
              <a:t>Friendship networks (</a:t>
            </a:r>
            <a:r>
              <a:rPr lang="en-US" dirty="0" err="1" smtClean="0"/>
              <a:t>facebook</a:t>
            </a:r>
            <a:r>
              <a:rPr lang="en-US" dirty="0" smtClean="0"/>
              <a:t>, </a:t>
            </a:r>
            <a:r>
              <a:rPr lang="en-US" dirty="0" err="1" smtClean="0"/>
              <a:t>myspace</a:t>
            </a:r>
            <a:r>
              <a:rPr lang="en-US" dirty="0" smtClean="0"/>
              <a:t>)</a:t>
            </a:r>
          </a:p>
          <a:p>
            <a:pPr lvl="1" eaLnBrk="1" fontAlgn="auto" hangingPunct="1">
              <a:spcAft>
                <a:spcPts val="0"/>
              </a:spcAft>
              <a:buFont typeface="Arial" pitchFamily="34" charset="0"/>
              <a:buChar char="–"/>
              <a:defRPr/>
            </a:pPr>
            <a:r>
              <a:rPr lang="en-US" dirty="0" smtClean="0"/>
              <a:t>Blogosphere</a:t>
            </a:r>
          </a:p>
          <a:p>
            <a:pPr lvl="1" eaLnBrk="1" fontAlgn="auto" hangingPunct="1">
              <a:spcAft>
                <a:spcPts val="0"/>
              </a:spcAft>
              <a:buFont typeface="Arial" pitchFamily="34" charset="0"/>
              <a:buChar char="–"/>
              <a:defRPr/>
            </a:pPr>
            <a:r>
              <a:rPr lang="en-US" dirty="0" smtClean="0"/>
              <a:t>Media Sharing (</a:t>
            </a:r>
            <a:r>
              <a:rPr lang="en-US" dirty="0" err="1" smtClean="0"/>
              <a:t>Flickr</a:t>
            </a:r>
            <a:r>
              <a:rPr lang="en-US" dirty="0" smtClean="0"/>
              <a:t>, </a:t>
            </a:r>
            <a:r>
              <a:rPr lang="en-US" dirty="0" err="1" smtClean="0"/>
              <a:t>Youtube</a:t>
            </a:r>
            <a:r>
              <a:rPr lang="en-US" dirty="0" smtClean="0"/>
              <a:t>)</a:t>
            </a:r>
          </a:p>
          <a:p>
            <a:pPr lvl="1" eaLnBrk="1" fontAlgn="auto" hangingPunct="1">
              <a:spcAft>
                <a:spcPts val="0"/>
              </a:spcAft>
              <a:buFont typeface="Arial" pitchFamily="34" charset="0"/>
              <a:buChar char="–"/>
              <a:defRPr/>
            </a:pPr>
            <a:r>
              <a:rPr lang="en-US" dirty="0" smtClean="0"/>
              <a:t>Folksonomies</a:t>
            </a:r>
          </a:p>
        </p:txBody>
      </p:sp>
      <p:pic>
        <p:nvPicPr>
          <p:cNvPr id="4" name="Picture 1"/>
          <p:cNvPicPr>
            <a:picLocks noChangeAspect="1" noChangeArrowheads="1"/>
          </p:cNvPicPr>
          <p:nvPr/>
        </p:nvPicPr>
        <p:blipFill>
          <a:blip r:embed="rId3" cstate="print"/>
          <a:srcRect l="22464" t="12914" r="19565" b="14680"/>
          <a:stretch>
            <a:fillRect/>
          </a:stretch>
        </p:blipFill>
        <p:spPr bwMode="auto">
          <a:xfrm>
            <a:off x="6477000" y="2667000"/>
            <a:ext cx="2209800" cy="226504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p:cTn id="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5">
                                            <p:txEl>
                                              <p:pRg st="4" end="4"/>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 calcmode="lin" valueType="num">
                                      <p:cBhvr>
                                        <p:cTn id="1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14" dur="500"/>
                                        <p:tgtEl>
                                          <p:spTgt spid="5">
                                            <p:txEl>
                                              <p:pRg st="5" end="5"/>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 calcmode="lin" valueType="num">
                                      <p:cBhvr>
                                        <p:cTn id="1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19" dur="500"/>
                                        <p:tgtEl>
                                          <p:spTgt spid="5">
                                            <p:txEl>
                                              <p:pRg st="6" end="6"/>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 calcmode="lin" valueType="num">
                                      <p:cBhvr>
                                        <p:cTn id="2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4" dur="500"/>
                                        <p:tgtEl>
                                          <p:spTgt spid="5">
                                            <p:txEl>
                                              <p:pRg st="7" end="7"/>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 calcmode="lin" valueType="num">
                                      <p:cBhvr>
                                        <p:cTn id="27"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29" dur="500"/>
                                        <p:tgtEl>
                                          <p:spTgt spid="5">
                                            <p:txEl>
                                              <p:pRg st="8" end="8"/>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 calcmode="lin" valueType="num">
                                      <p:cBhvr>
                                        <p:cTn id="32"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3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Social Computing </a:t>
            </a:r>
            <a:endParaRPr lang="en-US" dirty="0">
              <a:solidFill>
                <a:srgbClr val="0000FF"/>
              </a:solidFill>
            </a:endParaRPr>
          </a:p>
        </p:txBody>
      </p:sp>
      <p:sp>
        <p:nvSpPr>
          <p:cNvPr id="3" name="Content Placeholder 2"/>
          <p:cNvSpPr>
            <a:spLocks noGrp="1"/>
          </p:cNvSpPr>
          <p:nvPr>
            <p:ph idx="1"/>
          </p:nvPr>
        </p:nvSpPr>
        <p:spPr>
          <a:xfrm>
            <a:off x="457200" y="1447800"/>
            <a:ext cx="8229600" cy="4530725"/>
          </a:xfrm>
        </p:spPr>
        <p:txBody>
          <a:bodyPr/>
          <a:lstStyle/>
          <a:p>
            <a:r>
              <a:rPr lang="en-US" sz="1600" dirty="0" smtClean="0"/>
              <a:t>Tang, L. &amp; Liu, H. (2009), Scalable Learning of Collective Behavior based on Sparse Social Dimensions, </a:t>
            </a:r>
            <a:r>
              <a:rPr lang="en-US" sz="1600" i="1" dirty="0" smtClean="0"/>
              <a:t>in </a:t>
            </a:r>
            <a:r>
              <a:rPr lang="en-US" sz="1600" dirty="0" smtClean="0"/>
              <a:t>'The 18th ACM Conference on Information and Knowledge Management'.</a:t>
            </a:r>
          </a:p>
          <a:p>
            <a:r>
              <a:rPr lang="en-US" sz="1600" dirty="0" smtClean="0"/>
              <a:t>Tang, L. &amp; Liu, H. (2009), Relational learning via latent social dimensions, </a:t>
            </a:r>
            <a:r>
              <a:rPr lang="en-US" sz="1600" i="1" dirty="0" smtClean="0"/>
              <a:t>in </a:t>
            </a:r>
            <a:r>
              <a:rPr lang="en-US" sz="1600" dirty="0" smtClean="0"/>
              <a:t>'KDD '09: Proceedings of the 15th ACM SIGKDD international conference on Knowledge discovery and data mining', ACM, New York, NY, USA, pp. 817--826.</a:t>
            </a:r>
          </a:p>
          <a:p>
            <a:r>
              <a:rPr lang="en-US" sz="1600" dirty="0" err="1" smtClean="0"/>
              <a:t>Agarwal</a:t>
            </a:r>
            <a:r>
              <a:rPr lang="en-US" sz="1600" dirty="0" smtClean="0"/>
              <a:t>, N.; Galan, M.; Liu, H. &amp;</a:t>
            </a:r>
            <a:r>
              <a:rPr lang="en-US" sz="1600" dirty="0" err="1" smtClean="0"/>
              <a:t>Subramanya</a:t>
            </a:r>
            <a:r>
              <a:rPr lang="en-US" sz="1600" dirty="0" smtClean="0"/>
              <a:t>., S. (2009), '</a:t>
            </a:r>
            <a:r>
              <a:rPr lang="en-US" sz="1600" dirty="0" err="1" smtClean="0"/>
              <a:t>WisColl</a:t>
            </a:r>
            <a:r>
              <a:rPr lang="en-US" sz="1600" dirty="0" smtClean="0"/>
              <a:t>: Collective Wisdom based Blog Clustering', </a:t>
            </a:r>
            <a:r>
              <a:rPr lang="en-US" sz="1600" i="1" dirty="0" smtClean="0"/>
              <a:t>Journal of Information Science: Special Issue on Collective Intelligence</a:t>
            </a:r>
            <a:r>
              <a:rPr lang="en-US" sz="1600" b="1" u="sng" dirty="0" smtClean="0">
                <a:hlinkClick r:id="rId2"/>
              </a:rPr>
              <a:t>http://dx.doi.org/10.1016/j.ins.2009.07.010</a:t>
            </a:r>
            <a:r>
              <a:rPr lang="en-US" sz="1600" dirty="0" smtClean="0"/>
              <a:t>.</a:t>
            </a:r>
          </a:p>
          <a:p>
            <a:r>
              <a:rPr lang="en-US" sz="1600" dirty="0" err="1" smtClean="0"/>
              <a:t>Zafarani</a:t>
            </a:r>
            <a:r>
              <a:rPr lang="en-US" sz="1600" dirty="0" smtClean="0"/>
              <a:t>, R. &amp; Liu, H. (2009), Connecting Corresponding Identities across Communities, </a:t>
            </a:r>
            <a:r>
              <a:rPr lang="en-US" sz="1600" i="1" dirty="0" smtClean="0"/>
              <a:t>in </a:t>
            </a:r>
            <a:r>
              <a:rPr lang="en-US" sz="1600" dirty="0" smtClean="0"/>
              <a:t>'Proceedings of the 3rd International AAAI Conference on Weblogs and Social Media (ICWSM)'.</a:t>
            </a:r>
          </a:p>
          <a:p>
            <a:r>
              <a:rPr lang="en-US" sz="1600" dirty="0" err="1" smtClean="0"/>
              <a:t>Agarwal</a:t>
            </a:r>
            <a:r>
              <a:rPr lang="en-US" sz="1600" dirty="0" smtClean="0"/>
              <a:t>, N.; Liu, H.; Tang, L. &amp; Yu, P. S. (2008), Identifying the influential bloggers in a community, </a:t>
            </a:r>
            <a:r>
              <a:rPr lang="en-US" sz="1600" i="1" dirty="0" smtClean="0"/>
              <a:t>in </a:t>
            </a:r>
            <a:r>
              <a:rPr lang="en-US" sz="1600" dirty="0" smtClean="0"/>
              <a:t>'WSDM '08: Proceedings of the international conference on Web search and web data mining', ACM, New York, NY, USA, pp. 207--218.</a:t>
            </a:r>
          </a:p>
          <a:p>
            <a:r>
              <a:rPr lang="en-US" sz="1600" dirty="0" err="1" smtClean="0"/>
              <a:t>Leskovec</a:t>
            </a:r>
            <a:r>
              <a:rPr lang="en-US" sz="1600" dirty="0" smtClean="0"/>
              <a:t>, J.; Lang, K. J.; </a:t>
            </a:r>
            <a:r>
              <a:rPr lang="en-US" sz="1600" dirty="0" err="1" smtClean="0"/>
              <a:t>Dasgupta</a:t>
            </a:r>
            <a:r>
              <a:rPr lang="en-US" sz="1600" dirty="0" smtClean="0"/>
              <a:t>, A. &amp; Mahoney, M. W. (2008), Statistical properties of community structure in large social and information networks, </a:t>
            </a:r>
            <a:r>
              <a:rPr lang="en-US" sz="1600" i="1" dirty="0" smtClean="0"/>
              <a:t>in </a:t>
            </a:r>
            <a:r>
              <a:rPr lang="en-US" sz="1600" dirty="0" smtClean="0"/>
              <a:t>'WWW '08: Proceeding of the 17th international conference on World Wide Web', ACM,.</a:t>
            </a:r>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3"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Social Computing </a:t>
            </a:r>
            <a:endParaRPr lang="en-US" dirty="0">
              <a:solidFill>
                <a:srgbClr val="0000FF"/>
              </a:solidFill>
            </a:endParaRPr>
          </a:p>
        </p:txBody>
      </p:sp>
      <p:sp>
        <p:nvSpPr>
          <p:cNvPr id="3" name="Content Placeholder 2"/>
          <p:cNvSpPr>
            <a:spLocks noGrp="1"/>
          </p:cNvSpPr>
          <p:nvPr>
            <p:ph idx="1"/>
          </p:nvPr>
        </p:nvSpPr>
        <p:spPr>
          <a:xfrm>
            <a:off x="457200" y="1295400"/>
            <a:ext cx="7620000" cy="4835525"/>
          </a:xfrm>
        </p:spPr>
        <p:txBody>
          <a:bodyPr/>
          <a:lstStyle/>
          <a:p>
            <a:r>
              <a:rPr lang="en-US" sz="1600" dirty="0" smtClean="0"/>
              <a:t>Tang, L.; Liu, H.; Zhang, J. &amp;</a:t>
            </a:r>
            <a:r>
              <a:rPr lang="en-US" sz="1600" dirty="0" err="1" smtClean="0"/>
              <a:t>Nazeri</a:t>
            </a:r>
            <a:r>
              <a:rPr lang="en-US" sz="1600" dirty="0" smtClean="0"/>
              <a:t>, Z. (2008), Community evolution in dynamic multi-mode networks, </a:t>
            </a:r>
            <a:r>
              <a:rPr lang="en-US" sz="1600" i="1" dirty="0" smtClean="0"/>
              <a:t>in </a:t>
            </a:r>
            <a:r>
              <a:rPr lang="en-US" sz="1600" dirty="0" smtClean="0"/>
              <a:t>'KDD '08: Proceeding of the 14th ACM SIGKDD international conference on Knowledge discovery and data mining', ACM, New York, NY, USA, pp. 677--685.</a:t>
            </a:r>
          </a:p>
          <a:p>
            <a:r>
              <a:rPr lang="en-US" sz="1600" dirty="0" smtClean="0"/>
              <a:t>Tang, L.; Liu, H.; Zhang, J.; </a:t>
            </a:r>
            <a:r>
              <a:rPr lang="en-US" sz="1600" dirty="0" err="1" smtClean="0"/>
              <a:t>Agarwal</a:t>
            </a:r>
            <a:r>
              <a:rPr lang="en-US" sz="1600" dirty="0" smtClean="0"/>
              <a:t>, N. &amp; Salerno, J. J. (2008), 'Topic taxonomy adaptation for group profiling', </a:t>
            </a:r>
            <a:r>
              <a:rPr lang="en-US" sz="1600" i="1" dirty="0" smtClean="0"/>
              <a:t>ACM Trans. </a:t>
            </a:r>
            <a:r>
              <a:rPr lang="en-US" sz="1600" i="1" dirty="0" err="1" smtClean="0"/>
              <a:t>Knowl</a:t>
            </a:r>
            <a:r>
              <a:rPr lang="en-US" sz="1600" i="1" dirty="0" smtClean="0"/>
              <a:t>. </a:t>
            </a:r>
            <a:r>
              <a:rPr lang="en-US" sz="1600" i="1" dirty="0" err="1" smtClean="0"/>
              <a:t>Discov</a:t>
            </a:r>
            <a:r>
              <a:rPr lang="en-US" sz="1600" i="1" dirty="0" smtClean="0"/>
              <a:t>. Data</a:t>
            </a:r>
            <a:r>
              <a:rPr lang="en-US" sz="1600" b="1" dirty="0" smtClean="0"/>
              <a:t>1</a:t>
            </a:r>
            <a:r>
              <a:rPr lang="en-US" sz="1600" dirty="0" smtClean="0"/>
              <a:t>(4), 1--28.</a:t>
            </a:r>
          </a:p>
          <a:p>
            <a:r>
              <a:rPr lang="en-US" sz="1600" dirty="0" err="1" smtClean="0"/>
              <a:t>Liben-Nowell</a:t>
            </a:r>
            <a:r>
              <a:rPr lang="en-US" sz="1600" dirty="0" smtClean="0"/>
              <a:t>, D. &amp; Kleinberg, J. (2007), 'The link-prediction problem for social networks', </a:t>
            </a:r>
            <a:r>
              <a:rPr lang="en-US" sz="1600" i="1" dirty="0" smtClean="0"/>
              <a:t>J. Am. Soc. Inf. Sci. Technol.</a:t>
            </a:r>
            <a:r>
              <a:rPr lang="en-US" sz="1600" b="1" dirty="0" smtClean="0"/>
              <a:t>58</a:t>
            </a:r>
            <a:r>
              <a:rPr lang="en-US" sz="1600" dirty="0" smtClean="0"/>
              <a:t>(7), 1019--1031.</a:t>
            </a:r>
          </a:p>
          <a:p>
            <a:r>
              <a:rPr lang="en-US" sz="1600" dirty="0" smtClean="0"/>
              <a:t>Newman, M. (2005), 'Power laws, Pareto distributions and </a:t>
            </a:r>
            <a:r>
              <a:rPr lang="en-US" sz="1600" dirty="0" err="1" smtClean="0"/>
              <a:t>Zipf's</a:t>
            </a:r>
            <a:r>
              <a:rPr lang="en-US" sz="1600" dirty="0" smtClean="0"/>
              <a:t> law', </a:t>
            </a:r>
            <a:r>
              <a:rPr lang="en-US" sz="1600" i="1" dirty="0" smtClean="0"/>
              <a:t>Contemporary physics</a:t>
            </a:r>
            <a:r>
              <a:rPr lang="en-US" sz="1600" b="1" dirty="0" smtClean="0"/>
              <a:t>46</a:t>
            </a:r>
            <a:r>
              <a:rPr lang="en-US" sz="1600" dirty="0" smtClean="0"/>
              <a:t>(5), 323--352.</a:t>
            </a:r>
          </a:p>
          <a:p>
            <a:r>
              <a:rPr lang="en-US" sz="1600" dirty="0" smtClean="0"/>
              <a:t>Richardson, M. &amp;</a:t>
            </a:r>
            <a:r>
              <a:rPr lang="en-US" sz="1600" dirty="0" err="1" smtClean="0"/>
              <a:t>Domingos</a:t>
            </a:r>
            <a:r>
              <a:rPr lang="en-US" sz="1600" dirty="0" smtClean="0"/>
              <a:t>, P. (2002), Mining knowledge-sharing sites for viral marketing, </a:t>
            </a:r>
            <a:r>
              <a:rPr lang="en-US" sz="1600" i="1" dirty="0" smtClean="0"/>
              <a:t>in </a:t>
            </a:r>
            <a:r>
              <a:rPr lang="en-US" sz="1600" dirty="0" smtClean="0"/>
              <a:t>'KDD', pp. 61-70.</a:t>
            </a:r>
          </a:p>
          <a:p>
            <a:r>
              <a:rPr lang="en-US" sz="1600" dirty="0" err="1" smtClean="0"/>
              <a:t>Barabási</a:t>
            </a:r>
            <a:r>
              <a:rPr lang="en-US" sz="1600" dirty="0" smtClean="0"/>
              <a:t>, A.-L. &amp; Albert, R. (1999), 'Emergence of Scaling in Random Networks', </a:t>
            </a:r>
            <a:r>
              <a:rPr lang="en-US" sz="1600" i="1" dirty="0" smtClean="0"/>
              <a:t>Science</a:t>
            </a:r>
            <a:r>
              <a:rPr lang="en-US" sz="1600" b="1" dirty="0" smtClean="0"/>
              <a:t>286</a:t>
            </a:r>
            <a:r>
              <a:rPr lang="en-US" sz="1600" dirty="0" smtClean="0"/>
              <a:t>(5439), 509-512.</a:t>
            </a:r>
          </a:p>
          <a:p>
            <a:r>
              <a:rPr lang="en-US" sz="1600" dirty="0" smtClean="0"/>
              <a:t>Travers, J. &amp;</a:t>
            </a:r>
            <a:r>
              <a:rPr lang="en-US" sz="1600" dirty="0" err="1" smtClean="0"/>
              <a:t>Milgram</a:t>
            </a:r>
            <a:r>
              <a:rPr lang="en-US" sz="1600" dirty="0" smtClean="0"/>
              <a:t>, S. (1969), 'An Experimental Study of the Small World Problem', </a:t>
            </a:r>
            <a:r>
              <a:rPr lang="en-US" sz="1600" i="1" dirty="0" err="1" smtClean="0"/>
              <a:t>Sociometry</a:t>
            </a:r>
            <a:r>
              <a:rPr lang="en-US" sz="1600" b="1" dirty="0" smtClean="0"/>
              <a:t>32</a:t>
            </a:r>
            <a:r>
              <a:rPr lang="en-US" sz="1600" dirty="0" smtClean="0"/>
              <a:t>(4), 425-443.</a:t>
            </a:r>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pic>
        <p:nvPicPr>
          <p:cNvPr id="5" name="Picture 12"/>
          <p:cNvPicPr>
            <a:picLocks noChangeAspect="1" noChangeArrowheads="1"/>
          </p:cNvPicPr>
          <p:nvPr/>
        </p:nvPicPr>
        <p:blipFill>
          <a:blip r:embed="rId3" cstate="print"/>
          <a:srcRect/>
          <a:stretch>
            <a:fillRect/>
          </a:stretch>
        </p:blipFill>
        <p:spPr bwMode="auto">
          <a:xfrm>
            <a:off x="7772400" y="0"/>
            <a:ext cx="1371600" cy="21101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Community Detection</a:t>
            </a:r>
            <a:endParaRPr lang="en-US" dirty="0">
              <a:solidFill>
                <a:srgbClr val="0000FF"/>
              </a:solidFill>
            </a:endParaRPr>
          </a:p>
        </p:txBody>
      </p:sp>
      <p:sp>
        <p:nvSpPr>
          <p:cNvPr id="3" name="Content Placeholder 2"/>
          <p:cNvSpPr>
            <a:spLocks noGrp="1"/>
          </p:cNvSpPr>
          <p:nvPr>
            <p:ph idx="1"/>
          </p:nvPr>
        </p:nvSpPr>
        <p:spPr/>
        <p:txBody>
          <a:bodyPr/>
          <a:lstStyle/>
          <a:p>
            <a:r>
              <a:rPr lang="en-US" sz="1600" dirty="0" smtClean="0"/>
              <a:t>Tang, L. &amp; Liu, H. (Forthcoming), Graph Mining Applications to Social Network </a:t>
            </a:r>
            <a:r>
              <a:rPr lang="en-US" sz="1600" dirty="0" err="1" smtClean="0"/>
              <a:t>Analysis'Managing</a:t>
            </a:r>
            <a:r>
              <a:rPr lang="en-US" sz="1600" dirty="0" smtClean="0"/>
              <a:t> and Mining Graph Data'.</a:t>
            </a:r>
          </a:p>
          <a:p>
            <a:r>
              <a:rPr lang="en-US" sz="1600" dirty="0" err="1" smtClean="0"/>
              <a:t>Abello</a:t>
            </a:r>
            <a:r>
              <a:rPr lang="en-US" sz="1600" dirty="0" smtClean="0"/>
              <a:t>, J.; </a:t>
            </a:r>
            <a:r>
              <a:rPr lang="en-US" sz="1600" dirty="0" err="1" smtClean="0"/>
              <a:t>Resende</a:t>
            </a:r>
            <a:r>
              <a:rPr lang="en-US" sz="1600" dirty="0" smtClean="0"/>
              <a:t>, M. G. C. &amp;</a:t>
            </a:r>
            <a:r>
              <a:rPr lang="en-US" sz="1600" dirty="0" err="1" smtClean="0"/>
              <a:t>Sudarsky</a:t>
            </a:r>
            <a:r>
              <a:rPr lang="en-US" sz="1600" dirty="0" smtClean="0"/>
              <a:t>, S. (2002), Massive Quasi-Clique Detection, </a:t>
            </a:r>
            <a:r>
              <a:rPr lang="en-US" sz="1600" i="1" dirty="0" smtClean="0"/>
              <a:t>in </a:t>
            </a:r>
            <a:r>
              <a:rPr lang="en-US" sz="1600" dirty="0" smtClean="0"/>
              <a:t>'LATIN', pp. 598-612.</a:t>
            </a:r>
          </a:p>
          <a:p>
            <a:r>
              <a:rPr lang="en-US" sz="1600" dirty="0" err="1" smtClean="0"/>
              <a:t>Agarwal</a:t>
            </a:r>
            <a:r>
              <a:rPr lang="en-US" sz="1600" dirty="0" smtClean="0"/>
              <a:t>, N.; Galan, M.; Liu, H. &amp;</a:t>
            </a:r>
            <a:r>
              <a:rPr lang="en-US" sz="1600" dirty="0" err="1" smtClean="0"/>
              <a:t>Subramanya</a:t>
            </a:r>
            <a:r>
              <a:rPr lang="en-US" sz="1600" dirty="0" smtClean="0"/>
              <a:t>., S. (2009), '</a:t>
            </a:r>
            <a:r>
              <a:rPr lang="en-US" sz="1600" dirty="0" err="1" smtClean="0"/>
              <a:t>WisColl</a:t>
            </a:r>
            <a:r>
              <a:rPr lang="en-US" sz="1600" dirty="0" smtClean="0"/>
              <a:t>: Collective Wisdom based Blog Clustering', </a:t>
            </a:r>
            <a:r>
              <a:rPr lang="en-US" sz="1600" i="1" dirty="0" smtClean="0"/>
              <a:t>Journal of Information Science: Special Issue on Collective Intelligence</a:t>
            </a:r>
            <a:r>
              <a:rPr lang="en-US" sz="1600" b="1" u="sng" dirty="0" smtClean="0">
                <a:hlinkClick r:id="rId2"/>
              </a:rPr>
              <a:t>http://dx.doi.org/10.1016/j.ins.2009.07.010</a:t>
            </a:r>
            <a:r>
              <a:rPr lang="en-US" sz="1600" dirty="0" smtClean="0"/>
              <a:t>.</a:t>
            </a:r>
          </a:p>
          <a:p>
            <a:r>
              <a:rPr lang="en-US" sz="1600" dirty="0" smtClean="0"/>
              <a:t>Borg, I. &amp;</a:t>
            </a:r>
            <a:r>
              <a:rPr lang="en-US" sz="1600" dirty="0" err="1" smtClean="0"/>
              <a:t>Groenen</a:t>
            </a:r>
            <a:r>
              <a:rPr lang="en-US" sz="1600" dirty="0" smtClean="0"/>
              <a:t>, P. (2005), </a:t>
            </a:r>
            <a:r>
              <a:rPr lang="en-US" sz="1600" i="1" dirty="0" smtClean="0"/>
              <a:t>Modern Multidimensional Scaling: theory and applications</a:t>
            </a:r>
            <a:r>
              <a:rPr lang="en-US" sz="1600" dirty="0" smtClean="0"/>
              <a:t>, Springer.</a:t>
            </a:r>
          </a:p>
          <a:p>
            <a:r>
              <a:rPr lang="en-US" sz="1600" dirty="0" err="1" smtClean="0"/>
              <a:t>Borgatti</a:t>
            </a:r>
            <a:r>
              <a:rPr lang="en-US" sz="1600" dirty="0" smtClean="0"/>
              <a:t>, S. P.; Everett, M. G. &amp;</a:t>
            </a:r>
            <a:r>
              <a:rPr lang="en-US" sz="1600" dirty="0" err="1" smtClean="0"/>
              <a:t>Shirey</a:t>
            </a:r>
            <a:r>
              <a:rPr lang="en-US" sz="1600" dirty="0" smtClean="0"/>
              <a:t>, P. R. (1990), 'LS Sets, Lambda Sets and other cohesive subsets', </a:t>
            </a:r>
            <a:r>
              <a:rPr lang="en-US" sz="1600" i="1" dirty="0" smtClean="0"/>
              <a:t>Social Networks</a:t>
            </a:r>
            <a:r>
              <a:rPr lang="en-US" sz="1600" b="1" dirty="0" smtClean="0"/>
              <a:t>12</a:t>
            </a:r>
            <a:r>
              <a:rPr lang="en-US" sz="1600" dirty="0" smtClean="0"/>
              <a:t>, 337-357.</a:t>
            </a:r>
          </a:p>
          <a:p>
            <a:r>
              <a:rPr lang="en-US" sz="1600" dirty="0" err="1" smtClean="0"/>
              <a:t>Brandes</a:t>
            </a:r>
            <a:r>
              <a:rPr lang="en-US" sz="1600" dirty="0" smtClean="0"/>
              <a:t>, U.; </a:t>
            </a:r>
            <a:r>
              <a:rPr lang="en-US" sz="1600" dirty="0" err="1" smtClean="0"/>
              <a:t>Delling</a:t>
            </a:r>
            <a:r>
              <a:rPr lang="en-US" sz="1600" dirty="0" smtClean="0"/>
              <a:t>, D.; </a:t>
            </a:r>
            <a:r>
              <a:rPr lang="en-US" sz="1600" dirty="0" err="1" smtClean="0"/>
              <a:t>Gaertler</a:t>
            </a:r>
            <a:r>
              <a:rPr lang="en-US" sz="1600" dirty="0" smtClean="0"/>
              <a:t>, M.; </a:t>
            </a:r>
            <a:r>
              <a:rPr lang="en-US" sz="1600" dirty="0" err="1" smtClean="0"/>
              <a:t>Gorke</a:t>
            </a:r>
            <a:r>
              <a:rPr lang="en-US" sz="1600" dirty="0" smtClean="0"/>
              <a:t>, R.; </a:t>
            </a:r>
            <a:r>
              <a:rPr lang="en-US" sz="1600" dirty="0" err="1" smtClean="0"/>
              <a:t>Hoefer</a:t>
            </a:r>
            <a:r>
              <a:rPr lang="en-US" sz="1600" dirty="0" smtClean="0"/>
              <a:t>, M.; </a:t>
            </a:r>
            <a:r>
              <a:rPr lang="en-US" sz="1600" dirty="0" err="1" smtClean="0"/>
              <a:t>Nikoloski</a:t>
            </a:r>
            <a:r>
              <a:rPr lang="en-US" sz="1600" dirty="0" smtClean="0"/>
              <a:t>, Z. &amp; Wagner, D. (2006), 'Maximizing Modularity is hard', </a:t>
            </a:r>
            <a:r>
              <a:rPr lang="en-US" sz="1600" i="1" dirty="0" err="1" smtClean="0"/>
              <a:t>Arxiv</a:t>
            </a:r>
            <a:r>
              <a:rPr lang="en-US" sz="1600" i="1" dirty="0" smtClean="0"/>
              <a:t> preprint physics/0608255</a:t>
            </a:r>
            <a:r>
              <a:rPr lang="en-US" sz="1600" dirty="0" smtClean="0"/>
              <a:t>.</a:t>
            </a:r>
          </a:p>
          <a:p>
            <a:r>
              <a:rPr lang="en-US" sz="1600" dirty="0" err="1" smtClean="0"/>
              <a:t>Clauset</a:t>
            </a:r>
            <a:r>
              <a:rPr lang="en-US" sz="1600" dirty="0" smtClean="0"/>
              <a:t>, A.; </a:t>
            </a:r>
            <a:r>
              <a:rPr lang="en-US" sz="1600" dirty="0" err="1" smtClean="0"/>
              <a:t>Mewman</a:t>
            </a:r>
            <a:r>
              <a:rPr lang="en-US" sz="1600" dirty="0" smtClean="0"/>
              <a:t>, M. &amp; Moore, C. (2004), 'Finding community structure in very large networks', </a:t>
            </a:r>
            <a:r>
              <a:rPr lang="en-US" sz="1600" i="1" dirty="0" err="1" smtClean="0"/>
              <a:t>Arxiv</a:t>
            </a:r>
            <a:r>
              <a:rPr lang="en-US" sz="1600" i="1" dirty="0" smtClean="0"/>
              <a:t> preprint </a:t>
            </a:r>
            <a:r>
              <a:rPr lang="en-US" sz="1600" i="1" dirty="0" err="1" smtClean="0"/>
              <a:t>cond</a:t>
            </a:r>
            <a:r>
              <a:rPr lang="en-US" sz="1600" i="1" dirty="0" smtClean="0"/>
              <a:t>-mat/0408187</a:t>
            </a:r>
            <a:r>
              <a:rPr lang="en-US" sz="1600" dirty="0" smtClean="0"/>
              <a:t>.</a:t>
            </a:r>
          </a:p>
          <a:p>
            <a:r>
              <a:rPr lang="en-US" sz="1600" dirty="0" err="1" smtClean="0"/>
              <a:t>Clauset</a:t>
            </a:r>
            <a:r>
              <a:rPr lang="en-US" sz="1600" dirty="0" smtClean="0"/>
              <a:t>, A.; Moore, C. &amp; Newman, M. E. J. (2008), 'Hierarchical structure and the prediction of missing links in networks', </a:t>
            </a:r>
            <a:r>
              <a:rPr lang="en-US" sz="1600" i="1" dirty="0" smtClean="0"/>
              <a:t>Nature</a:t>
            </a:r>
            <a:r>
              <a:rPr lang="en-US" sz="1600" b="1" dirty="0" smtClean="0"/>
              <a:t>453</a:t>
            </a:r>
            <a:r>
              <a:rPr lang="en-US" sz="1600" dirty="0" smtClean="0"/>
              <a:t>, 98-101.</a:t>
            </a:r>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3"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Community Detection</a:t>
            </a:r>
            <a:endParaRPr lang="en-US" dirty="0">
              <a:solidFill>
                <a:srgbClr val="0000FF"/>
              </a:solidFill>
            </a:endParaRPr>
          </a:p>
        </p:txBody>
      </p:sp>
      <p:sp>
        <p:nvSpPr>
          <p:cNvPr id="3" name="Content Placeholder 2"/>
          <p:cNvSpPr>
            <a:spLocks noGrp="1"/>
          </p:cNvSpPr>
          <p:nvPr>
            <p:ph idx="1"/>
          </p:nvPr>
        </p:nvSpPr>
        <p:spPr/>
        <p:txBody>
          <a:bodyPr/>
          <a:lstStyle/>
          <a:p>
            <a:r>
              <a:rPr lang="en-US" sz="1600" dirty="0" smtClean="0"/>
              <a:t>Flake, G. W.; Lawrence, S. &amp; Giles, C. L. (2000), Efficient identification of Web communities, </a:t>
            </a:r>
            <a:r>
              <a:rPr lang="en-US" sz="1600" i="1" dirty="0" smtClean="0"/>
              <a:t>in </a:t>
            </a:r>
            <a:r>
              <a:rPr lang="en-US" sz="1600" dirty="0" smtClean="0"/>
              <a:t>'KDD '00: Proceedings of the sixth ACM SIGKDD international conference on Knowledge discovery and data mining', ACM, New York, NY, USA, pp. 150--160.</a:t>
            </a:r>
          </a:p>
          <a:p>
            <a:r>
              <a:rPr lang="en-US" sz="1600" dirty="0" err="1" smtClean="0"/>
              <a:t>Fortunato</a:t>
            </a:r>
            <a:r>
              <a:rPr lang="en-US" sz="1600" dirty="0" smtClean="0"/>
              <a:t>, S. &amp;</a:t>
            </a:r>
            <a:r>
              <a:rPr lang="en-US" sz="1600" dirty="0" err="1" smtClean="0"/>
              <a:t>Barthelemy</a:t>
            </a:r>
            <a:r>
              <a:rPr lang="en-US" sz="1600" dirty="0" smtClean="0"/>
              <a:t>, M. (2007), 'Resolution limit in community detection', </a:t>
            </a:r>
            <a:r>
              <a:rPr lang="en-US" sz="1600" i="1" dirty="0" smtClean="0"/>
              <a:t>PNAS</a:t>
            </a:r>
            <a:r>
              <a:rPr lang="en-US" sz="1600" b="1" dirty="0" smtClean="0"/>
              <a:t>104</a:t>
            </a:r>
            <a:r>
              <a:rPr lang="en-US" sz="1600" dirty="0" smtClean="0"/>
              <a:t>(1), 36--41.</a:t>
            </a:r>
          </a:p>
          <a:p>
            <a:r>
              <a:rPr lang="en-US" sz="1600" dirty="0" smtClean="0"/>
              <a:t>Gibson, D.; Kumar, R. &amp; Tomkins, A. (2005), Discovering large dense </a:t>
            </a:r>
            <a:r>
              <a:rPr lang="en-US" sz="1600" dirty="0" err="1" smtClean="0"/>
              <a:t>subgraphs</a:t>
            </a:r>
            <a:r>
              <a:rPr lang="en-US" sz="1600" dirty="0" smtClean="0"/>
              <a:t> in massive graphs, </a:t>
            </a:r>
            <a:r>
              <a:rPr lang="en-US" sz="1600" i="1" dirty="0" smtClean="0"/>
              <a:t>in </a:t>
            </a:r>
            <a:r>
              <a:rPr lang="en-US" sz="1600" dirty="0" smtClean="0"/>
              <a:t>'VLDB '05: Proceedings of the 31st international conference on Very large data bases', VLDB Endowment, , pp. 721--732.</a:t>
            </a:r>
          </a:p>
          <a:p>
            <a:r>
              <a:rPr lang="en-US" sz="1600" dirty="0" err="1" smtClean="0"/>
              <a:t>Handcock</a:t>
            </a:r>
            <a:r>
              <a:rPr lang="en-US" sz="1600" dirty="0" smtClean="0"/>
              <a:t>, M. S.; </a:t>
            </a:r>
            <a:r>
              <a:rPr lang="en-US" sz="1600" dirty="0" err="1" smtClean="0"/>
              <a:t>Raftery</a:t>
            </a:r>
            <a:r>
              <a:rPr lang="en-US" sz="1600" dirty="0" smtClean="0"/>
              <a:t>, A. E. &amp; Tantrum, J. M. (2007), 'Model-based clustering for social networks', </a:t>
            </a:r>
            <a:r>
              <a:rPr lang="en-US" sz="1600" i="1" dirty="0" smtClean="0"/>
              <a:t>Journal Of The Royal Statistical Society Series A</a:t>
            </a:r>
            <a:r>
              <a:rPr lang="en-US" sz="1600" b="1" dirty="0" smtClean="0"/>
              <a:t>127</a:t>
            </a:r>
            <a:r>
              <a:rPr lang="en-US" sz="1600" dirty="0" smtClean="0"/>
              <a:t>(2), 301-354.</a:t>
            </a:r>
          </a:p>
          <a:p>
            <a:r>
              <a:rPr lang="en-US" sz="1600" dirty="0" smtClean="0"/>
              <a:t>Hoff, P. D. &amp; Adrian E. </a:t>
            </a:r>
            <a:r>
              <a:rPr lang="en-US" sz="1600" dirty="0" err="1" smtClean="0"/>
              <a:t>Raftery</a:t>
            </a:r>
            <a:r>
              <a:rPr lang="en-US" sz="1600" dirty="0" smtClean="0"/>
              <a:t>, M. S. H. (2002), 'Latent Space Approaches to Social Network Analysis', </a:t>
            </a:r>
            <a:r>
              <a:rPr lang="en-US" sz="1600" i="1" dirty="0" smtClean="0"/>
              <a:t>Journal of the American Statistical Association</a:t>
            </a:r>
            <a:r>
              <a:rPr lang="en-US" sz="1600" b="1" dirty="0" smtClean="0"/>
              <a:t>97</a:t>
            </a:r>
            <a:r>
              <a:rPr lang="en-US" sz="1600" dirty="0" smtClean="0"/>
              <a:t>(460), 1090-1098</a:t>
            </a:r>
          </a:p>
          <a:p>
            <a:r>
              <a:rPr lang="en-US" sz="1600" dirty="0" smtClean="0"/>
              <a:t>von </a:t>
            </a:r>
            <a:r>
              <a:rPr lang="en-US" sz="1600" dirty="0" err="1" smtClean="0"/>
              <a:t>Luxburg</a:t>
            </a:r>
            <a:r>
              <a:rPr lang="en-US" sz="1600" dirty="0" smtClean="0"/>
              <a:t>, U. (2007), 'A tutorial on spectral clustering', </a:t>
            </a:r>
            <a:r>
              <a:rPr lang="en-US" sz="1600" i="1" dirty="0" smtClean="0"/>
              <a:t>Statistics and Computing</a:t>
            </a:r>
            <a:r>
              <a:rPr lang="en-US" sz="1600" b="1" dirty="0" smtClean="0"/>
              <a:t>17</a:t>
            </a:r>
            <a:r>
              <a:rPr lang="en-US" sz="1600" dirty="0" smtClean="0"/>
              <a:t>(4), 395--416.</a:t>
            </a:r>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Community Detection</a:t>
            </a:r>
            <a:endParaRPr lang="en-US" dirty="0">
              <a:solidFill>
                <a:srgbClr val="0000FF"/>
              </a:solidFill>
            </a:endParaRPr>
          </a:p>
        </p:txBody>
      </p:sp>
      <p:sp>
        <p:nvSpPr>
          <p:cNvPr id="3" name="Content Placeholder 2"/>
          <p:cNvSpPr>
            <a:spLocks noGrp="1"/>
          </p:cNvSpPr>
          <p:nvPr>
            <p:ph idx="1"/>
          </p:nvPr>
        </p:nvSpPr>
        <p:spPr/>
        <p:txBody>
          <a:bodyPr/>
          <a:lstStyle/>
          <a:p>
            <a:r>
              <a:rPr lang="en-US" sz="1600" dirty="0" smtClean="0"/>
              <a:t>Newman, M. (2006), 'Modularity and community structure in networks', </a:t>
            </a:r>
            <a:r>
              <a:rPr lang="en-US" sz="1600" i="1" dirty="0" smtClean="0"/>
              <a:t>PNAS</a:t>
            </a:r>
            <a:r>
              <a:rPr lang="en-US" sz="1600" b="1" dirty="0" smtClean="0"/>
              <a:t>103</a:t>
            </a:r>
            <a:r>
              <a:rPr lang="en-US" sz="1600" dirty="0" smtClean="0"/>
              <a:t>(23), 8577-8582.</a:t>
            </a:r>
          </a:p>
          <a:p>
            <a:r>
              <a:rPr lang="en-US" sz="1600" dirty="0" smtClean="0"/>
              <a:t>Newman, M. (2006), 'Finding community structure in networks using the eigenvectors of matrices', </a:t>
            </a:r>
            <a:r>
              <a:rPr lang="en-US" sz="1600" i="1" dirty="0" smtClean="0"/>
              <a:t>Physical Review E (Statistical, Nonlinear, and Soft Matter Physics)</a:t>
            </a:r>
            <a:r>
              <a:rPr lang="en-US" sz="1600" b="1" dirty="0" smtClean="0"/>
              <a:t>74</a:t>
            </a:r>
            <a:r>
              <a:rPr lang="en-US" sz="1600" dirty="0" smtClean="0"/>
              <a:t>(3).</a:t>
            </a:r>
          </a:p>
          <a:p>
            <a:r>
              <a:rPr lang="en-US" sz="1600" dirty="0" smtClean="0"/>
              <a:t>Newman, M. &amp; Girvan, M. (2004), 'Finding and evaluating community structure in networks', </a:t>
            </a:r>
            <a:r>
              <a:rPr lang="en-US" sz="1600" i="1" dirty="0" smtClean="0"/>
              <a:t>Physical Review E</a:t>
            </a:r>
            <a:r>
              <a:rPr lang="en-US" sz="1600" b="1" dirty="0" smtClean="0"/>
              <a:t>69</a:t>
            </a:r>
            <a:r>
              <a:rPr lang="en-US" sz="1600" dirty="0" smtClean="0"/>
              <a:t>, 026113.</a:t>
            </a:r>
          </a:p>
          <a:p>
            <a:r>
              <a:rPr lang="en-US" sz="1600" dirty="0" err="1" smtClean="0"/>
              <a:t>Nowicki</a:t>
            </a:r>
            <a:r>
              <a:rPr lang="en-US" sz="1600" dirty="0" smtClean="0"/>
              <a:t>, K. &amp;</a:t>
            </a:r>
            <a:r>
              <a:rPr lang="en-US" sz="1600" dirty="0" err="1" smtClean="0"/>
              <a:t>Snijders</a:t>
            </a:r>
            <a:r>
              <a:rPr lang="en-US" sz="1600" dirty="0" smtClean="0"/>
              <a:t>, T. A. B. (2001), 'Estimation and Prediction for Stochastic </a:t>
            </a:r>
            <a:r>
              <a:rPr lang="en-US" sz="1600" dirty="0" err="1" smtClean="0"/>
              <a:t>Blockstructures</a:t>
            </a:r>
            <a:r>
              <a:rPr lang="en-US" sz="1600" dirty="0" smtClean="0"/>
              <a:t>', </a:t>
            </a:r>
            <a:r>
              <a:rPr lang="en-US" sz="1600" i="1" dirty="0" smtClean="0"/>
              <a:t>Journal of the American Statistical Association</a:t>
            </a:r>
            <a:r>
              <a:rPr lang="en-US" sz="1600" b="1" dirty="0" smtClean="0"/>
              <a:t>96</a:t>
            </a:r>
            <a:r>
              <a:rPr lang="en-US" sz="1600" dirty="0" smtClean="0"/>
              <a:t>(455), 1077-1087.</a:t>
            </a:r>
          </a:p>
          <a:p>
            <a:r>
              <a:rPr lang="en-US" sz="1600" dirty="0" err="1" smtClean="0"/>
              <a:t>Sarkar</a:t>
            </a:r>
            <a:r>
              <a:rPr lang="en-US" sz="1600" dirty="0" smtClean="0"/>
              <a:t>, P. &amp; Moore, A. W. (2005), 'Dynamic social network analysis using latent space models', </a:t>
            </a:r>
            <a:r>
              <a:rPr lang="en-US" sz="1600" i="1" dirty="0" smtClean="0"/>
              <a:t>SIGKDD </a:t>
            </a:r>
            <a:r>
              <a:rPr lang="en-US" sz="1600" i="1" dirty="0" err="1" smtClean="0"/>
              <a:t>Explor</a:t>
            </a:r>
            <a:r>
              <a:rPr lang="en-US" sz="1600" i="1" dirty="0" smtClean="0"/>
              <a:t>. </a:t>
            </a:r>
            <a:r>
              <a:rPr lang="en-US" sz="1600" i="1" dirty="0" err="1" smtClean="0"/>
              <a:t>Newsl</a:t>
            </a:r>
            <a:r>
              <a:rPr lang="en-US" sz="1600" i="1" dirty="0" smtClean="0"/>
              <a:t>.</a:t>
            </a:r>
            <a:r>
              <a:rPr lang="en-US" sz="1600" b="1" dirty="0" smtClean="0"/>
              <a:t>7</a:t>
            </a:r>
            <a:r>
              <a:rPr lang="en-US" sz="1600" dirty="0" smtClean="0"/>
              <a:t>(2), 31--40.</a:t>
            </a:r>
          </a:p>
          <a:p>
            <a:r>
              <a:rPr lang="en-US" sz="1600" dirty="0" smtClean="0"/>
              <a:t>Shi, J. &amp;</a:t>
            </a:r>
            <a:r>
              <a:rPr lang="en-US" sz="1600" dirty="0" err="1" smtClean="0"/>
              <a:t>Malik</a:t>
            </a:r>
            <a:r>
              <a:rPr lang="en-US" sz="1600" dirty="0" smtClean="0"/>
              <a:t>, J. (1997), Normalized Cuts and Image Segmentation, </a:t>
            </a:r>
            <a:r>
              <a:rPr lang="en-US" sz="1600" i="1" dirty="0" smtClean="0"/>
              <a:t>in </a:t>
            </a:r>
            <a:r>
              <a:rPr lang="en-US" sz="1600" dirty="0" smtClean="0"/>
              <a:t>'CVPR '97: Proceedings of the 1997 Conference on Computer Vision and Pattern Recognition (CVPR '97)', IEEE Computer Society, Washington, DC, USA, pp. 731.</a:t>
            </a:r>
          </a:p>
          <a:p>
            <a:r>
              <a:rPr lang="en-US" sz="1600" dirty="0" smtClean="0"/>
              <a:t>White, S. &amp; Smyth, P. (2005), A spectral Clustering Approaches To Finding Communities in Graphs, </a:t>
            </a:r>
            <a:r>
              <a:rPr lang="en-US" sz="1600" i="1" dirty="0" smtClean="0"/>
              <a:t>in </a:t>
            </a:r>
            <a:r>
              <a:rPr lang="en-US" sz="1600" dirty="0" smtClean="0"/>
              <a:t>'SDM'.</a:t>
            </a:r>
          </a:p>
          <a:p>
            <a:endParaRPr lang="en-US" sz="1600" dirty="0" smtClean="0"/>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Heterogeneous Networks</a:t>
            </a:r>
            <a:endParaRPr lang="en-US" dirty="0">
              <a:solidFill>
                <a:srgbClr val="0000FF"/>
              </a:solidFill>
            </a:endParaRPr>
          </a:p>
        </p:txBody>
      </p:sp>
      <p:sp>
        <p:nvSpPr>
          <p:cNvPr id="3" name="Content Placeholder 2"/>
          <p:cNvSpPr>
            <a:spLocks noGrp="1"/>
          </p:cNvSpPr>
          <p:nvPr>
            <p:ph idx="1"/>
          </p:nvPr>
        </p:nvSpPr>
        <p:spPr>
          <a:xfrm>
            <a:off x="457200" y="1219200"/>
            <a:ext cx="8229600" cy="4530725"/>
          </a:xfrm>
        </p:spPr>
        <p:txBody>
          <a:bodyPr/>
          <a:lstStyle/>
          <a:p>
            <a:r>
              <a:rPr lang="en-US" sz="1600" dirty="0" smtClean="0"/>
              <a:t>Tang, L. &amp; Liu, H. (Forthcoming), Understanding Group Structures and Properties in Social </a:t>
            </a:r>
            <a:r>
              <a:rPr lang="en-US" sz="1600" dirty="0" err="1" smtClean="0"/>
              <a:t>Media'Link</a:t>
            </a:r>
            <a:r>
              <a:rPr lang="en-US" sz="1600" dirty="0" smtClean="0"/>
              <a:t> Mining: Models, Algorithms and Applications', Springer, .</a:t>
            </a:r>
          </a:p>
          <a:p>
            <a:r>
              <a:rPr lang="en-US" sz="1600" dirty="0" smtClean="0"/>
              <a:t>Tang, L. &amp; Liu, H. (2009), Uncovering Cross-Dimension Group Structures in Multi-Dimensional Networks, </a:t>
            </a:r>
            <a:r>
              <a:rPr lang="en-US" sz="1600" i="1" dirty="0" smtClean="0"/>
              <a:t>in </a:t>
            </a:r>
            <a:r>
              <a:rPr lang="en-US" sz="1600" dirty="0" smtClean="0"/>
              <a:t>'SDM workshop on Analysis of Dynamic Networks'</a:t>
            </a:r>
          </a:p>
          <a:p>
            <a:r>
              <a:rPr lang="en-US" sz="1600" dirty="0" err="1" smtClean="0"/>
              <a:t>Zafarani</a:t>
            </a:r>
            <a:r>
              <a:rPr lang="en-US" sz="1600" dirty="0" smtClean="0"/>
              <a:t>, R. &amp; Liu, H. (2009), Connecting Corresponding Identities across Communities, </a:t>
            </a:r>
            <a:r>
              <a:rPr lang="en-US" sz="1600" i="1" dirty="0" smtClean="0"/>
              <a:t>in </a:t>
            </a:r>
            <a:r>
              <a:rPr lang="en-US" sz="1600" dirty="0" smtClean="0"/>
              <a:t>'Proceedings of the 3rd International AAAI Conference on Weblogs and Social Media (ICWSM)'.</a:t>
            </a:r>
          </a:p>
          <a:p>
            <a:r>
              <a:rPr lang="en-US" sz="1600" dirty="0" err="1" smtClean="0"/>
              <a:t>Carley</a:t>
            </a:r>
            <a:r>
              <a:rPr lang="en-US" sz="1600" dirty="0" smtClean="0"/>
              <a:t>, K.; </a:t>
            </a:r>
            <a:r>
              <a:rPr lang="en-US" sz="1600" dirty="0" err="1" smtClean="0"/>
              <a:t>Reminga</a:t>
            </a:r>
            <a:r>
              <a:rPr lang="en-US" sz="1600" dirty="0" smtClean="0"/>
              <a:t>, J.; </a:t>
            </a:r>
            <a:r>
              <a:rPr lang="en-US" sz="1600" dirty="0" err="1" smtClean="0"/>
              <a:t>Storrick</a:t>
            </a:r>
            <a:r>
              <a:rPr lang="en-US" sz="1600" dirty="0" smtClean="0"/>
              <a:t>, J. &amp;</a:t>
            </a:r>
            <a:r>
              <a:rPr lang="en-US" sz="1600" dirty="0" err="1" smtClean="0"/>
              <a:t>DeReno</a:t>
            </a:r>
            <a:r>
              <a:rPr lang="en-US" sz="1600" dirty="0" smtClean="0"/>
              <a:t>, M. (2009), 'ORA User's Guide', Technical report, Carnegie Mellon University.</a:t>
            </a:r>
          </a:p>
          <a:p>
            <a:r>
              <a:rPr lang="en-US" sz="1600" dirty="0" smtClean="0"/>
              <a:t>Tang, L.; Liu, H.; Zhang, J. &amp;</a:t>
            </a:r>
            <a:r>
              <a:rPr lang="en-US" sz="1600" dirty="0" err="1" smtClean="0"/>
              <a:t>Nazeri</a:t>
            </a:r>
            <a:r>
              <a:rPr lang="en-US" sz="1600" dirty="0" smtClean="0"/>
              <a:t>, Z. (2008), Community evolution in dynamic multi-mode networks, </a:t>
            </a:r>
            <a:r>
              <a:rPr lang="en-US" sz="1600" i="1" dirty="0" smtClean="0"/>
              <a:t>in </a:t>
            </a:r>
            <a:r>
              <a:rPr lang="en-US" sz="1600" dirty="0" smtClean="0"/>
              <a:t>'KDD '08: Proceeding of the 14th ACM SIGKDD international conference on Knowledge discovery and data mining', ACM,, pp. 677--685.</a:t>
            </a:r>
          </a:p>
          <a:p>
            <a:r>
              <a:rPr lang="en-US" sz="1600" dirty="0" smtClean="0"/>
              <a:t>Long, B.; Zhang, Z. (M.; </a:t>
            </a:r>
            <a:r>
              <a:rPr lang="en-US" sz="1600" dirty="0" err="1" smtClean="0"/>
              <a:t>Wú</a:t>
            </a:r>
            <a:r>
              <a:rPr lang="en-US" sz="1600" dirty="0" smtClean="0"/>
              <a:t>, X. &amp; Yu, P. S. (2006), Spectral clustering for multi-type relational data, </a:t>
            </a:r>
            <a:r>
              <a:rPr lang="en-US" sz="1600" i="1" dirty="0" smtClean="0"/>
              <a:t>in </a:t>
            </a:r>
            <a:r>
              <a:rPr lang="en-US" sz="1600" dirty="0" smtClean="0"/>
              <a:t>'ICML '06: Proceedings of the 23rd international conference on Machine learning', ACM, New York, NY, USA, pp. 585--592.</a:t>
            </a:r>
          </a:p>
          <a:p>
            <a:r>
              <a:rPr lang="en-US" sz="1600" dirty="0" err="1" smtClean="0"/>
              <a:t>Strehl</a:t>
            </a:r>
            <a:r>
              <a:rPr lang="en-US" sz="1600" dirty="0" smtClean="0"/>
              <a:t>, A. &amp;</a:t>
            </a:r>
            <a:r>
              <a:rPr lang="en-US" sz="1600" dirty="0" err="1" smtClean="0"/>
              <a:t>Ghosh</a:t>
            </a:r>
            <a:r>
              <a:rPr lang="en-US" sz="1600" dirty="0" smtClean="0"/>
              <a:t>, J. (2003), 'Cluster ensembles --- a knowledge reuse framework for combining multiple partitions', </a:t>
            </a:r>
            <a:r>
              <a:rPr lang="en-US" sz="1600" i="1" dirty="0" smtClean="0"/>
              <a:t>J. Mach. Learn. Res.</a:t>
            </a:r>
            <a:r>
              <a:rPr lang="en-US" sz="1600" b="1" dirty="0" smtClean="0"/>
              <a:t>3</a:t>
            </a:r>
            <a:r>
              <a:rPr lang="en-US" sz="1600" dirty="0" smtClean="0"/>
              <a:t>, 583--617.</a:t>
            </a:r>
          </a:p>
          <a:p>
            <a:r>
              <a:rPr lang="en-US" sz="1600" dirty="0" err="1" smtClean="0"/>
              <a:t>Kettenring</a:t>
            </a:r>
            <a:r>
              <a:rPr lang="en-US" sz="1600" dirty="0" smtClean="0"/>
              <a:t>, J. (1971), 'Canonical analysis of several sets of variables', </a:t>
            </a:r>
            <a:r>
              <a:rPr lang="en-US" sz="1600" i="1" dirty="0" err="1" smtClean="0"/>
              <a:t>Biometrika</a:t>
            </a:r>
            <a:r>
              <a:rPr lang="en-US" sz="1600" b="1" dirty="0" smtClean="0"/>
              <a:t>58</a:t>
            </a:r>
            <a:r>
              <a:rPr lang="en-US" sz="1600" dirty="0" smtClean="0"/>
              <a:t>, 433-451.</a:t>
            </a:r>
          </a:p>
          <a:p>
            <a:endParaRPr lang="en-US" sz="1600" dirty="0" smtClean="0"/>
          </a:p>
          <a:p>
            <a:endParaRPr lang="en-US" sz="1600" dirty="0" smtClean="0"/>
          </a:p>
          <a:p>
            <a:endParaRPr lang="en-US" sz="16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r>
              <a:rPr lang="en-US" dirty="0" smtClean="0">
                <a:solidFill>
                  <a:srgbClr val="0000FF"/>
                </a:solidFill>
              </a:rPr>
              <a:t>Behavior Prediction</a:t>
            </a:r>
            <a:endParaRPr lang="en-US" dirty="0">
              <a:solidFill>
                <a:srgbClr val="0000FF"/>
              </a:solidFill>
            </a:endParaRPr>
          </a:p>
        </p:txBody>
      </p:sp>
      <p:sp>
        <p:nvSpPr>
          <p:cNvPr id="3" name="Content Placeholder 2"/>
          <p:cNvSpPr>
            <a:spLocks noGrp="1"/>
          </p:cNvSpPr>
          <p:nvPr>
            <p:ph idx="1"/>
          </p:nvPr>
        </p:nvSpPr>
        <p:spPr>
          <a:xfrm>
            <a:off x="457200" y="1295400"/>
            <a:ext cx="8229600" cy="4530725"/>
          </a:xfrm>
        </p:spPr>
        <p:txBody>
          <a:bodyPr/>
          <a:lstStyle/>
          <a:p>
            <a:r>
              <a:rPr lang="en-US" sz="1400" dirty="0" smtClean="0"/>
              <a:t>Tang, L. (2009), Collective Behavior Prediction in Social Media, </a:t>
            </a:r>
            <a:r>
              <a:rPr lang="en-US" sz="1400" i="1" dirty="0" smtClean="0"/>
              <a:t>in </a:t>
            </a:r>
            <a:r>
              <a:rPr lang="en-US" sz="1400" dirty="0" smtClean="0"/>
              <a:t>'SIAM Data Mining Doctoral Student Forum (SDM)'.</a:t>
            </a:r>
          </a:p>
          <a:p>
            <a:r>
              <a:rPr lang="en-US" sz="1400" dirty="0" smtClean="0"/>
              <a:t>Tang, L. &amp; Liu, H. (2009), Scalable Learning of Collective Behavior based on Sparse Social Dimensions, </a:t>
            </a:r>
            <a:r>
              <a:rPr lang="en-US" sz="1400" i="1" dirty="0" smtClean="0"/>
              <a:t>in </a:t>
            </a:r>
            <a:r>
              <a:rPr lang="en-US" sz="1400" dirty="0" smtClean="0"/>
              <a:t>'The 18th ACM Conference on Information and Knowledge Management'.</a:t>
            </a:r>
          </a:p>
          <a:p>
            <a:r>
              <a:rPr lang="en-US" sz="1400" dirty="0" smtClean="0"/>
              <a:t>Tang, L. &amp; Liu, H. (2009), Relational learning via latent social dimensions, </a:t>
            </a:r>
            <a:r>
              <a:rPr lang="en-US" sz="1400" i="1" dirty="0" smtClean="0"/>
              <a:t>in </a:t>
            </a:r>
            <a:r>
              <a:rPr lang="en-US" sz="1400" dirty="0" smtClean="0"/>
              <a:t>'KDD '09: Proceedings of the 15th ACM SIGKDD international conference on Knowledge discovery and data mining', ACM, New York, NY, USA, pp. 817--826.</a:t>
            </a:r>
          </a:p>
          <a:p>
            <a:r>
              <a:rPr lang="en-US" sz="1400" dirty="0" err="1" smtClean="0"/>
              <a:t>Agarwal</a:t>
            </a:r>
            <a:r>
              <a:rPr lang="en-US" sz="1400" dirty="0" smtClean="0"/>
              <a:t>, N.; Liu, H.; Tang, L. &amp; Yu, P. S. (2008), Identifying the influential bloggers in a community, </a:t>
            </a:r>
            <a:r>
              <a:rPr lang="en-US" sz="1400" i="1" dirty="0" smtClean="0"/>
              <a:t>in </a:t>
            </a:r>
            <a:r>
              <a:rPr lang="en-US" sz="1400" dirty="0" smtClean="0"/>
              <a:t>'WSDM '08: Proceedings of the international conference on Web search and web data mining', ACM, New York, NY, USA, pp. 207--218.</a:t>
            </a:r>
          </a:p>
          <a:p>
            <a:r>
              <a:rPr lang="en-US" sz="1400" dirty="0" err="1" smtClean="0"/>
              <a:t>Macskassy</a:t>
            </a:r>
            <a:r>
              <a:rPr lang="en-US" sz="1400" dirty="0" smtClean="0"/>
              <a:t>, S. A. &amp; Provost, F. (2007), 'Classification in Networked Data: A Toolkit and a </a:t>
            </a:r>
            <a:r>
              <a:rPr lang="en-US" sz="1400" dirty="0" err="1" smtClean="0"/>
              <a:t>Univariate</a:t>
            </a:r>
            <a:r>
              <a:rPr lang="en-US" sz="1400" dirty="0" smtClean="0"/>
              <a:t> Case Study', </a:t>
            </a:r>
            <a:r>
              <a:rPr lang="en-US" sz="1400" i="1" dirty="0" smtClean="0"/>
              <a:t>J. Mach. Learn. Res.</a:t>
            </a:r>
            <a:r>
              <a:rPr lang="en-US" sz="1400" b="1" dirty="0" smtClean="0"/>
              <a:t>8</a:t>
            </a:r>
            <a:r>
              <a:rPr lang="en-US" sz="1400" dirty="0" smtClean="0"/>
              <a:t>, 935--983.</a:t>
            </a:r>
          </a:p>
          <a:p>
            <a:r>
              <a:rPr lang="en-US" sz="1400" dirty="0" smtClean="0"/>
              <a:t>Jensen, D.; Neville, J. &amp; Gallagher, B. (2004), Why collective inference improves relational classification, </a:t>
            </a:r>
            <a:r>
              <a:rPr lang="en-US" sz="1400" i="1" dirty="0" smtClean="0"/>
              <a:t>in </a:t>
            </a:r>
            <a:r>
              <a:rPr lang="en-US" sz="1400" dirty="0" smtClean="0"/>
              <a:t>'KDD '04: Proceedings of the tenth ACM SIGKDD international conference on Knowledge discovery and data mining‘,, pp. 593--598.</a:t>
            </a:r>
          </a:p>
          <a:p>
            <a:r>
              <a:rPr lang="en-US" sz="1400" dirty="0" smtClean="0"/>
              <a:t>McPherson, M.; Smith-</a:t>
            </a:r>
            <a:r>
              <a:rPr lang="en-US" sz="1400" dirty="0" err="1" smtClean="0"/>
              <a:t>Lovin</a:t>
            </a:r>
            <a:r>
              <a:rPr lang="en-US" sz="1400" dirty="0" smtClean="0"/>
              <a:t>, L. &amp; Cook, J. M. (2001), 'BIRDS OF A FEATHER: </a:t>
            </a:r>
            <a:r>
              <a:rPr lang="en-US" sz="1400" dirty="0" err="1" smtClean="0"/>
              <a:t>Homophily</a:t>
            </a:r>
            <a:r>
              <a:rPr lang="en-US" sz="1400" dirty="0" smtClean="0"/>
              <a:t> in Social Networks', </a:t>
            </a:r>
            <a:r>
              <a:rPr lang="en-US" sz="1400" i="1" dirty="0" smtClean="0"/>
              <a:t>Annual Review of Sociology</a:t>
            </a:r>
            <a:r>
              <a:rPr lang="en-US" sz="1400" b="1" dirty="0" smtClean="0"/>
              <a:t>27</a:t>
            </a:r>
            <a:r>
              <a:rPr lang="en-US" sz="1400" dirty="0" smtClean="0"/>
              <a:t>, 415-444.</a:t>
            </a:r>
          </a:p>
          <a:p>
            <a:r>
              <a:rPr lang="en-US" sz="1400" dirty="0" err="1" smtClean="0"/>
              <a:t>Granovetter</a:t>
            </a:r>
            <a:r>
              <a:rPr lang="en-US" sz="1400" dirty="0" smtClean="0"/>
              <a:t>, M. (1978), 'Threshold Models of Collective Behavior', </a:t>
            </a:r>
            <a:r>
              <a:rPr lang="en-US" sz="1400" i="1" dirty="0" smtClean="0"/>
              <a:t>The American Journal of Sociology</a:t>
            </a:r>
            <a:r>
              <a:rPr lang="en-US" sz="1400" b="1" dirty="0" smtClean="0"/>
              <a:t>83</a:t>
            </a:r>
            <a:r>
              <a:rPr lang="en-US" sz="1400" dirty="0" smtClean="0"/>
              <a:t>(6), 1420-1443.</a:t>
            </a:r>
          </a:p>
          <a:p>
            <a:r>
              <a:rPr lang="en-US" sz="1400" dirty="0" smtClean="0"/>
              <a:t>Schelling, T. C. (1971), 'Dynamic models of segregation', </a:t>
            </a:r>
            <a:r>
              <a:rPr lang="en-US" sz="1400" i="1" dirty="0" smtClean="0"/>
              <a:t>Journal of Mathematical Sociology</a:t>
            </a:r>
            <a:r>
              <a:rPr lang="en-US" sz="1400" b="1" dirty="0" smtClean="0"/>
              <a:t>1</a:t>
            </a:r>
            <a:r>
              <a:rPr lang="en-US" sz="1400" dirty="0" smtClean="0"/>
              <a:t>, 143—186. </a:t>
            </a:r>
          </a:p>
          <a:p>
            <a:endParaRPr lang="en-US" sz="1400" dirty="0"/>
          </a:p>
        </p:txBody>
      </p:sp>
      <p:sp>
        <p:nvSpPr>
          <p:cNvPr id="4" name="TextBox 3"/>
          <p:cNvSpPr txBox="1"/>
          <p:nvPr/>
        </p:nvSpPr>
        <p:spPr>
          <a:xfrm>
            <a:off x="6705600" y="6396335"/>
            <a:ext cx="2306040" cy="461665"/>
          </a:xfrm>
          <a:prstGeom prst="rect">
            <a:avLst/>
          </a:prstGeom>
          <a:noFill/>
        </p:spPr>
        <p:txBody>
          <a:bodyPr wrap="none" rtlCol="0">
            <a:spAutoFit/>
          </a:bodyPr>
          <a:lstStyle/>
          <a:p>
            <a:r>
              <a:rPr lang="en-US" sz="2400" dirty="0" smtClean="0">
                <a:hlinkClick r:id="rId2" action="ppaction://hlinksldjump"/>
              </a:rPr>
              <a:t>Return to Menu</a:t>
            </a:r>
            <a:endParaRPr lang="en-US" sz="2400"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150532" name="Picture 4" descr="C:\Documents and Settings\Lei\Local Settings\Temporary Internet Files\Content.IE5\ANUTSBU9\MCj04414280000[1].png"/>
          <p:cNvPicPr>
            <a:picLocks noChangeAspect="1" noChangeArrowheads="1"/>
          </p:cNvPicPr>
          <p:nvPr/>
        </p:nvPicPr>
        <p:blipFill>
          <a:blip r:embed="rId2"/>
          <a:srcRect/>
          <a:stretch>
            <a:fillRect/>
          </a:stretch>
        </p:blipFill>
        <p:spPr bwMode="auto">
          <a:xfrm>
            <a:off x="2743428" y="1600428"/>
            <a:ext cx="3657143" cy="3657143"/>
          </a:xfrm>
          <a:prstGeom prst="rect">
            <a:avLst/>
          </a:prstGeom>
          <a:noFill/>
        </p:spPr>
      </p:pic>
      <p:sp>
        <p:nvSpPr>
          <p:cNvPr id="7" name="TextBox 6"/>
          <p:cNvSpPr txBox="1"/>
          <p:nvPr/>
        </p:nvSpPr>
        <p:spPr>
          <a:xfrm>
            <a:off x="533400" y="5791200"/>
            <a:ext cx="8609023" cy="369332"/>
          </a:xfrm>
          <a:prstGeom prst="rect">
            <a:avLst/>
          </a:prstGeom>
          <a:noFill/>
        </p:spPr>
        <p:txBody>
          <a:bodyPr wrap="none" rtlCol="0">
            <a:spAutoFit/>
          </a:bodyPr>
          <a:lstStyle/>
          <a:p>
            <a:r>
              <a:rPr lang="en-US" dirty="0" smtClean="0"/>
              <a:t>Please feel free to contact </a:t>
            </a:r>
            <a:r>
              <a:rPr lang="en-US" b="1" dirty="0" smtClean="0"/>
              <a:t>Lei Tang </a:t>
            </a:r>
            <a:r>
              <a:rPr lang="en-US" dirty="0" smtClean="0"/>
              <a:t>(</a:t>
            </a:r>
            <a:r>
              <a:rPr lang="en-US" dirty="0" smtClean="0">
                <a:hlinkClick r:id="rId3"/>
              </a:rPr>
              <a:t>L.Tang@asu.edu</a:t>
            </a:r>
            <a:r>
              <a:rPr lang="en-US" dirty="0" smtClean="0"/>
              <a:t>) if you have any questions!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Sociomatrix</a:t>
            </a:r>
            <a:endParaRPr lang="en-US" dirty="0"/>
          </a:p>
        </p:txBody>
      </p:sp>
      <p:graphicFrame>
        <p:nvGraphicFramePr>
          <p:cNvPr id="5" name="Content Placeholder 4"/>
          <p:cNvGraphicFramePr>
            <a:graphicFrameLocks noGrp="1"/>
          </p:cNvGraphicFramePr>
          <p:nvPr>
            <p:ph idx="1"/>
          </p:nvPr>
        </p:nvGraphicFramePr>
        <p:xfrm>
          <a:off x="914400" y="3962400"/>
          <a:ext cx="7315196" cy="1854200"/>
        </p:xfrm>
        <a:graphic>
          <a:graphicData uri="http://schemas.openxmlformats.org/drawingml/2006/table">
            <a:tbl>
              <a:tblPr firstRow="1" firstCol="1">
                <a:tableStyleId>{073A0DAA-6AF3-43AB-8588-CEC1D06C72B9}</a:tableStyleId>
              </a:tblPr>
              <a:tblGrid>
                <a:gridCol w="522514"/>
                <a:gridCol w="522514"/>
                <a:gridCol w="522514"/>
                <a:gridCol w="522514"/>
                <a:gridCol w="522514"/>
                <a:gridCol w="522514"/>
                <a:gridCol w="522514"/>
                <a:gridCol w="522514"/>
                <a:gridCol w="522514"/>
                <a:gridCol w="522514"/>
                <a:gridCol w="522514"/>
                <a:gridCol w="522514"/>
                <a:gridCol w="522514"/>
                <a:gridCol w="522514"/>
              </a:tblGrid>
              <a:tr h="370840">
                <a:tc>
                  <a:txBody>
                    <a:bodyPr/>
                    <a:lstStyle/>
                    <a:p>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solidFill>
                          <a:srgbClr val="FF0000"/>
                        </a:solidFill>
                      </a:endParaRPr>
                    </a:p>
                  </a:txBody>
                  <a:tcPr/>
                </a:tc>
                <a:tc>
                  <a:txBody>
                    <a:bodyPr/>
                    <a:lstStyle/>
                    <a:p>
                      <a:r>
                        <a:rPr lang="en-US" dirty="0" smtClean="0"/>
                        <a:t>1</a:t>
                      </a:r>
                      <a:endParaRPr lang="en-US" dirty="0">
                        <a:solidFill>
                          <a:srgbClr val="FF0000"/>
                        </a:solidFill>
                      </a:endParaRPr>
                    </a:p>
                  </a:txBody>
                  <a:tcPr/>
                </a:tc>
                <a:tc>
                  <a:txBody>
                    <a:bodyPr/>
                    <a:lstStyle/>
                    <a:p>
                      <a:r>
                        <a:rPr lang="en-US" dirty="0" smtClean="0"/>
                        <a:t>1</a:t>
                      </a:r>
                      <a:endParaRPr lang="en-US" dirty="0">
                        <a:solidFill>
                          <a:srgbClr val="FF0000"/>
                        </a:solidFill>
                      </a:endParaRPr>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solidFill>
                          <a:srgbClr val="FF0000"/>
                        </a:solidFill>
                      </a:endParaRPr>
                    </a:p>
                  </a:txBody>
                  <a:tcPr/>
                </a:tc>
                <a:tc>
                  <a:txBody>
                    <a:bodyPr/>
                    <a:lstStyle/>
                    <a:p>
                      <a:r>
                        <a:rPr lang="en-US" dirty="0" smtClean="0"/>
                        <a:t>1</a:t>
                      </a:r>
                      <a:endParaRPr lang="en-US" dirty="0">
                        <a:solidFill>
                          <a:srgbClr val="FF0000"/>
                        </a:solidFill>
                      </a:endParaRPr>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solidFill>
                          <a:srgbClr val="FF0000"/>
                        </a:solidFill>
                      </a:endParaRPr>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solidFill>
                          <a:srgbClr val="FF0000"/>
                        </a:solidFill>
                      </a:endParaRPr>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1</a:t>
                      </a:r>
                      <a:endParaRPr lang="en-US" dirty="0">
                        <a:solidFill>
                          <a:srgbClr val="FF0000"/>
                        </a:solidFill>
                      </a:endParaRPr>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4" name="Picture 1"/>
          <p:cNvPicPr>
            <a:picLocks noChangeAspect="1" noChangeArrowheads="1"/>
          </p:cNvPicPr>
          <p:nvPr/>
        </p:nvPicPr>
        <p:blipFill>
          <a:blip r:embed="rId2" cstate="print"/>
          <a:srcRect l="22464" t="12914" r="19565" b="14680"/>
          <a:stretch>
            <a:fillRect/>
          </a:stretch>
        </p:blipFill>
        <p:spPr bwMode="auto">
          <a:xfrm>
            <a:off x="5867399" y="381000"/>
            <a:ext cx="3196683" cy="3276600"/>
          </a:xfrm>
          <a:prstGeom prst="rect">
            <a:avLst/>
          </a:prstGeom>
          <a:noFill/>
          <a:ln w="9525">
            <a:noFill/>
            <a:miter lim="800000"/>
            <a:headEnd/>
            <a:tailEnd/>
          </a:ln>
          <a:effectLst/>
        </p:spPr>
      </p:pic>
      <p:sp>
        <p:nvSpPr>
          <p:cNvPr id="6" name="TextBox 5"/>
          <p:cNvSpPr txBox="1"/>
          <p:nvPr/>
        </p:nvSpPr>
        <p:spPr>
          <a:xfrm>
            <a:off x="685800" y="1752600"/>
            <a:ext cx="4742004" cy="954107"/>
          </a:xfrm>
          <a:prstGeom prst="rect">
            <a:avLst/>
          </a:prstGeom>
          <a:noFill/>
        </p:spPr>
        <p:txBody>
          <a:bodyPr wrap="none" rtlCol="0">
            <a:spAutoFit/>
          </a:bodyPr>
          <a:lstStyle/>
          <a:p>
            <a:r>
              <a:rPr lang="en-US" sz="2800" dirty="0" smtClean="0"/>
              <a:t>Social networks can also be </a:t>
            </a:r>
          </a:p>
          <a:p>
            <a:r>
              <a:rPr lang="en-US" sz="2800" dirty="0" smtClean="0"/>
              <a:t>represented in matrix form</a:t>
            </a: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Computing and Data Mining</a:t>
            </a:r>
            <a:endParaRPr lang="en-US" dirty="0"/>
          </a:p>
        </p:txBody>
      </p:sp>
      <p:sp>
        <p:nvSpPr>
          <p:cNvPr id="3" name="Content Placeholder 2"/>
          <p:cNvSpPr>
            <a:spLocks noGrp="1"/>
          </p:cNvSpPr>
          <p:nvPr>
            <p:ph idx="1"/>
          </p:nvPr>
        </p:nvSpPr>
        <p:spPr>
          <a:xfrm>
            <a:off x="457200" y="1447800"/>
            <a:ext cx="8229600" cy="4683125"/>
          </a:xfrm>
        </p:spPr>
        <p:txBody>
          <a:bodyPr/>
          <a:lstStyle/>
          <a:p>
            <a:r>
              <a:rPr lang="en-US" sz="2800" dirty="0" smtClean="0">
                <a:solidFill>
                  <a:srgbClr val="0000FF"/>
                </a:solidFill>
              </a:rPr>
              <a:t>Social computing </a:t>
            </a:r>
            <a:r>
              <a:rPr lang="en-US" sz="2800" dirty="0" smtClean="0"/>
              <a:t>is concerned with the study of social behavior and social context based on computational systems.</a:t>
            </a:r>
          </a:p>
          <a:p>
            <a:r>
              <a:rPr lang="en-US" sz="2800" dirty="0" smtClean="0"/>
              <a:t>Data Mining Related Tasks</a:t>
            </a:r>
          </a:p>
          <a:p>
            <a:pPr lvl="1"/>
            <a:r>
              <a:rPr lang="en-US" sz="2400" dirty="0" smtClean="0"/>
              <a:t>Centrality Analysis</a:t>
            </a:r>
          </a:p>
          <a:p>
            <a:pPr lvl="1"/>
            <a:r>
              <a:rPr lang="en-US" sz="2400" dirty="0" smtClean="0"/>
              <a:t>Community Detection</a:t>
            </a:r>
          </a:p>
          <a:p>
            <a:pPr lvl="1"/>
            <a:r>
              <a:rPr lang="en-US" sz="2400" dirty="0" smtClean="0"/>
              <a:t>Classification</a:t>
            </a:r>
          </a:p>
          <a:p>
            <a:pPr lvl="1"/>
            <a:r>
              <a:rPr lang="en-US" sz="2400" dirty="0" smtClean="0"/>
              <a:t>Link Prediction</a:t>
            </a:r>
          </a:p>
          <a:p>
            <a:pPr lvl="1"/>
            <a:r>
              <a:rPr lang="en-US" sz="2400" dirty="0" smtClean="0"/>
              <a:t>Viral Marketing</a:t>
            </a:r>
          </a:p>
          <a:p>
            <a:pPr lvl="1"/>
            <a:r>
              <a:rPr lang="en-US" sz="2400" dirty="0" smtClean="0"/>
              <a:t>Network Modeling</a:t>
            </a:r>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Centrality Analysis/Influence Study</a:t>
            </a:r>
            <a:endParaRPr lang="en-US" dirty="0"/>
          </a:p>
        </p:txBody>
      </p:sp>
      <p:sp>
        <p:nvSpPr>
          <p:cNvPr id="5" name="Content Placeholder 4"/>
          <p:cNvSpPr>
            <a:spLocks noGrp="1"/>
          </p:cNvSpPr>
          <p:nvPr>
            <p:ph idx="1"/>
          </p:nvPr>
        </p:nvSpPr>
        <p:spPr/>
        <p:txBody>
          <a:bodyPr/>
          <a:lstStyle/>
          <a:p>
            <a:r>
              <a:rPr lang="en-US" sz="2400" dirty="0" smtClean="0"/>
              <a:t>Identify the most </a:t>
            </a:r>
            <a:r>
              <a:rPr lang="en-US" sz="2400" dirty="0" smtClean="0">
                <a:solidFill>
                  <a:srgbClr val="0000FF"/>
                </a:solidFill>
              </a:rPr>
              <a:t>important </a:t>
            </a:r>
            <a:r>
              <a:rPr lang="en-US" sz="2400" dirty="0" smtClean="0"/>
              <a:t>actors in a social network</a:t>
            </a:r>
          </a:p>
          <a:p>
            <a:r>
              <a:rPr lang="en-US" sz="2400" dirty="0" smtClean="0"/>
              <a:t>Given: a social network</a:t>
            </a:r>
          </a:p>
          <a:p>
            <a:r>
              <a:rPr lang="en-US" sz="2400" dirty="0" smtClean="0"/>
              <a:t>Output: a list of top-ranking nodes</a:t>
            </a:r>
          </a:p>
          <a:p>
            <a:endParaRPr lang="en-US" dirty="0" smtClean="0"/>
          </a:p>
        </p:txBody>
      </p:sp>
      <p:sp>
        <p:nvSpPr>
          <p:cNvPr id="6" name="TextBox 5"/>
          <p:cNvSpPr txBox="1"/>
          <p:nvPr/>
        </p:nvSpPr>
        <p:spPr>
          <a:xfrm>
            <a:off x="762000" y="5257800"/>
            <a:ext cx="3401444" cy="830997"/>
          </a:xfrm>
          <a:prstGeom prst="rect">
            <a:avLst/>
          </a:prstGeom>
          <a:noFill/>
        </p:spPr>
        <p:txBody>
          <a:bodyPr wrap="none" rtlCol="0">
            <a:spAutoFit/>
          </a:bodyPr>
          <a:lstStyle/>
          <a:p>
            <a:r>
              <a:rPr lang="en-US" sz="2400" dirty="0" smtClean="0"/>
              <a:t>Top 5 important nodes: </a:t>
            </a:r>
          </a:p>
          <a:p>
            <a:r>
              <a:rPr lang="en-US" sz="2400" dirty="0" smtClean="0"/>
              <a:t> 6, 1, 8, 5, 10</a:t>
            </a:r>
            <a:endParaRPr lang="en-US" sz="2400" dirty="0"/>
          </a:p>
        </p:txBody>
      </p:sp>
      <p:sp>
        <p:nvSpPr>
          <p:cNvPr id="7" name="TextBox 6"/>
          <p:cNvSpPr txBox="1"/>
          <p:nvPr/>
        </p:nvSpPr>
        <p:spPr>
          <a:xfrm>
            <a:off x="6172200" y="5334000"/>
            <a:ext cx="2108269" cy="646331"/>
          </a:xfrm>
          <a:prstGeom prst="rect">
            <a:avLst/>
          </a:prstGeom>
          <a:noFill/>
        </p:spPr>
        <p:txBody>
          <a:bodyPr wrap="none" rtlCol="0">
            <a:spAutoFit/>
          </a:bodyPr>
          <a:lstStyle/>
          <a:p>
            <a:pPr algn="ctr"/>
            <a:r>
              <a:rPr lang="en-US" dirty="0" smtClean="0"/>
              <a:t>(Nodes resized by </a:t>
            </a:r>
          </a:p>
          <a:p>
            <a:pPr algn="ctr"/>
            <a:r>
              <a:rPr lang="en-US" dirty="0" smtClean="0"/>
              <a:t>Importance)</a:t>
            </a:r>
            <a:endParaRPr lang="en-US" dirty="0"/>
          </a:p>
        </p:txBody>
      </p:sp>
      <p:pic>
        <p:nvPicPr>
          <p:cNvPr id="197633" name="Picture 1"/>
          <p:cNvPicPr>
            <a:picLocks noChangeAspect="1" noChangeArrowheads="1"/>
          </p:cNvPicPr>
          <p:nvPr/>
        </p:nvPicPr>
        <p:blipFill>
          <a:blip r:embed="rId3" cstate="print"/>
          <a:srcRect l="22464" t="12914" r="19565" b="14680"/>
          <a:stretch>
            <a:fillRect/>
          </a:stretch>
        </p:blipFill>
        <p:spPr bwMode="auto">
          <a:xfrm>
            <a:off x="1219200" y="2895600"/>
            <a:ext cx="2209800" cy="2265045"/>
          </a:xfrm>
          <a:prstGeom prst="rect">
            <a:avLst/>
          </a:prstGeom>
          <a:noFill/>
          <a:ln w="9525">
            <a:noFill/>
            <a:miter lim="800000"/>
            <a:headEnd/>
            <a:tailEnd/>
          </a:ln>
          <a:effectLst/>
        </p:spPr>
      </p:pic>
      <p:pic>
        <p:nvPicPr>
          <p:cNvPr id="197634" name="Picture 2"/>
          <p:cNvPicPr>
            <a:picLocks noChangeAspect="1" noChangeArrowheads="1"/>
          </p:cNvPicPr>
          <p:nvPr/>
        </p:nvPicPr>
        <p:blipFill>
          <a:blip r:embed="rId4" cstate="print"/>
          <a:srcRect l="22464" t="12914" r="21015" b="16446"/>
          <a:stretch>
            <a:fillRect/>
          </a:stretch>
        </p:blipFill>
        <p:spPr bwMode="auto">
          <a:xfrm>
            <a:off x="5791200" y="2743200"/>
            <a:ext cx="2377440"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Detection</a:t>
            </a:r>
            <a:endParaRPr lang="en-US" dirty="0"/>
          </a:p>
        </p:txBody>
      </p:sp>
      <p:sp>
        <p:nvSpPr>
          <p:cNvPr id="3" name="Content Placeholder 2"/>
          <p:cNvSpPr>
            <a:spLocks noGrp="1"/>
          </p:cNvSpPr>
          <p:nvPr>
            <p:ph idx="1"/>
          </p:nvPr>
        </p:nvSpPr>
        <p:spPr>
          <a:xfrm>
            <a:off x="381000" y="1143000"/>
            <a:ext cx="8229600" cy="5029200"/>
          </a:xfrm>
        </p:spPr>
        <p:txBody>
          <a:bodyPr/>
          <a:lstStyle/>
          <a:p>
            <a:r>
              <a:rPr lang="en-US" sz="2400" dirty="0" smtClean="0"/>
              <a:t>A community is a set of nodes between which the interactions are (relatively) frequent</a:t>
            </a:r>
          </a:p>
          <a:p>
            <a:pPr lvl="1">
              <a:buNone/>
            </a:pPr>
            <a:r>
              <a:rPr lang="en-US" sz="2000" dirty="0" smtClean="0"/>
              <a:t>a.k.a. group, subgroup, module, cluster</a:t>
            </a:r>
          </a:p>
          <a:p>
            <a:r>
              <a:rPr lang="en-US" sz="2400" dirty="0" smtClean="0"/>
              <a:t>Community detection</a:t>
            </a:r>
          </a:p>
          <a:p>
            <a:pPr marL="342900" lvl="1" indent="-342900">
              <a:buClr>
                <a:schemeClr val="accent1"/>
              </a:buClr>
              <a:buSzPct val="65000"/>
              <a:buNone/>
            </a:pPr>
            <a:r>
              <a:rPr lang="en-US" sz="2000" dirty="0" smtClean="0"/>
              <a:t>	a.k.a. grouping, clustering, finding cohesive subgroups</a:t>
            </a:r>
            <a:endParaRPr lang="en-US" sz="2400" dirty="0" smtClean="0"/>
          </a:p>
          <a:p>
            <a:pPr lvl="1"/>
            <a:r>
              <a:rPr lang="en-US" sz="2000" dirty="0" smtClean="0"/>
              <a:t>Given: a social network</a:t>
            </a:r>
          </a:p>
          <a:p>
            <a:pPr lvl="1"/>
            <a:r>
              <a:rPr lang="en-US" sz="2000" dirty="0" smtClean="0"/>
              <a:t>Output: community membership of  (some) actors </a:t>
            </a:r>
          </a:p>
          <a:p>
            <a:r>
              <a:rPr lang="en-US" sz="2400" dirty="0" smtClean="0"/>
              <a:t>Applications</a:t>
            </a:r>
          </a:p>
          <a:p>
            <a:pPr lvl="1"/>
            <a:r>
              <a:rPr lang="en-US" sz="2000" dirty="0" smtClean="0"/>
              <a:t>Understanding the interactions between people</a:t>
            </a:r>
          </a:p>
          <a:p>
            <a:pPr lvl="1"/>
            <a:r>
              <a:rPr lang="en-US" sz="2000" dirty="0" smtClean="0"/>
              <a:t>Visualizing and navigating huge networks</a:t>
            </a:r>
          </a:p>
          <a:p>
            <a:pPr lvl="1"/>
            <a:r>
              <a:rPr lang="en-US" sz="2000" dirty="0" smtClean="0"/>
              <a:t>Forming the basis for other tasks such as data mining</a:t>
            </a:r>
          </a:p>
          <a:p>
            <a:endParaRPr lang="en-US" sz="2400" dirty="0" smtClean="0"/>
          </a:p>
          <a:p>
            <a:endParaRPr lang="en-US" sz="2400"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after Grouping</a:t>
            </a:r>
            <a:endParaRPr lang="en-US" dirty="0"/>
          </a:p>
        </p:txBody>
      </p:sp>
      <p:pic>
        <p:nvPicPr>
          <p:cNvPr id="5" name="Picture 1"/>
          <p:cNvPicPr>
            <a:picLocks noChangeAspect="1" noChangeArrowheads="1"/>
          </p:cNvPicPr>
          <p:nvPr/>
        </p:nvPicPr>
        <p:blipFill>
          <a:blip r:embed="rId3" cstate="print"/>
          <a:srcRect l="22464" t="12914" r="19565" b="14680"/>
          <a:stretch>
            <a:fillRect/>
          </a:stretch>
        </p:blipFill>
        <p:spPr bwMode="auto">
          <a:xfrm>
            <a:off x="685800" y="1219200"/>
            <a:ext cx="3101898" cy="3179445"/>
          </a:xfrm>
          <a:prstGeom prst="rect">
            <a:avLst/>
          </a:prstGeom>
          <a:noFill/>
          <a:ln w="9525">
            <a:noFill/>
            <a:miter lim="800000"/>
            <a:headEnd/>
            <a:tailEnd/>
          </a:ln>
          <a:effectLst/>
        </p:spPr>
      </p:pic>
      <p:sp>
        <p:nvSpPr>
          <p:cNvPr id="6" name="TextBox 5"/>
          <p:cNvSpPr txBox="1"/>
          <p:nvPr/>
        </p:nvSpPr>
        <p:spPr>
          <a:xfrm>
            <a:off x="5715000" y="4724400"/>
            <a:ext cx="2762295" cy="646331"/>
          </a:xfrm>
          <a:prstGeom prst="rect">
            <a:avLst/>
          </a:prstGeom>
          <a:noFill/>
        </p:spPr>
        <p:txBody>
          <a:bodyPr wrap="none" rtlCol="0">
            <a:spAutoFit/>
          </a:bodyPr>
          <a:lstStyle/>
          <a:p>
            <a:pPr algn="ctr"/>
            <a:r>
              <a:rPr lang="en-US" dirty="0" smtClean="0"/>
              <a:t>(Nodes colored by </a:t>
            </a:r>
          </a:p>
          <a:p>
            <a:pPr algn="ctr"/>
            <a:r>
              <a:rPr lang="en-US" dirty="0" smtClean="0"/>
              <a:t>Community Membership)</a:t>
            </a:r>
            <a:endParaRPr lang="en-US" dirty="0"/>
          </a:p>
        </p:txBody>
      </p:sp>
      <p:sp>
        <p:nvSpPr>
          <p:cNvPr id="7" name="TextBox 6"/>
          <p:cNvSpPr txBox="1"/>
          <p:nvPr/>
        </p:nvSpPr>
        <p:spPr>
          <a:xfrm>
            <a:off x="1176721" y="4114800"/>
            <a:ext cx="1673856" cy="1938992"/>
          </a:xfrm>
          <a:prstGeom prst="rect">
            <a:avLst/>
          </a:prstGeom>
          <a:noFill/>
        </p:spPr>
        <p:txBody>
          <a:bodyPr wrap="none" rtlCol="0">
            <a:spAutoFit/>
          </a:bodyPr>
          <a:lstStyle/>
          <a:p>
            <a:pPr algn="ctr"/>
            <a:r>
              <a:rPr lang="en-US" sz="2400" dirty="0" smtClean="0">
                <a:solidFill>
                  <a:srgbClr val="0000FF"/>
                </a:solidFill>
              </a:rPr>
              <a:t>4 Groups:</a:t>
            </a:r>
          </a:p>
          <a:p>
            <a:pPr algn="ctr"/>
            <a:r>
              <a:rPr lang="en-US" sz="2400" dirty="0" smtClean="0">
                <a:solidFill>
                  <a:srgbClr val="0000FF"/>
                </a:solidFill>
              </a:rPr>
              <a:t>{1,2,3,5}</a:t>
            </a:r>
          </a:p>
          <a:p>
            <a:pPr algn="ctr"/>
            <a:r>
              <a:rPr lang="en-US" sz="2400" dirty="0" smtClean="0">
                <a:solidFill>
                  <a:srgbClr val="0000FF"/>
                </a:solidFill>
              </a:rPr>
              <a:t>{4,8,10,12}</a:t>
            </a:r>
          </a:p>
          <a:p>
            <a:pPr algn="ctr"/>
            <a:r>
              <a:rPr lang="en-US" sz="2400" dirty="0" smtClean="0">
                <a:solidFill>
                  <a:srgbClr val="0000FF"/>
                </a:solidFill>
              </a:rPr>
              <a:t>{6,7,11}</a:t>
            </a:r>
          </a:p>
          <a:p>
            <a:pPr algn="ctr"/>
            <a:r>
              <a:rPr lang="en-US" sz="2400" dirty="0" smtClean="0">
                <a:solidFill>
                  <a:srgbClr val="0000FF"/>
                </a:solidFill>
              </a:rPr>
              <a:t>{9,13}</a:t>
            </a:r>
            <a:endParaRPr lang="en-US" sz="2400" dirty="0">
              <a:solidFill>
                <a:srgbClr val="0000FF"/>
              </a:solidFill>
            </a:endParaRPr>
          </a:p>
        </p:txBody>
      </p:sp>
      <p:pic>
        <p:nvPicPr>
          <p:cNvPr id="303106" name="Picture 2"/>
          <p:cNvPicPr>
            <a:picLocks noChangeAspect="1" noChangeArrowheads="1"/>
          </p:cNvPicPr>
          <p:nvPr/>
        </p:nvPicPr>
        <p:blipFill>
          <a:blip r:embed="rId4" cstate="print"/>
          <a:srcRect l="19565" t="12914" r="21015" b="14680"/>
          <a:stretch>
            <a:fillRect/>
          </a:stretch>
        </p:blipFill>
        <p:spPr bwMode="auto">
          <a:xfrm>
            <a:off x="5257800" y="1219200"/>
            <a:ext cx="3124200"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Acknowledgements</a:t>
            </a:r>
          </a:p>
        </p:txBody>
      </p:sp>
      <p:sp>
        <p:nvSpPr>
          <p:cNvPr id="21507" name="Content Placeholder 2"/>
          <p:cNvSpPr>
            <a:spLocks noGrp="1"/>
          </p:cNvSpPr>
          <p:nvPr>
            <p:ph idx="1"/>
          </p:nvPr>
        </p:nvSpPr>
        <p:spPr>
          <a:xfrm>
            <a:off x="457200" y="1371600"/>
            <a:ext cx="8229600" cy="4759325"/>
          </a:xfrm>
        </p:spPr>
        <p:txBody>
          <a:bodyPr/>
          <a:lstStyle/>
          <a:p>
            <a:r>
              <a:rPr lang="en-US" sz="2000" dirty="0" smtClean="0"/>
              <a:t>We would like to express our sincere thanks to </a:t>
            </a:r>
            <a:r>
              <a:rPr lang="en-US" sz="2000" dirty="0" err="1" smtClean="0"/>
              <a:t>Jianping</a:t>
            </a:r>
            <a:r>
              <a:rPr lang="en-US" sz="2000" dirty="0" smtClean="0"/>
              <a:t> Zhang, John J. Salerno, Sun-</a:t>
            </a:r>
            <a:r>
              <a:rPr lang="en-US" sz="2000" dirty="0" err="1" smtClean="0"/>
              <a:t>Ki</a:t>
            </a:r>
            <a:r>
              <a:rPr lang="en-US" sz="2000" dirty="0" smtClean="0"/>
              <a:t> </a:t>
            </a:r>
            <a:r>
              <a:rPr lang="en-US" sz="2000" dirty="0" err="1" smtClean="0"/>
              <a:t>Chai</a:t>
            </a:r>
            <a:r>
              <a:rPr lang="en-US" sz="2000" dirty="0" smtClean="0"/>
              <a:t>, </a:t>
            </a:r>
            <a:r>
              <a:rPr lang="en-US" sz="2000" dirty="0" err="1" smtClean="0"/>
              <a:t>Xufei</a:t>
            </a:r>
            <a:r>
              <a:rPr lang="en-US" sz="2000" dirty="0" smtClean="0"/>
              <a:t> Wang, </a:t>
            </a:r>
            <a:r>
              <a:rPr lang="en-US" sz="2000" dirty="0" err="1" smtClean="0"/>
              <a:t>Sai</a:t>
            </a:r>
            <a:r>
              <a:rPr lang="en-US" sz="2000" dirty="0" smtClean="0"/>
              <a:t> </a:t>
            </a:r>
            <a:r>
              <a:rPr lang="en-US" sz="2000" dirty="0" err="1" smtClean="0"/>
              <a:t>Motoru</a:t>
            </a:r>
            <a:r>
              <a:rPr lang="en-US" sz="2000" dirty="0" smtClean="0"/>
              <a:t> and Reza </a:t>
            </a:r>
            <a:r>
              <a:rPr lang="en-US" sz="2000" dirty="0" err="1" smtClean="0"/>
              <a:t>Zafarani</a:t>
            </a:r>
            <a:r>
              <a:rPr lang="en-US" sz="2000" dirty="0" smtClean="0"/>
              <a:t> for collaboration, discussion, and valuable comments.</a:t>
            </a:r>
          </a:p>
          <a:p>
            <a:r>
              <a:rPr lang="en-US" sz="2000" dirty="0" smtClean="0"/>
              <a:t>This work derives from the projects, in part, sponsored by AFOSR and ONR grants.</a:t>
            </a:r>
          </a:p>
          <a:p>
            <a:r>
              <a:rPr lang="en-US" sz="2000" dirty="0" smtClean="0"/>
              <a:t>Some materials presented here can be found in the following book chapters and references section of this tutorial:</a:t>
            </a:r>
          </a:p>
          <a:p>
            <a:pPr lvl="1"/>
            <a:r>
              <a:rPr lang="en-US" sz="1800" dirty="0" smtClean="0"/>
              <a:t>Lei Tang and </a:t>
            </a:r>
            <a:r>
              <a:rPr lang="en-US" sz="1800" dirty="0" err="1" smtClean="0"/>
              <a:t>Huan</a:t>
            </a:r>
            <a:r>
              <a:rPr lang="en-US" sz="1800" dirty="0" smtClean="0"/>
              <a:t> Liu</a:t>
            </a:r>
            <a:r>
              <a:rPr lang="en-US" sz="1800" i="1" dirty="0" smtClean="0"/>
              <a:t>, </a:t>
            </a:r>
            <a:r>
              <a:rPr lang="en-US" sz="1800" b="1" i="1" dirty="0" smtClean="0">
                <a:solidFill>
                  <a:srgbClr val="0000FF"/>
                </a:solidFill>
              </a:rPr>
              <a:t>Graph Mining Applications to Social Network Analysis</a:t>
            </a:r>
            <a:r>
              <a:rPr lang="en-US" sz="1800" dirty="0" smtClean="0"/>
              <a:t>, in </a:t>
            </a:r>
            <a:r>
              <a:rPr lang="en-US" sz="1800" i="1" dirty="0" smtClean="0"/>
              <a:t>Managing and Mining Graph Data</a:t>
            </a:r>
            <a:r>
              <a:rPr lang="en-US" sz="1800" dirty="0" smtClean="0"/>
              <a:t> (</a:t>
            </a:r>
            <a:r>
              <a:rPr lang="en-US" sz="1800" dirty="0" smtClean="0">
                <a:hlinkClick r:id="rId2"/>
              </a:rPr>
              <a:t>forthcoming</a:t>
            </a:r>
            <a:r>
              <a:rPr lang="en-US" sz="1800" dirty="0" smtClean="0"/>
              <a:t>)</a:t>
            </a:r>
          </a:p>
          <a:p>
            <a:pPr lvl="1"/>
            <a:r>
              <a:rPr lang="en-US" sz="1800" dirty="0" smtClean="0"/>
              <a:t>Lei Tang and </a:t>
            </a:r>
            <a:r>
              <a:rPr lang="en-US" sz="1800" dirty="0" err="1" smtClean="0"/>
              <a:t>Huan</a:t>
            </a:r>
            <a:r>
              <a:rPr lang="en-US" sz="1800" dirty="0" smtClean="0"/>
              <a:t> Liu, </a:t>
            </a:r>
            <a:r>
              <a:rPr lang="en-US" sz="1800" b="1" i="1" dirty="0" smtClean="0">
                <a:solidFill>
                  <a:srgbClr val="0000FF"/>
                </a:solidFill>
              </a:rPr>
              <a:t>Understanding Group Structures and Properties in Social Media</a:t>
            </a:r>
            <a:r>
              <a:rPr lang="en-US" sz="1800" dirty="0" smtClean="0"/>
              <a:t>, in </a:t>
            </a:r>
            <a:r>
              <a:rPr lang="en-US" sz="1800" i="1" dirty="0" smtClean="0"/>
              <a:t>Link Mining: Models, Algorithms and Applications </a:t>
            </a:r>
            <a:r>
              <a:rPr lang="en-US" sz="1800" dirty="0" smtClean="0"/>
              <a:t>(</a:t>
            </a:r>
            <a:r>
              <a:rPr lang="en-US" sz="1800" dirty="0" smtClean="0">
                <a:hlinkClick r:id="rId2"/>
              </a:rPr>
              <a:t>forthcoming</a:t>
            </a:r>
            <a:r>
              <a:rPr lang="en-US" sz="1800" dirty="0" smtClean="0"/>
              <a:t>)</a:t>
            </a:r>
          </a:p>
          <a:p>
            <a:r>
              <a:rPr lang="en-US" sz="2000" dirty="0" smtClean="0"/>
              <a:t>If you wish to use the </a:t>
            </a:r>
            <a:r>
              <a:rPr lang="en-US" sz="2000" dirty="0" err="1" smtClean="0"/>
              <a:t>ppt</a:t>
            </a:r>
            <a:r>
              <a:rPr lang="en-US" sz="2000" dirty="0" smtClean="0"/>
              <a:t> </a:t>
            </a:r>
            <a:r>
              <a:rPr lang="en-US" sz="2000" dirty="0" smtClean="0"/>
              <a:t>version of the slides</a:t>
            </a:r>
            <a:r>
              <a:rPr lang="en-US" sz="2000" dirty="0" smtClean="0"/>
              <a:t>, please contact (or email) us. The </a:t>
            </a:r>
            <a:r>
              <a:rPr lang="en-US" sz="2000" dirty="0" err="1" smtClean="0"/>
              <a:t>ppt</a:t>
            </a:r>
            <a:r>
              <a:rPr lang="en-US" sz="2000" dirty="0" smtClean="0"/>
              <a:t> version contains more comprehensive materials with additional </a:t>
            </a:r>
            <a:r>
              <a:rPr lang="en-US" sz="2000" dirty="0" smtClean="0"/>
              <a:t>information and notes </a:t>
            </a:r>
            <a:r>
              <a:rPr lang="en-US" sz="2000" dirty="0" smtClean="0"/>
              <a:t>and many animations.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457200" y="1447800"/>
            <a:ext cx="8229600" cy="4530725"/>
          </a:xfrm>
        </p:spPr>
        <p:txBody>
          <a:bodyPr/>
          <a:lstStyle/>
          <a:p>
            <a:pPr defTabSz="4389438"/>
            <a:r>
              <a:rPr lang="en-US" altLang="zh-CN" sz="2400" dirty="0" smtClean="0">
                <a:ea typeface="宋体" pitchFamily="2" charset="-122"/>
              </a:rPr>
              <a:t>User Preference or Behavior can be represented as  class labels</a:t>
            </a:r>
          </a:p>
          <a:p>
            <a:pPr lvl="1">
              <a:buFont typeface="Arial" pitchFamily="34" charset="0"/>
              <a:buChar char="•"/>
            </a:pPr>
            <a:r>
              <a:rPr lang="en-US" sz="2000" dirty="0" smtClean="0"/>
              <a:t>Whether or not clicking on an ad</a:t>
            </a:r>
          </a:p>
          <a:p>
            <a:pPr lvl="1">
              <a:buFont typeface="Arial" pitchFamily="34" charset="0"/>
              <a:buChar char="•"/>
            </a:pPr>
            <a:r>
              <a:rPr lang="en-US" sz="2000" dirty="0" smtClean="0"/>
              <a:t>Whether or not interested in certain topics</a:t>
            </a:r>
          </a:p>
          <a:p>
            <a:pPr lvl="1">
              <a:buFont typeface="Arial" pitchFamily="34" charset="0"/>
              <a:buChar char="•"/>
            </a:pPr>
            <a:r>
              <a:rPr lang="en-US" sz="2000" dirty="0" smtClean="0"/>
              <a:t>Subscribed to certain political views</a:t>
            </a:r>
          </a:p>
          <a:p>
            <a:pPr lvl="1">
              <a:buFont typeface="Arial" pitchFamily="34" charset="0"/>
              <a:buChar char="•"/>
            </a:pPr>
            <a:r>
              <a:rPr lang="en-US" sz="2000" dirty="0" smtClean="0"/>
              <a:t>Like/Dislike a product</a:t>
            </a:r>
          </a:p>
          <a:p>
            <a:r>
              <a:rPr lang="en-US" sz="2400" dirty="0" smtClean="0"/>
              <a:t>Given</a:t>
            </a:r>
          </a:p>
          <a:p>
            <a:pPr lvl="1"/>
            <a:r>
              <a:rPr lang="en-US" sz="2000" dirty="0" smtClean="0"/>
              <a:t>A social network</a:t>
            </a:r>
          </a:p>
          <a:p>
            <a:pPr lvl="1"/>
            <a:r>
              <a:rPr lang="en-US" sz="2000" dirty="0" smtClean="0"/>
              <a:t>Labels of some actors in the network</a:t>
            </a:r>
          </a:p>
          <a:p>
            <a:r>
              <a:rPr lang="en-US" sz="2400" dirty="0" smtClean="0"/>
              <a:t>Output</a:t>
            </a:r>
          </a:p>
          <a:p>
            <a:pPr lvl="1"/>
            <a:r>
              <a:rPr lang="en-US" sz="2000" dirty="0" smtClean="0"/>
              <a:t>Labels of remaining actors in the network</a:t>
            </a:r>
          </a:p>
          <a:p>
            <a:pPr lvl="1"/>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after Prediction</a:t>
            </a:r>
            <a:endParaRPr lang="en-US" dirty="0"/>
          </a:p>
        </p:txBody>
      </p:sp>
      <p:pic>
        <p:nvPicPr>
          <p:cNvPr id="304130" name="Picture 2"/>
          <p:cNvPicPr>
            <a:picLocks noChangeAspect="1" noChangeArrowheads="1"/>
          </p:cNvPicPr>
          <p:nvPr/>
        </p:nvPicPr>
        <p:blipFill>
          <a:blip r:embed="rId2" cstate="print"/>
          <a:srcRect l="21014" t="12914" r="19565" b="14680"/>
          <a:stretch>
            <a:fillRect/>
          </a:stretch>
        </p:blipFill>
        <p:spPr bwMode="auto">
          <a:xfrm>
            <a:off x="533400" y="1524000"/>
            <a:ext cx="3124200" cy="3124200"/>
          </a:xfrm>
          <a:prstGeom prst="rect">
            <a:avLst/>
          </a:prstGeom>
          <a:noFill/>
          <a:ln w="9525">
            <a:noFill/>
            <a:miter lim="800000"/>
            <a:headEnd/>
            <a:tailEnd/>
          </a:ln>
          <a:effectLst/>
        </p:spPr>
      </p:pic>
      <p:pic>
        <p:nvPicPr>
          <p:cNvPr id="304131" name="Picture 3"/>
          <p:cNvPicPr>
            <a:picLocks noChangeAspect="1" noChangeArrowheads="1"/>
          </p:cNvPicPr>
          <p:nvPr/>
        </p:nvPicPr>
        <p:blipFill>
          <a:blip r:embed="rId3" cstate="print"/>
          <a:srcRect l="20290" t="12362" r="20290" b="13466"/>
          <a:stretch>
            <a:fillRect/>
          </a:stretch>
        </p:blipFill>
        <p:spPr bwMode="auto">
          <a:xfrm>
            <a:off x="5257800" y="1524000"/>
            <a:ext cx="3124200" cy="3200400"/>
          </a:xfrm>
          <a:prstGeom prst="rect">
            <a:avLst/>
          </a:prstGeom>
          <a:noFill/>
          <a:ln w="9525">
            <a:noFill/>
            <a:miter lim="800000"/>
            <a:headEnd/>
            <a:tailEnd/>
          </a:ln>
          <a:effectLst/>
        </p:spPr>
      </p:pic>
      <p:sp>
        <p:nvSpPr>
          <p:cNvPr id="6" name="Right Arrow 5"/>
          <p:cNvSpPr/>
          <p:nvPr/>
        </p:nvSpPr>
        <p:spPr>
          <a:xfrm>
            <a:off x="3886200" y="2743200"/>
            <a:ext cx="1066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1"/>
          <p:cNvGrpSpPr/>
          <p:nvPr/>
        </p:nvGrpSpPr>
        <p:grpSpPr>
          <a:xfrm>
            <a:off x="838200" y="4800600"/>
            <a:ext cx="1863125" cy="923330"/>
            <a:chOff x="1143000" y="4648200"/>
            <a:chExt cx="1863125" cy="923330"/>
          </a:xfrm>
        </p:grpSpPr>
        <p:sp>
          <p:nvSpPr>
            <p:cNvPr id="8" name="Oval 7"/>
            <p:cNvSpPr/>
            <p:nvPr/>
          </p:nvSpPr>
          <p:spPr>
            <a:xfrm>
              <a:off x="1143000" y="4724400"/>
              <a:ext cx="152400"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43000" y="5029200"/>
              <a:ext cx="152400" cy="152400"/>
            </a:xfrm>
            <a:prstGeom prst="ellipse">
              <a:avLst/>
            </a:prstGeom>
            <a:solidFill>
              <a:srgbClr val="70AC2E"/>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3000" y="53340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95400" y="4648200"/>
              <a:ext cx="1710725" cy="923330"/>
            </a:xfrm>
            <a:prstGeom prst="rect">
              <a:avLst/>
            </a:prstGeom>
            <a:noFill/>
          </p:spPr>
          <p:txBody>
            <a:bodyPr wrap="none" rtlCol="0">
              <a:spAutoFit/>
            </a:bodyPr>
            <a:lstStyle/>
            <a:p>
              <a:r>
                <a:rPr lang="en-US" dirty="0" smtClean="0"/>
                <a:t>: Smoking</a:t>
              </a:r>
            </a:p>
            <a:p>
              <a:r>
                <a:rPr lang="en-US" dirty="0" smtClean="0"/>
                <a:t>: Non-Smoking</a:t>
              </a:r>
            </a:p>
            <a:p>
              <a:r>
                <a:rPr lang="en-US" dirty="0" smtClean="0"/>
                <a:t>: ? Unknown</a:t>
              </a:r>
              <a:endParaRPr lang="en-US" dirty="0"/>
            </a:p>
          </p:txBody>
        </p:sp>
      </p:grpSp>
      <p:sp>
        <p:nvSpPr>
          <p:cNvPr id="13" name="TextBox 12"/>
          <p:cNvSpPr txBox="1"/>
          <p:nvPr/>
        </p:nvSpPr>
        <p:spPr>
          <a:xfrm>
            <a:off x="3276600" y="4267200"/>
            <a:ext cx="1838965" cy="1754326"/>
          </a:xfrm>
          <a:prstGeom prst="rect">
            <a:avLst/>
          </a:prstGeom>
          <a:noFill/>
          <a:ln>
            <a:solidFill>
              <a:srgbClr val="C00000"/>
            </a:solidFill>
          </a:ln>
        </p:spPr>
        <p:txBody>
          <a:bodyPr wrap="none" rtlCol="0">
            <a:spAutoFit/>
          </a:bodyPr>
          <a:lstStyle/>
          <a:p>
            <a:pPr algn="ctr"/>
            <a:r>
              <a:rPr lang="en-US" dirty="0" smtClean="0">
                <a:solidFill>
                  <a:srgbClr val="0000FF"/>
                </a:solidFill>
              </a:rPr>
              <a:t>Predictions</a:t>
            </a:r>
          </a:p>
          <a:p>
            <a:r>
              <a:rPr lang="en-US" dirty="0" smtClean="0"/>
              <a:t>6: Non-Smoking</a:t>
            </a:r>
          </a:p>
          <a:p>
            <a:r>
              <a:rPr lang="en-US" dirty="0" smtClean="0"/>
              <a:t>7: Non-Smoking</a:t>
            </a:r>
          </a:p>
          <a:p>
            <a:r>
              <a:rPr lang="en-US" dirty="0" smtClean="0"/>
              <a:t>8: Smoking</a:t>
            </a:r>
          </a:p>
          <a:p>
            <a:r>
              <a:rPr lang="en-US" dirty="0" smtClean="0"/>
              <a:t>9: Non-Smoking</a:t>
            </a:r>
            <a:br>
              <a:rPr lang="en-US" dirty="0" smtClean="0"/>
            </a:br>
            <a:r>
              <a:rPr lang="en-US" dirty="0" smtClean="0"/>
              <a:t>10: Smoking</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Prediction</a:t>
            </a:r>
            <a:endParaRPr lang="en-US" dirty="0"/>
          </a:p>
        </p:txBody>
      </p:sp>
      <p:sp>
        <p:nvSpPr>
          <p:cNvPr id="3" name="Content Placeholder 2"/>
          <p:cNvSpPr>
            <a:spLocks noGrp="1"/>
          </p:cNvSpPr>
          <p:nvPr>
            <p:ph idx="1"/>
          </p:nvPr>
        </p:nvSpPr>
        <p:spPr>
          <a:xfrm>
            <a:off x="381000" y="1219200"/>
            <a:ext cx="8229600" cy="4454525"/>
          </a:xfrm>
        </p:spPr>
        <p:txBody>
          <a:bodyPr/>
          <a:lstStyle/>
          <a:p>
            <a:r>
              <a:rPr lang="en-US" sz="2400" dirty="0" smtClean="0"/>
              <a:t>Given a social network, predict which nodes are likely to get connected</a:t>
            </a:r>
          </a:p>
          <a:p>
            <a:r>
              <a:rPr lang="en-US" sz="2400" dirty="0" smtClean="0"/>
              <a:t>Output a list of  (ranked) pairs of nodes</a:t>
            </a:r>
          </a:p>
          <a:p>
            <a:r>
              <a:rPr lang="en-US" sz="2400" dirty="0" smtClean="0"/>
              <a:t>Example: Friend recommendation in </a:t>
            </a:r>
            <a:r>
              <a:rPr lang="en-US" sz="2400" dirty="0" err="1" smtClean="0"/>
              <a:t>Facebook</a:t>
            </a:r>
            <a:endParaRPr lang="en-US" sz="2400" dirty="0" smtClean="0"/>
          </a:p>
          <a:p>
            <a:pPr>
              <a:buNone/>
            </a:pPr>
            <a:endParaRPr lang="en-US" sz="2400" dirty="0" smtClean="0"/>
          </a:p>
        </p:txBody>
      </p:sp>
      <p:pic>
        <p:nvPicPr>
          <p:cNvPr id="4" name="Picture 2"/>
          <p:cNvPicPr>
            <a:picLocks noChangeAspect="1" noChangeArrowheads="1"/>
          </p:cNvPicPr>
          <p:nvPr/>
        </p:nvPicPr>
        <p:blipFill>
          <a:blip r:embed="rId2" cstate="print"/>
          <a:srcRect l="21014" t="11148" r="18116" b="14680"/>
          <a:stretch>
            <a:fillRect/>
          </a:stretch>
        </p:blipFill>
        <p:spPr bwMode="auto">
          <a:xfrm>
            <a:off x="762000" y="3124200"/>
            <a:ext cx="2514600" cy="2514600"/>
          </a:xfrm>
          <a:prstGeom prst="rect">
            <a:avLst/>
          </a:prstGeom>
          <a:noFill/>
          <a:ln w="9525">
            <a:noFill/>
            <a:miter lim="800000"/>
            <a:headEnd/>
            <a:tailEnd/>
          </a:ln>
          <a:effectLst/>
        </p:spPr>
      </p:pic>
      <p:grpSp>
        <p:nvGrpSpPr>
          <p:cNvPr id="5" name="Group 4"/>
          <p:cNvGrpSpPr/>
          <p:nvPr/>
        </p:nvGrpSpPr>
        <p:grpSpPr>
          <a:xfrm>
            <a:off x="5334000" y="3200400"/>
            <a:ext cx="2362200" cy="2514600"/>
            <a:chOff x="4876800" y="1676400"/>
            <a:chExt cx="3200400" cy="3200400"/>
          </a:xfrm>
        </p:grpSpPr>
        <p:pic>
          <p:nvPicPr>
            <p:cNvPr id="6" name="Picture 2"/>
            <p:cNvPicPr>
              <a:picLocks noChangeAspect="1" noChangeArrowheads="1"/>
            </p:cNvPicPr>
            <p:nvPr/>
          </p:nvPicPr>
          <p:blipFill>
            <a:blip r:embed="rId2" cstate="print"/>
            <a:srcRect l="21014" t="11148" r="18116" b="14680"/>
            <a:stretch>
              <a:fillRect/>
            </a:stretch>
          </p:blipFill>
          <p:spPr bwMode="auto">
            <a:xfrm>
              <a:off x="4876800" y="1676400"/>
              <a:ext cx="3200400" cy="3200400"/>
            </a:xfrm>
            <a:prstGeom prst="rect">
              <a:avLst/>
            </a:prstGeom>
            <a:noFill/>
            <a:ln w="9525">
              <a:noFill/>
              <a:miter lim="800000"/>
              <a:headEnd/>
              <a:tailEnd/>
            </a:ln>
            <a:effectLst/>
          </p:spPr>
        </p:pic>
        <p:cxnSp>
          <p:nvCxnSpPr>
            <p:cNvPr id="7" name="Straight Connector 6"/>
            <p:cNvCxnSpPr/>
            <p:nvPr/>
          </p:nvCxnSpPr>
          <p:spPr>
            <a:xfrm rot="5400000" flipH="1" flipV="1">
              <a:off x="5715000" y="2057400"/>
              <a:ext cx="457200" cy="457200"/>
            </a:xfrm>
            <a:prstGeom prst="line">
              <a:avLst/>
            </a:prstGeom>
            <a:ln w="254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5143500" y="3619500"/>
              <a:ext cx="914400" cy="76200"/>
            </a:xfrm>
            <a:prstGeom prst="line">
              <a:avLst/>
            </a:prstGeom>
            <a:ln w="254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V="1">
              <a:off x="6972300" y="2628900"/>
              <a:ext cx="685800" cy="457200"/>
            </a:xfrm>
            <a:prstGeom prst="line">
              <a:avLst/>
            </a:prstGeom>
            <a:ln w="254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flipV="1">
              <a:off x="5791200" y="4038600"/>
              <a:ext cx="1143000" cy="152400"/>
            </a:xfrm>
            <a:prstGeom prst="line">
              <a:avLst/>
            </a:prstGeom>
            <a:ln w="254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 name="Right Arrow 10"/>
          <p:cNvSpPr/>
          <p:nvPr/>
        </p:nvSpPr>
        <p:spPr>
          <a:xfrm>
            <a:off x="3505200" y="4343400"/>
            <a:ext cx="1600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3429000" y="4038600"/>
            <a:ext cx="1697901" cy="369332"/>
          </a:xfrm>
          <a:prstGeom prst="rect">
            <a:avLst/>
          </a:prstGeom>
          <a:noFill/>
        </p:spPr>
        <p:txBody>
          <a:bodyPr wrap="none" rtlCol="0">
            <a:spAutoFit/>
          </a:bodyPr>
          <a:lstStyle/>
          <a:p>
            <a:r>
              <a:rPr lang="en-US" dirty="0" smtClean="0"/>
              <a:t>Link Prediction</a:t>
            </a:r>
            <a:endParaRPr lang="en-US" dirty="0"/>
          </a:p>
        </p:txBody>
      </p:sp>
      <p:sp>
        <p:nvSpPr>
          <p:cNvPr id="13" name="TextBox 12"/>
          <p:cNvSpPr txBox="1"/>
          <p:nvPr/>
        </p:nvSpPr>
        <p:spPr>
          <a:xfrm>
            <a:off x="3733800" y="4648200"/>
            <a:ext cx="851515" cy="1200329"/>
          </a:xfrm>
          <a:prstGeom prst="rect">
            <a:avLst/>
          </a:prstGeom>
          <a:noFill/>
        </p:spPr>
        <p:txBody>
          <a:bodyPr wrap="none" rtlCol="0">
            <a:spAutoFit/>
          </a:bodyPr>
          <a:lstStyle/>
          <a:p>
            <a:r>
              <a:rPr lang="en-US" dirty="0" smtClean="0"/>
              <a:t>(2, 3)</a:t>
            </a:r>
          </a:p>
          <a:p>
            <a:r>
              <a:rPr lang="en-US" dirty="0" smtClean="0"/>
              <a:t>(4, 12)</a:t>
            </a:r>
          </a:p>
          <a:p>
            <a:r>
              <a:rPr lang="en-US" dirty="0" smtClean="0"/>
              <a:t>(5, 7)</a:t>
            </a:r>
          </a:p>
          <a:p>
            <a:r>
              <a:rPr lang="en-US" dirty="0" smtClean="0"/>
              <a:t>(7, 13)</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Marketing/Outbreak Detection</a:t>
            </a:r>
            <a:endParaRPr lang="en-US" dirty="0"/>
          </a:p>
        </p:txBody>
      </p:sp>
      <p:sp>
        <p:nvSpPr>
          <p:cNvPr id="3" name="Content Placeholder 2"/>
          <p:cNvSpPr>
            <a:spLocks noGrp="1"/>
          </p:cNvSpPr>
          <p:nvPr>
            <p:ph idx="1"/>
          </p:nvPr>
        </p:nvSpPr>
        <p:spPr>
          <a:xfrm>
            <a:off x="457200" y="1524000"/>
            <a:ext cx="8229600" cy="4530725"/>
          </a:xfrm>
        </p:spPr>
        <p:txBody>
          <a:bodyPr/>
          <a:lstStyle/>
          <a:p>
            <a:r>
              <a:rPr lang="en-US" sz="2400" dirty="0" smtClean="0"/>
              <a:t>Users have different social capital (or network values) within a social network, hence, how can one make best use of this information?</a:t>
            </a:r>
          </a:p>
          <a:p>
            <a:r>
              <a:rPr lang="en-US" sz="2400" dirty="0" smtClean="0">
                <a:solidFill>
                  <a:srgbClr val="0000FF"/>
                </a:solidFill>
              </a:rPr>
              <a:t>Viral Marketing: </a:t>
            </a:r>
            <a:r>
              <a:rPr lang="en-US" sz="2400" dirty="0" smtClean="0"/>
              <a:t>find out a set of users to provide coupons and promotions to influence other people in the network so my benefit  is maximized</a:t>
            </a:r>
          </a:p>
          <a:p>
            <a:r>
              <a:rPr lang="en-US" sz="2400" dirty="0" smtClean="0">
                <a:solidFill>
                  <a:srgbClr val="0000FF"/>
                </a:solidFill>
              </a:rPr>
              <a:t>Outbreak Detection</a:t>
            </a:r>
            <a:r>
              <a:rPr lang="en-US" sz="2400" dirty="0" smtClean="0"/>
              <a:t>: monitor a set of nodes that can help detect outbreaks or interrupt the infection spreading (e.g., H1N1 flu)</a:t>
            </a:r>
          </a:p>
          <a:p>
            <a:r>
              <a:rPr lang="en-US" sz="2400" dirty="0" smtClean="0">
                <a:solidFill>
                  <a:srgbClr val="0000FF"/>
                </a:solidFill>
              </a:rPr>
              <a:t>Goal: </a:t>
            </a:r>
            <a:r>
              <a:rPr lang="en-US" sz="2400" dirty="0" smtClean="0"/>
              <a:t>given a limited budget, how to maximize the overall benefit? </a:t>
            </a:r>
          </a:p>
          <a:p>
            <a:endParaRPr lang="en-US" sz="2400" dirty="0" smtClean="0"/>
          </a:p>
          <a:p>
            <a:endParaRPr lang="en-US" sz="2400" dirty="0" smtClean="0"/>
          </a:p>
          <a:p>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Viral Marketing</a:t>
            </a:r>
            <a:endParaRPr lang="en-US" dirty="0"/>
          </a:p>
        </p:txBody>
      </p:sp>
      <p:sp>
        <p:nvSpPr>
          <p:cNvPr id="3" name="Content Placeholder 2"/>
          <p:cNvSpPr>
            <a:spLocks noGrp="1"/>
          </p:cNvSpPr>
          <p:nvPr>
            <p:ph idx="1"/>
          </p:nvPr>
        </p:nvSpPr>
        <p:spPr>
          <a:xfrm>
            <a:off x="457200" y="1295400"/>
            <a:ext cx="8229600" cy="4530725"/>
          </a:xfrm>
        </p:spPr>
        <p:txBody>
          <a:bodyPr/>
          <a:lstStyle/>
          <a:p>
            <a:r>
              <a:rPr lang="en-US" sz="2400" dirty="0" smtClean="0"/>
              <a:t>Find the coverage of the whole network of nodes with the minimum number of nodes</a:t>
            </a:r>
          </a:p>
          <a:p>
            <a:r>
              <a:rPr lang="en-US" sz="2400" dirty="0" smtClean="0"/>
              <a:t>How to realize it – an example</a:t>
            </a:r>
          </a:p>
          <a:p>
            <a:pPr lvl="1"/>
            <a:r>
              <a:rPr lang="en-US" sz="2000" dirty="0" smtClean="0">
                <a:solidFill>
                  <a:srgbClr val="0000FF"/>
                </a:solidFill>
              </a:rPr>
              <a:t>Basic Greedy Selection: </a:t>
            </a:r>
            <a:r>
              <a:rPr lang="en-US" sz="2000" dirty="0" smtClean="0"/>
              <a:t>Select the node that maximizes the utility, remove the node and then repeat</a:t>
            </a:r>
          </a:p>
          <a:p>
            <a:endParaRPr lang="en-US" dirty="0"/>
          </a:p>
        </p:txBody>
      </p:sp>
      <p:pic>
        <p:nvPicPr>
          <p:cNvPr id="5" name="Picture 2"/>
          <p:cNvPicPr>
            <a:picLocks noChangeAspect="1" noChangeArrowheads="1"/>
          </p:cNvPicPr>
          <p:nvPr/>
        </p:nvPicPr>
        <p:blipFill>
          <a:blip r:embed="rId3" cstate="print"/>
          <a:srcRect l="21014" t="11148" r="18116" b="14680"/>
          <a:stretch>
            <a:fillRect/>
          </a:stretch>
        </p:blipFill>
        <p:spPr bwMode="auto">
          <a:xfrm>
            <a:off x="1066800" y="3733800"/>
            <a:ext cx="2286000" cy="2286000"/>
          </a:xfrm>
          <a:prstGeom prst="rect">
            <a:avLst/>
          </a:prstGeom>
          <a:noFill/>
          <a:ln w="9525">
            <a:noFill/>
            <a:miter lim="800000"/>
            <a:headEnd/>
            <a:tailEnd/>
          </a:ln>
          <a:effectLst/>
        </p:spPr>
      </p:pic>
      <p:sp>
        <p:nvSpPr>
          <p:cNvPr id="6" name="Oval 5"/>
          <p:cNvSpPr/>
          <p:nvPr/>
        </p:nvSpPr>
        <p:spPr>
          <a:xfrm>
            <a:off x="762000" y="4800600"/>
            <a:ext cx="1600200" cy="1524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66800" y="3733800"/>
            <a:ext cx="1600200" cy="1524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828800" y="4419600"/>
            <a:ext cx="1600200" cy="15240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5105400" y="3886200"/>
            <a:ext cx="1980029" cy="923330"/>
          </a:xfrm>
          <a:prstGeom prst="rect">
            <a:avLst/>
          </a:prstGeom>
          <a:noFill/>
        </p:spPr>
        <p:txBody>
          <a:bodyPr wrap="none" rtlCol="0">
            <a:spAutoFit/>
          </a:bodyPr>
          <a:lstStyle/>
          <a:p>
            <a:pPr marL="342900" indent="-342900">
              <a:buFont typeface="Arial" pitchFamily="34" charset="0"/>
              <a:buChar char="•"/>
            </a:pPr>
            <a:r>
              <a:rPr lang="en-US" dirty="0" smtClean="0"/>
              <a:t>Select Node 1</a:t>
            </a:r>
          </a:p>
          <a:p>
            <a:pPr marL="342900" indent="-342900">
              <a:buFont typeface="Arial" pitchFamily="34" charset="0"/>
              <a:buChar char="•"/>
            </a:pPr>
            <a:r>
              <a:rPr lang="en-US" dirty="0" smtClean="0"/>
              <a:t>Select Node 8</a:t>
            </a:r>
          </a:p>
          <a:p>
            <a:pPr marL="342900" indent="-342900">
              <a:buFont typeface="Arial" pitchFamily="34" charset="0"/>
              <a:buChar char="•"/>
            </a:pPr>
            <a:r>
              <a:rPr lang="en-US" dirty="0" smtClean="0"/>
              <a:t>Select Node 7</a:t>
            </a:r>
            <a:endParaRPr lang="en-US" dirty="0"/>
          </a:p>
        </p:txBody>
      </p:sp>
      <p:sp>
        <p:nvSpPr>
          <p:cNvPr id="10" name="TextBox 9"/>
          <p:cNvSpPr txBox="1"/>
          <p:nvPr/>
        </p:nvSpPr>
        <p:spPr>
          <a:xfrm>
            <a:off x="4495800" y="5181600"/>
            <a:ext cx="3147015" cy="707886"/>
          </a:xfrm>
          <a:prstGeom prst="rect">
            <a:avLst/>
          </a:prstGeom>
          <a:noFill/>
        </p:spPr>
        <p:txBody>
          <a:bodyPr wrap="none" rtlCol="0">
            <a:spAutoFit/>
          </a:bodyPr>
          <a:lstStyle/>
          <a:p>
            <a:pPr algn="ctr"/>
            <a:r>
              <a:rPr lang="en-US" sz="2000" dirty="0" smtClean="0">
                <a:solidFill>
                  <a:srgbClr val="FF0000"/>
                </a:solidFill>
              </a:rPr>
              <a:t>Node 7 is not a node with </a:t>
            </a:r>
          </a:p>
          <a:p>
            <a:pPr algn="ctr"/>
            <a:r>
              <a:rPr lang="en-US" sz="2000" dirty="0" smtClean="0">
                <a:solidFill>
                  <a:srgbClr val="FF0000"/>
                </a:solidFill>
              </a:rPr>
              <a:t>high centrality!</a:t>
            </a:r>
            <a:endParaRPr 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Modeling</a:t>
            </a:r>
            <a:endParaRPr lang="en-US" dirty="0"/>
          </a:p>
        </p:txBody>
      </p:sp>
      <p:sp>
        <p:nvSpPr>
          <p:cNvPr id="3" name="Content Placeholder 2"/>
          <p:cNvSpPr>
            <a:spLocks noGrp="1"/>
          </p:cNvSpPr>
          <p:nvPr>
            <p:ph idx="1"/>
          </p:nvPr>
        </p:nvSpPr>
        <p:spPr>
          <a:xfrm>
            <a:off x="457200" y="1295400"/>
            <a:ext cx="8229600" cy="4530725"/>
          </a:xfrm>
        </p:spPr>
        <p:txBody>
          <a:bodyPr/>
          <a:lstStyle/>
          <a:p>
            <a:r>
              <a:rPr lang="en-US" sz="2400" dirty="0" smtClean="0"/>
              <a:t>Large Networks demonstrate statistical patterns:</a:t>
            </a:r>
          </a:p>
          <a:p>
            <a:pPr lvl="1"/>
            <a:r>
              <a:rPr lang="en-US" sz="2000" dirty="0" smtClean="0"/>
              <a:t>Small-world effect  (e.g., 6 degrees of separation)</a:t>
            </a:r>
          </a:p>
          <a:p>
            <a:pPr lvl="1"/>
            <a:r>
              <a:rPr lang="en-US" sz="2000" dirty="0" smtClean="0"/>
              <a:t>Power-law distribution (a.k.a. scale-free distribution)</a:t>
            </a:r>
          </a:p>
          <a:p>
            <a:pPr lvl="1"/>
            <a:r>
              <a:rPr lang="en-US" sz="2000" dirty="0" smtClean="0"/>
              <a:t>Community structure (high clustering coefficient)</a:t>
            </a:r>
          </a:p>
          <a:p>
            <a:r>
              <a:rPr lang="en-US" sz="2000" dirty="0" smtClean="0"/>
              <a:t>M</a:t>
            </a:r>
            <a:r>
              <a:rPr lang="en-US" sz="2400" dirty="0" smtClean="0"/>
              <a:t>odel the network dynamics</a:t>
            </a:r>
          </a:p>
          <a:p>
            <a:pPr lvl="1"/>
            <a:r>
              <a:rPr lang="en-US" sz="2000" dirty="0" smtClean="0"/>
              <a:t>Find a mechanism such that the statistical patterns observed in large-scale networks can be reproduced.</a:t>
            </a:r>
          </a:p>
          <a:p>
            <a:pPr lvl="1"/>
            <a:r>
              <a:rPr lang="en-US" sz="2000" dirty="0" smtClean="0"/>
              <a:t>Examples: random graph, preferential attachment process</a:t>
            </a:r>
          </a:p>
          <a:p>
            <a:r>
              <a:rPr lang="en-US" sz="2400" dirty="0" smtClean="0"/>
              <a:t>Used for simulation to understand network properties</a:t>
            </a:r>
          </a:p>
          <a:p>
            <a:pPr lvl="1"/>
            <a:r>
              <a:rPr lang="en-US" sz="2000" dirty="0" smtClean="0"/>
              <a:t>Thomas </a:t>
            </a:r>
            <a:r>
              <a:rPr lang="en-US" sz="2000" dirty="0" err="1" smtClean="0"/>
              <a:t>Shelling’s</a:t>
            </a:r>
            <a:r>
              <a:rPr lang="en-US" sz="2000" dirty="0" smtClean="0"/>
              <a:t> famous </a:t>
            </a:r>
            <a:r>
              <a:rPr lang="en-US" sz="2000" dirty="0" smtClean="0">
                <a:hlinkClick r:id="rId3"/>
              </a:rPr>
              <a:t>simulation</a:t>
            </a:r>
            <a:r>
              <a:rPr lang="en-US" sz="2000" dirty="0" smtClean="0"/>
              <a:t>: What could cause the segregation of white and black people</a:t>
            </a:r>
          </a:p>
          <a:p>
            <a:pPr lvl="1"/>
            <a:r>
              <a:rPr lang="en-US" sz="2000" dirty="0" smtClean="0"/>
              <a:t>Network robustness under attack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Network Models</a:t>
            </a:r>
            <a:endParaRPr lang="en-US" dirty="0"/>
          </a:p>
        </p:txBody>
      </p:sp>
      <p:pic>
        <p:nvPicPr>
          <p:cNvPr id="312323" name="Picture 3"/>
          <p:cNvPicPr>
            <a:picLocks noChangeAspect="1" noChangeArrowheads="1"/>
          </p:cNvPicPr>
          <p:nvPr/>
        </p:nvPicPr>
        <p:blipFill>
          <a:blip r:embed="rId3" cstate="print"/>
          <a:srcRect/>
          <a:stretch>
            <a:fillRect/>
          </a:stretch>
        </p:blipFill>
        <p:spPr bwMode="auto">
          <a:xfrm>
            <a:off x="6400800" y="1981200"/>
            <a:ext cx="2102177" cy="2286000"/>
          </a:xfrm>
          <a:prstGeom prst="rect">
            <a:avLst/>
          </a:prstGeom>
          <a:noFill/>
          <a:ln w="9525">
            <a:noFill/>
            <a:miter lim="800000"/>
            <a:headEnd/>
            <a:tailEnd/>
          </a:ln>
        </p:spPr>
      </p:pic>
      <p:pic>
        <p:nvPicPr>
          <p:cNvPr id="312324" name="Picture 4"/>
          <p:cNvPicPr>
            <a:picLocks noChangeAspect="1" noChangeArrowheads="1"/>
          </p:cNvPicPr>
          <p:nvPr/>
        </p:nvPicPr>
        <p:blipFill>
          <a:blip r:embed="rId4" cstate="print"/>
          <a:srcRect/>
          <a:stretch>
            <a:fillRect/>
          </a:stretch>
        </p:blipFill>
        <p:spPr bwMode="auto">
          <a:xfrm>
            <a:off x="457200" y="1828800"/>
            <a:ext cx="5989426" cy="2438400"/>
          </a:xfrm>
          <a:prstGeom prst="rect">
            <a:avLst/>
          </a:prstGeom>
          <a:noFill/>
          <a:ln w="9525">
            <a:noFill/>
            <a:miter lim="800000"/>
            <a:headEnd/>
            <a:tailEnd/>
          </a:ln>
        </p:spPr>
      </p:pic>
      <p:sp>
        <p:nvSpPr>
          <p:cNvPr id="7" name="Left Brace 6"/>
          <p:cNvSpPr/>
          <p:nvPr/>
        </p:nvSpPr>
        <p:spPr>
          <a:xfrm rot="16200000">
            <a:off x="3505200" y="1752600"/>
            <a:ext cx="457200" cy="5181600"/>
          </a:xfrm>
          <a:prstGeom prst="leftBrace">
            <a:avLst>
              <a:gd name="adj1" fmla="val 6206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905000" y="4724400"/>
            <a:ext cx="3676007" cy="707886"/>
          </a:xfrm>
          <a:prstGeom prst="rect">
            <a:avLst/>
          </a:prstGeom>
          <a:noFill/>
        </p:spPr>
        <p:txBody>
          <a:bodyPr wrap="none" rtlCol="0">
            <a:spAutoFit/>
          </a:bodyPr>
          <a:lstStyle/>
          <a:p>
            <a:pPr algn="ctr"/>
            <a:r>
              <a:rPr lang="en-US" sz="2000" dirty="0" smtClean="0"/>
              <a:t>observations over  various </a:t>
            </a:r>
          </a:p>
          <a:p>
            <a:pPr algn="ctr"/>
            <a:r>
              <a:rPr lang="en-US" sz="2000" dirty="0" smtClean="0"/>
              <a:t>real-word large-scale networks</a:t>
            </a:r>
            <a:endParaRPr lang="en-US" sz="2000" dirty="0"/>
          </a:p>
        </p:txBody>
      </p:sp>
      <p:sp>
        <p:nvSpPr>
          <p:cNvPr id="9" name="TextBox 8"/>
          <p:cNvSpPr txBox="1"/>
          <p:nvPr/>
        </p:nvSpPr>
        <p:spPr>
          <a:xfrm>
            <a:off x="6858000" y="4800600"/>
            <a:ext cx="1851789" cy="707886"/>
          </a:xfrm>
          <a:prstGeom prst="rect">
            <a:avLst/>
          </a:prstGeom>
          <a:noFill/>
        </p:spPr>
        <p:txBody>
          <a:bodyPr wrap="none" rtlCol="0">
            <a:spAutoFit/>
          </a:bodyPr>
          <a:lstStyle/>
          <a:p>
            <a:pPr algn="ctr"/>
            <a:r>
              <a:rPr lang="en-US" sz="2000" dirty="0" smtClean="0"/>
              <a:t>outcome of a </a:t>
            </a:r>
          </a:p>
          <a:p>
            <a:pPr algn="ctr"/>
            <a:r>
              <a:rPr lang="en-US" sz="2000" dirty="0" smtClean="0"/>
              <a:t>network model</a:t>
            </a:r>
            <a:endParaRPr lang="en-US" sz="2000" dirty="0"/>
          </a:p>
        </p:txBody>
      </p:sp>
      <p:sp>
        <p:nvSpPr>
          <p:cNvPr id="10" name="Up Arrow 9"/>
          <p:cNvSpPr/>
          <p:nvPr/>
        </p:nvSpPr>
        <p:spPr>
          <a:xfrm>
            <a:off x="7772400" y="4343400"/>
            <a:ext cx="1524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24000" y="6248400"/>
            <a:ext cx="5734262" cy="307777"/>
          </a:xfrm>
          <a:prstGeom prst="rect">
            <a:avLst/>
          </a:prstGeom>
          <a:noFill/>
        </p:spPr>
        <p:txBody>
          <a:bodyPr wrap="none" rtlCol="0">
            <a:spAutoFit/>
          </a:bodyPr>
          <a:lstStyle/>
          <a:p>
            <a:r>
              <a:rPr lang="en-US" sz="1400" dirty="0" smtClean="0"/>
              <a:t>(Figures borrowed from “</a:t>
            </a:r>
            <a:r>
              <a:rPr lang="en-US" sz="1400" i="1" dirty="0" smtClean="0"/>
              <a:t>Emergence of Scaling in Random Networks</a:t>
            </a:r>
            <a:r>
              <a:rPr lang="en-US" sz="1400" dirty="0" smtClean="0"/>
              <a:t>”)</a:t>
            </a:r>
            <a:endParaRPr lang="en-US"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Computing Applications</a:t>
            </a:r>
            <a:endParaRPr lang="en-US" dirty="0"/>
          </a:p>
        </p:txBody>
      </p:sp>
      <p:sp>
        <p:nvSpPr>
          <p:cNvPr id="3" name="Content Placeholder 2"/>
          <p:cNvSpPr>
            <a:spLocks noGrp="1"/>
          </p:cNvSpPr>
          <p:nvPr>
            <p:ph idx="1"/>
          </p:nvPr>
        </p:nvSpPr>
        <p:spPr>
          <a:xfrm>
            <a:off x="457200" y="1447800"/>
            <a:ext cx="8229600" cy="4530725"/>
          </a:xfrm>
        </p:spPr>
        <p:txBody>
          <a:bodyPr/>
          <a:lstStyle/>
          <a:p>
            <a:r>
              <a:rPr lang="en-US" dirty="0" smtClean="0"/>
              <a:t>Advertizing via Social Networking </a:t>
            </a:r>
          </a:p>
          <a:p>
            <a:r>
              <a:rPr lang="en-US" dirty="0" smtClean="0"/>
              <a:t>Behavior Modeling and Prediction</a:t>
            </a:r>
          </a:p>
          <a:p>
            <a:r>
              <a:rPr lang="en-US" dirty="0" smtClean="0"/>
              <a:t>Epidemic Study</a:t>
            </a:r>
          </a:p>
          <a:p>
            <a:r>
              <a:rPr lang="en-US" dirty="0" smtClean="0"/>
              <a:t>Collaborative Filtering</a:t>
            </a:r>
          </a:p>
          <a:p>
            <a:r>
              <a:rPr lang="en-US" dirty="0" smtClean="0"/>
              <a:t>Crowd Mood Reader</a:t>
            </a:r>
          </a:p>
          <a:p>
            <a:r>
              <a:rPr lang="en-US" dirty="0" smtClean="0"/>
              <a:t>Cultural Trend Monitoring</a:t>
            </a:r>
          </a:p>
          <a:p>
            <a:r>
              <a:rPr lang="en-US" dirty="0" smtClean="0"/>
              <a:t>Visualization</a:t>
            </a:r>
          </a:p>
          <a:p>
            <a:r>
              <a:rPr lang="en-US" dirty="0" smtClean="0"/>
              <a:t>Health 2.0 </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General Evaluation Measures</a:t>
            </a:r>
            <a:endParaRPr lang="en-US" dirty="0"/>
          </a:p>
        </p:txBody>
      </p:sp>
      <p:sp>
        <p:nvSpPr>
          <p:cNvPr id="5" name="Text Placeholder 4"/>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smtClean="0"/>
              <a:t>Basic Evaluation and Metrics</a:t>
            </a:r>
          </a:p>
        </p:txBody>
      </p:sp>
      <p:sp>
        <p:nvSpPr>
          <p:cNvPr id="101379" name="Content Placeholder 2"/>
          <p:cNvSpPr>
            <a:spLocks noGrp="1"/>
          </p:cNvSpPr>
          <p:nvPr>
            <p:ph idx="1"/>
          </p:nvPr>
        </p:nvSpPr>
        <p:spPr>
          <a:xfrm>
            <a:off x="457200" y="1143000"/>
            <a:ext cx="8229600" cy="4983163"/>
          </a:xfrm>
        </p:spPr>
        <p:txBody>
          <a:bodyPr/>
          <a:lstStyle/>
          <a:p>
            <a:r>
              <a:rPr lang="en-US" dirty="0" smtClean="0"/>
              <a:t>Assessment is an essential step</a:t>
            </a:r>
          </a:p>
          <a:p>
            <a:pPr lvl="1"/>
            <a:r>
              <a:rPr lang="en-US" dirty="0" smtClean="0"/>
              <a:t>Comparing with some ground truth if available</a:t>
            </a:r>
          </a:p>
          <a:p>
            <a:r>
              <a:rPr lang="en-US" dirty="0" smtClean="0"/>
              <a:t>Obviously, various tasks may require different ways of performance evaluation</a:t>
            </a:r>
          </a:p>
          <a:p>
            <a:pPr lvl="1"/>
            <a:r>
              <a:rPr lang="en-US" dirty="0" smtClean="0"/>
              <a:t>Ranking</a:t>
            </a:r>
          </a:p>
          <a:p>
            <a:pPr lvl="1"/>
            <a:r>
              <a:rPr lang="en-US" dirty="0" smtClean="0"/>
              <a:t>Clustering</a:t>
            </a:r>
          </a:p>
          <a:p>
            <a:pPr lvl="1"/>
            <a:r>
              <a:rPr lang="en-US" dirty="0" smtClean="0"/>
              <a:t>Classification </a:t>
            </a:r>
          </a:p>
          <a:p>
            <a:r>
              <a:rPr lang="en-US" dirty="0" smtClean="0"/>
              <a:t>An understanding of these concepts will help us to develop more pertinent evaluation methods.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990600"/>
            <a:ext cx="8229600" cy="5181600"/>
          </a:xfrm>
        </p:spPr>
        <p:txBody>
          <a:bodyPr>
            <a:normAutofit fontScale="92500" lnSpcReduction="20000"/>
          </a:bodyPr>
          <a:lstStyle/>
          <a:p>
            <a:r>
              <a:rPr lang="en-US" dirty="0" smtClean="0"/>
              <a:t>Social Media </a:t>
            </a:r>
          </a:p>
          <a:p>
            <a:r>
              <a:rPr lang="en-US" dirty="0" smtClean="0"/>
              <a:t>Data Mining Tasks</a:t>
            </a:r>
          </a:p>
          <a:p>
            <a:r>
              <a:rPr lang="en-US" dirty="0" smtClean="0"/>
              <a:t>Evaluation</a:t>
            </a:r>
          </a:p>
          <a:p>
            <a:endParaRPr lang="en-US" dirty="0" smtClean="0"/>
          </a:p>
          <a:p>
            <a:r>
              <a:rPr lang="en-US" dirty="0" smtClean="0"/>
              <a:t>Principles of Community Detection </a:t>
            </a:r>
          </a:p>
          <a:p>
            <a:r>
              <a:rPr lang="en-US" dirty="0" smtClean="0"/>
              <a:t>Communities in Heterogeneous Networks </a:t>
            </a:r>
          </a:p>
          <a:p>
            <a:r>
              <a:rPr lang="en-US" dirty="0" smtClean="0"/>
              <a:t>Evaluation Methodology for Community Detection</a:t>
            </a:r>
          </a:p>
          <a:p>
            <a:endParaRPr lang="en-US" b="1" dirty="0" smtClean="0"/>
          </a:p>
          <a:p>
            <a:r>
              <a:rPr lang="en-US" dirty="0" smtClean="0"/>
              <a:t>Behavior Prediction via Social Dimensions</a:t>
            </a:r>
          </a:p>
          <a:p>
            <a:r>
              <a:rPr lang="en-US" dirty="0" smtClean="0"/>
              <a:t>Identifying Influential Bloggers in a Community</a:t>
            </a:r>
          </a:p>
          <a:p>
            <a:pPr lvl="1"/>
            <a:r>
              <a:rPr lang="en-US" dirty="0" smtClean="0"/>
              <a:t>A related tutorial on </a:t>
            </a:r>
            <a:r>
              <a:rPr lang="en-US" dirty="0" smtClean="0">
                <a:hlinkClick r:id="rId3"/>
              </a:rPr>
              <a:t>Blogosphere</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itle 1"/>
          <p:cNvSpPr>
            <a:spLocks noGrp="1"/>
          </p:cNvSpPr>
          <p:nvPr>
            <p:ph type="title"/>
          </p:nvPr>
        </p:nvSpPr>
        <p:spPr/>
        <p:txBody>
          <a:bodyPr/>
          <a:lstStyle/>
          <a:p>
            <a:pPr eaLnBrk="1" hangingPunct="1"/>
            <a:r>
              <a:rPr lang="en-US" dirty="0" smtClean="0"/>
              <a:t>Measuring a Ranked List</a:t>
            </a:r>
          </a:p>
        </p:txBody>
      </p:sp>
      <p:sp>
        <p:nvSpPr>
          <p:cNvPr id="13316" name="Content Placeholder 2"/>
          <p:cNvSpPr>
            <a:spLocks noGrp="1"/>
          </p:cNvSpPr>
          <p:nvPr>
            <p:ph idx="1"/>
          </p:nvPr>
        </p:nvSpPr>
        <p:spPr>
          <a:xfrm>
            <a:off x="457200" y="990600"/>
            <a:ext cx="8458200" cy="5181600"/>
          </a:xfrm>
        </p:spPr>
        <p:txBody>
          <a:bodyPr/>
          <a:lstStyle/>
          <a:p>
            <a:pPr marL="342900" lvl="1" indent="-342900" eaLnBrk="1" hangingPunct="1"/>
            <a:r>
              <a:rPr lang="en-US" sz="2400" dirty="0" smtClean="0"/>
              <a:t>Normalized Discounted Cumulative Gain (NDCG)</a:t>
            </a:r>
          </a:p>
          <a:p>
            <a:pPr marL="342900" lvl="1" indent="-342900" eaLnBrk="1" hangingPunct="1"/>
            <a:r>
              <a:rPr lang="en-US" sz="2400" dirty="0" smtClean="0"/>
              <a:t>Measuring relevance of returned search result</a:t>
            </a:r>
          </a:p>
          <a:p>
            <a:pPr lvl="2" eaLnBrk="1" hangingPunct="1"/>
            <a:r>
              <a:rPr lang="en-US" sz="2000" dirty="0" smtClean="0"/>
              <a:t>Multi levels of relevance </a:t>
            </a:r>
            <a:r>
              <a:rPr lang="en-US" sz="2000" i="1" dirty="0" smtClean="0"/>
              <a:t>(r)</a:t>
            </a:r>
            <a:r>
              <a:rPr lang="en-US" sz="2000" dirty="0" smtClean="0"/>
              <a:t>: irrelevant (0), borderline (1), relevant (2)</a:t>
            </a:r>
          </a:p>
          <a:p>
            <a:pPr lvl="2" eaLnBrk="1" hangingPunct="1"/>
            <a:r>
              <a:rPr lang="en-US" sz="2000" dirty="0" smtClean="0"/>
              <a:t>Each relevant document contributes some gain to be cumulated</a:t>
            </a:r>
          </a:p>
          <a:p>
            <a:pPr lvl="2" eaLnBrk="1" hangingPunct="1"/>
            <a:r>
              <a:rPr lang="en-US" sz="2000" dirty="0" smtClean="0"/>
              <a:t>Gain from low ranked documents is discounted</a:t>
            </a:r>
          </a:p>
          <a:p>
            <a:pPr lvl="2" eaLnBrk="1" hangingPunct="1"/>
            <a:r>
              <a:rPr lang="en-US" sz="2000" dirty="0" smtClean="0"/>
              <a:t>Normalized by the maximum DCG</a:t>
            </a:r>
          </a:p>
          <a:p>
            <a:pPr marL="342900" lvl="1" indent="-342900" eaLnBrk="1" hangingPunct="1"/>
            <a:endParaRPr lang="en-US" sz="2400" dirty="0" smtClean="0"/>
          </a:p>
          <a:p>
            <a:pPr marL="342900" lvl="1" indent="-342900" eaLnBrk="1" hangingPunct="1"/>
            <a:endParaRPr lang="en-US" sz="2400" dirty="0" smtClean="0"/>
          </a:p>
          <a:p>
            <a:pPr marL="342900" lvl="1" indent="-342900" eaLnBrk="1" hangingPunct="1"/>
            <a:endParaRPr lang="en-US" sz="2400" dirty="0" smtClean="0"/>
          </a:p>
          <a:p>
            <a:pPr marL="342900" lvl="1" indent="-342900" eaLnBrk="1" hangingPunct="1"/>
            <a:endParaRPr lang="en-US" sz="2400" dirty="0" smtClean="0"/>
          </a:p>
          <a:p>
            <a:pPr marL="342900" lvl="1" indent="-342900" eaLnBrk="1" hangingPunct="1">
              <a:buFont typeface="Arial" charset="0"/>
              <a:buNone/>
            </a:pPr>
            <a:endParaRPr lang="en-US" sz="1800" dirty="0" smtClean="0"/>
          </a:p>
          <a:p>
            <a:pPr marL="342900" lvl="1" indent="-342900" eaLnBrk="1" hangingPunct="1"/>
            <a:endParaRPr lang="en-US" sz="1800" dirty="0" smtClean="0"/>
          </a:p>
        </p:txBody>
      </p:sp>
      <p:graphicFrame>
        <p:nvGraphicFramePr>
          <p:cNvPr id="13314" name="Object 5"/>
          <p:cNvGraphicFramePr>
            <a:graphicFrameLocks noChangeAspect="1"/>
          </p:cNvGraphicFramePr>
          <p:nvPr/>
        </p:nvGraphicFramePr>
        <p:xfrm>
          <a:off x="3733800" y="3733800"/>
          <a:ext cx="1811338" cy="609600"/>
        </p:xfrm>
        <a:graphic>
          <a:graphicData uri="http://schemas.openxmlformats.org/presentationml/2006/ole">
            <p:oleObj spid="_x0000_s152578" name="Equation" r:id="rId4" imgW="1282680" imgH="431640" progId="Equation.3">
              <p:embed/>
            </p:oleObj>
          </a:graphicData>
        </a:graphic>
      </p:graphicFrame>
      <p:graphicFrame>
        <p:nvGraphicFramePr>
          <p:cNvPr id="13315" name="Object 6"/>
          <p:cNvGraphicFramePr>
            <a:graphicFrameLocks noChangeAspect="1"/>
          </p:cNvGraphicFramePr>
          <p:nvPr/>
        </p:nvGraphicFramePr>
        <p:xfrm>
          <a:off x="3303588" y="4325938"/>
          <a:ext cx="2671762" cy="627062"/>
        </p:xfrm>
        <a:graphic>
          <a:graphicData uri="http://schemas.openxmlformats.org/presentationml/2006/ole">
            <p:oleObj spid="_x0000_s152579" name="Equation" r:id="rId5" imgW="1892160" imgH="444240" progId="Equation.3">
              <p:embed/>
            </p:oleObj>
          </a:graphicData>
        </a:graphic>
      </p:graphicFrame>
      <p:graphicFrame>
        <p:nvGraphicFramePr>
          <p:cNvPr id="2" name="Object 7"/>
          <p:cNvGraphicFramePr>
            <a:graphicFrameLocks noChangeAspect="1"/>
          </p:cNvGraphicFramePr>
          <p:nvPr/>
        </p:nvGraphicFramePr>
        <p:xfrm>
          <a:off x="3581400" y="5029200"/>
          <a:ext cx="2211388" cy="609600"/>
        </p:xfrm>
        <a:graphic>
          <a:graphicData uri="http://schemas.openxmlformats.org/presentationml/2006/ole">
            <p:oleObj spid="_x0000_s152580" name="Equation" r:id="rId6" imgW="1612800" imgH="444240" progId="Equation.3">
              <p:embed/>
            </p:oleObj>
          </a:graphicData>
        </a:graphic>
      </p:graphicFrame>
      <p:graphicFrame>
        <p:nvGraphicFramePr>
          <p:cNvPr id="13317" name="Object 8"/>
          <p:cNvGraphicFramePr>
            <a:graphicFrameLocks noChangeAspect="1"/>
          </p:cNvGraphicFramePr>
          <p:nvPr/>
        </p:nvGraphicFramePr>
        <p:xfrm>
          <a:off x="2590800" y="5773738"/>
          <a:ext cx="4038600" cy="322262"/>
        </p:xfrm>
        <a:graphic>
          <a:graphicData uri="http://schemas.openxmlformats.org/presentationml/2006/ole">
            <p:oleObj spid="_x0000_s152581" name="Equation" r:id="rId7" imgW="2844720" imgH="228600" progId="Equation.3">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itle 1"/>
          <p:cNvSpPr>
            <a:spLocks noGrp="1"/>
          </p:cNvSpPr>
          <p:nvPr>
            <p:ph type="title"/>
          </p:nvPr>
        </p:nvSpPr>
        <p:spPr/>
        <p:txBody>
          <a:bodyPr/>
          <a:lstStyle/>
          <a:p>
            <a:r>
              <a:rPr lang="en-US" dirty="0" smtClean="0"/>
              <a:t>NDCG - Example</a:t>
            </a:r>
          </a:p>
        </p:txBody>
      </p:sp>
      <p:graphicFrame>
        <p:nvGraphicFramePr>
          <p:cNvPr id="4" name="Content Placeholder 3"/>
          <p:cNvGraphicFramePr>
            <a:graphicFrameLocks noGrp="1"/>
          </p:cNvGraphicFramePr>
          <p:nvPr>
            <p:ph idx="1"/>
          </p:nvPr>
        </p:nvGraphicFramePr>
        <p:xfrm>
          <a:off x="838200" y="1447800"/>
          <a:ext cx="7239001" cy="2590801"/>
        </p:xfrm>
        <a:graphic>
          <a:graphicData uri="http://schemas.openxmlformats.org/drawingml/2006/table">
            <a:tbl>
              <a:tblPr/>
              <a:tblGrid>
                <a:gridCol w="1034143"/>
                <a:gridCol w="1034143"/>
                <a:gridCol w="1034143"/>
                <a:gridCol w="1034143"/>
                <a:gridCol w="1034143"/>
                <a:gridCol w="1034143"/>
                <a:gridCol w="1034143"/>
              </a:tblGrid>
              <a:tr h="334297">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Calibri" pitchFamily="1" charset="0"/>
                        </a:rPr>
                        <a:t>i</a:t>
                      </a:r>
                      <a:endParaRPr kumimoji="0" lang="en-US" sz="1400" b="0" i="0" u="none" strike="noStrike" cap="none" normalizeH="0" baseline="0" dirty="0" smtClean="0">
                        <a:ln>
                          <a:noFill/>
                        </a:ln>
                        <a:solidFill>
                          <a:schemeClr val="tx1"/>
                        </a:solidFill>
                        <a:effectLst/>
                        <a:latin typeface="Calibri" pitchFamily="1"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Ground Truth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Ranking Function</a:t>
                      </a:r>
                      <a:r>
                        <a:rPr kumimoji="0" lang="en-US" sz="1400" b="0" i="0" u="none" strike="noStrike" cap="none" normalizeH="0" baseline="-2500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Ranking Function</a:t>
                      </a:r>
                      <a:r>
                        <a:rPr kumimoji="0" lang="en-US" sz="1400" b="0" i="0" u="none" strike="noStrike" cap="none" normalizeH="0" baseline="-2500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585019">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1"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r</a:t>
                      </a:r>
                      <a:r>
                        <a:rPr kumimoji="0" lang="en-US" sz="1400" b="0" i="0" u="none" strike="noStrike" cap="none" normalizeH="0" baseline="-25000" smtClean="0">
                          <a:ln>
                            <a:noFill/>
                          </a:ln>
                          <a:solidFill>
                            <a:schemeClr val="tx1"/>
                          </a:solidFill>
                          <a:effectLst/>
                          <a:latin typeface="Calibri" pitchFamily="1"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r</a:t>
                      </a:r>
                      <a:r>
                        <a:rPr kumimoji="0" lang="en-US" sz="1400" b="0" i="0" u="none" strike="noStrike" cap="none" normalizeH="0" baseline="-25000" smtClean="0">
                          <a:ln>
                            <a:noFill/>
                          </a:ln>
                          <a:solidFill>
                            <a:schemeClr val="tx1"/>
                          </a:solidFill>
                          <a:effectLst/>
                          <a:latin typeface="Calibri" pitchFamily="1"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Document Order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r</a:t>
                      </a:r>
                      <a:r>
                        <a:rPr kumimoji="0" lang="en-US" sz="1400" b="0" i="0" u="none" strike="noStrike" cap="none" normalizeH="0" baseline="-25000" smtClean="0">
                          <a:ln>
                            <a:noFill/>
                          </a:ln>
                          <a:solidFill>
                            <a:schemeClr val="tx1"/>
                          </a:solidFill>
                          <a:effectLst/>
                          <a:latin typeface="Calibri" pitchFamily="1"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334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334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334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d1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r>
              <a:tr h="3342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25000" smtClean="0">
                        <a:ln>
                          <a:noFill/>
                        </a:ln>
                        <a:solidFill>
                          <a:schemeClr val="tx1"/>
                        </a:solidFill>
                        <a:effectLst/>
                        <a:latin typeface="Calibri" pitchFamily="1"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1" charset="0"/>
                        </a:rPr>
                        <a:t>NDCG</a:t>
                      </a:r>
                      <a:r>
                        <a:rPr kumimoji="0" lang="en-US" sz="1400" b="0" i="0" u="none" strike="noStrike" cap="none" normalizeH="0" baseline="-25000" dirty="0" smtClean="0">
                          <a:ln>
                            <a:noFill/>
                          </a:ln>
                          <a:solidFill>
                            <a:schemeClr val="tx1"/>
                          </a:solidFill>
                          <a:effectLst/>
                          <a:latin typeface="Calibri" pitchFamily="1" charset="0"/>
                        </a:rPr>
                        <a:t>GT</a:t>
                      </a:r>
                      <a:r>
                        <a:rPr kumimoji="0" lang="en-US" sz="1400" b="0" i="0" u="none" strike="noStrike" cap="none" normalizeH="0" baseline="0" dirty="0" smtClean="0">
                          <a:ln>
                            <a:noFill/>
                          </a:ln>
                          <a:solidFill>
                            <a:schemeClr val="tx1"/>
                          </a:solidFill>
                          <a:effectLst/>
                          <a:latin typeface="Calibri" pitchFamily="1" charset="0"/>
                        </a:rPr>
                        <a:t>=1.00</a:t>
                      </a:r>
                      <a:endParaRPr kumimoji="0" lang="en-US" sz="1400" b="0" i="0" u="none" strike="noStrike" cap="none" normalizeH="0" baseline="-25000" dirty="0" smtClean="0">
                        <a:ln>
                          <a:noFill/>
                        </a:ln>
                        <a:solidFill>
                          <a:schemeClr val="tx1"/>
                        </a:solidFill>
                        <a:effectLst/>
                        <a:latin typeface="Calibri" pitchFamily="1"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alibri" pitchFamily="1" charset="0"/>
                        </a:rPr>
                        <a:t>NDCG</a:t>
                      </a:r>
                      <a:r>
                        <a:rPr kumimoji="0" lang="en-US" sz="1400" b="0" i="0" u="none" strike="noStrike" cap="none" normalizeH="0" baseline="-25000" smtClean="0">
                          <a:ln>
                            <a:noFill/>
                          </a:ln>
                          <a:solidFill>
                            <a:schemeClr val="tx1"/>
                          </a:solidFill>
                          <a:effectLst/>
                          <a:latin typeface="Calibri" pitchFamily="1" charset="0"/>
                        </a:rPr>
                        <a:t>RF1</a:t>
                      </a:r>
                      <a:r>
                        <a:rPr kumimoji="0" lang="en-US" sz="1400" b="0" i="0" u="none" strike="noStrike" cap="none" normalizeH="0" baseline="0" smtClean="0">
                          <a:ln>
                            <a:noFill/>
                          </a:ln>
                          <a:solidFill>
                            <a:schemeClr val="tx1"/>
                          </a:solidFill>
                          <a:effectLst/>
                          <a:latin typeface="Calibri" pitchFamily="1" charset="0"/>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itchFamily="1" charset="0"/>
                        </a:rPr>
                        <a:t>NDCG</a:t>
                      </a:r>
                      <a:r>
                        <a:rPr kumimoji="0" lang="en-US" sz="1400" b="0" i="0" u="none" strike="noStrike" cap="none" normalizeH="0" baseline="-25000" dirty="0" smtClean="0">
                          <a:ln>
                            <a:noFill/>
                          </a:ln>
                          <a:solidFill>
                            <a:schemeClr val="tx1"/>
                          </a:solidFill>
                          <a:effectLst/>
                          <a:latin typeface="Calibri" pitchFamily="1" charset="0"/>
                        </a:rPr>
                        <a:t>RF2</a:t>
                      </a:r>
                      <a:r>
                        <a:rPr kumimoji="0" lang="en-US" sz="1400" b="0" i="0" u="none" strike="noStrike" cap="none" normalizeH="0" baseline="0" dirty="0" smtClean="0">
                          <a:ln>
                            <a:noFill/>
                          </a:ln>
                          <a:solidFill>
                            <a:schemeClr val="tx1"/>
                          </a:solidFill>
                          <a:effectLst/>
                          <a:latin typeface="Calibri" pitchFamily="1" charset="0"/>
                        </a:rPr>
                        <a:t>=0.9203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bl>
          </a:graphicData>
        </a:graphic>
      </p:graphicFrame>
      <p:graphicFrame>
        <p:nvGraphicFramePr>
          <p:cNvPr id="14338" name="Object 2"/>
          <p:cNvGraphicFramePr>
            <a:graphicFrameLocks noChangeAspect="1"/>
          </p:cNvGraphicFramePr>
          <p:nvPr/>
        </p:nvGraphicFramePr>
        <p:xfrm>
          <a:off x="2971800" y="4267200"/>
          <a:ext cx="3009900" cy="482600"/>
        </p:xfrm>
        <a:graphic>
          <a:graphicData uri="http://schemas.openxmlformats.org/presentationml/2006/ole">
            <p:oleObj spid="_x0000_s153602" name="Equation" r:id="rId3" imgW="3009600" imgH="482400" progId="Equation.3">
              <p:embed/>
            </p:oleObj>
          </a:graphicData>
        </a:graphic>
      </p:graphicFrame>
      <p:graphicFrame>
        <p:nvGraphicFramePr>
          <p:cNvPr id="14339" name="Object 4"/>
          <p:cNvGraphicFramePr>
            <a:graphicFrameLocks noChangeAspect="1"/>
          </p:cNvGraphicFramePr>
          <p:nvPr/>
        </p:nvGraphicFramePr>
        <p:xfrm>
          <a:off x="2959100" y="4775200"/>
          <a:ext cx="3035300" cy="482600"/>
        </p:xfrm>
        <a:graphic>
          <a:graphicData uri="http://schemas.openxmlformats.org/presentationml/2006/ole">
            <p:oleObj spid="_x0000_s153603" name="Equation" r:id="rId4" imgW="3035160" imgH="482400" progId="Equation.3">
              <p:embed/>
            </p:oleObj>
          </a:graphicData>
        </a:graphic>
      </p:graphicFrame>
      <p:graphicFrame>
        <p:nvGraphicFramePr>
          <p:cNvPr id="14340" name="Object 5"/>
          <p:cNvGraphicFramePr>
            <a:graphicFrameLocks noChangeAspect="1"/>
          </p:cNvGraphicFramePr>
          <p:nvPr/>
        </p:nvGraphicFramePr>
        <p:xfrm>
          <a:off x="2952750" y="5257800"/>
          <a:ext cx="3048000" cy="482600"/>
        </p:xfrm>
        <a:graphic>
          <a:graphicData uri="http://schemas.openxmlformats.org/presentationml/2006/ole">
            <p:oleObj spid="_x0000_s153604" name="Equation" r:id="rId5" imgW="3047760" imgH="482400" progId="Equation.3">
              <p:embed/>
            </p:oleObj>
          </a:graphicData>
        </a:graphic>
      </p:graphicFrame>
      <p:graphicFrame>
        <p:nvGraphicFramePr>
          <p:cNvPr id="14341" name="Object 6"/>
          <p:cNvGraphicFramePr>
            <a:graphicFrameLocks noChangeAspect="1"/>
          </p:cNvGraphicFramePr>
          <p:nvPr/>
        </p:nvGraphicFramePr>
        <p:xfrm>
          <a:off x="3556000" y="5865812"/>
          <a:ext cx="1841500" cy="228600"/>
        </p:xfrm>
        <a:graphic>
          <a:graphicData uri="http://schemas.openxmlformats.org/presentationml/2006/ole">
            <p:oleObj spid="_x0000_s153605" name="Equation" r:id="rId6" imgW="1841400" imgH="228600" progId="Equation.3">
              <p:embed/>
            </p:oleObj>
          </a:graphicData>
        </a:graphic>
      </p:graphicFrame>
      <p:sp>
        <p:nvSpPr>
          <p:cNvPr id="14399" name="TextBox 10"/>
          <p:cNvSpPr txBox="1">
            <a:spLocks noChangeArrowheads="1"/>
          </p:cNvSpPr>
          <p:nvPr/>
        </p:nvSpPr>
        <p:spPr bwMode="auto">
          <a:xfrm>
            <a:off x="2743200" y="914400"/>
            <a:ext cx="3768981" cy="461665"/>
          </a:xfrm>
          <a:prstGeom prst="rect">
            <a:avLst/>
          </a:prstGeom>
          <a:noFill/>
          <a:ln w="9525">
            <a:noFill/>
            <a:miter lim="800000"/>
            <a:headEnd/>
            <a:tailEnd/>
          </a:ln>
        </p:spPr>
        <p:txBody>
          <a:bodyPr wrap="none">
            <a:spAutoFit/>
          </a:bodyPr>
          <a:lstStyle/>
          <a:p>
            <a:pPr algn="ctr"/>
            <a:r>
              <a:rPr lang="en-US" sz="2400" dirty="0"/>
              <a:t>4 documents: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Title 1"/>
          <p:cNvSpPr>
            <a:spLocks noGrp="1"/>
          </p:cNvSpPr>
          <p:nvPr>
            <p:ph type="title"/>
          </p:nvPr>
        </p:nvSpPr>
        <p:spPr/>
        <p:txBody>
          <a:bodyPr/>
          <a:lstStyle/>
          <a:p>
            <a:r>
              <a:rPr lang="en-US" dirty="0" smtClean="0"/>
              <a:t>Comparing Two Ranked Lists</a:t>
            </a:r>
          </a:p>
        </p:txBody>
      </p:sp>
      <p:sp>
        <p:nvSpPr>
          <p:cNvPr id="15364" name="Content Placeholder 2"/>
          <p:cNvSpPr>
            <a:spLocks noGrp="1"/>
          </p:cNvSpPr>
          <p:nvPr>
            <p:ph idx="1"/>
          </p:nvPr>
        </p:nvSpPr>
        <p:spPr>
          <a:xfrm>
            <a:off x="457200" y="1600200"/>
            <a:ext cx="5029200" cy="4525963"/>
          </a:xfrm>
        </p:spPr>
        <p:txBody>
          <a:bodyPr/>
          <a:lstStyle/>
          <a:p>
            <a:r>
              <a:rPr lang="en-US" smtClean="0"/>
              <a:t>Rank correlation</a:t>
            </a:r>
          </a:p>
          <a:p>
            <a:pPr lvl="1"/>
            <a:r>
              <a:rPr lang="en-US" smtClean="0"/>
              <a:t>Spearman’s rank correlation coefficient</a:t>
            </a:r>
          </a:p>
          <a:p>
            <a:pPr lvl="1"/>
            <a:endParaRPr lang="en-US" smtClean="0"/>
          </a:p>
          <a:p>
            <a:pPr lvl="1"/>
            <a:endParaRPr lang="en-US" smtClean="0"/>
          </a:p>
          <a:p>
            <a:pPr lvl="1"/>
            <a:r>
              <a:rPr lang="en-US" smtClean="0"/>
              <a:t>Example</a:t>
            </a:r>
          </a:p>
          <a:p>
            <a:pPr lvl="1">
              <a:buFont typeface="Arial" charset="0"/>
              <a:buNone/>
            </a:pPr>
            <a:r>
              <a:rPr lang="el-GR" smtClean="0">
                <a:latin typeface="Times New Roman" pitchFamily="1" charset="0"/>
                <a:cs typeface="Times New Roman" pitchFamily="1" charset="0"/>
              </a:rPr>
              <a:t>ρ</a:t>
            </a:r>
            <a:r>
              <a:rPr lang="en-US" smtClean="0">
                <a:latin typeface="Times New Roman" pitchFamily="1" charset="0"/>
                <a:cs typeface="Times New Roman" pitchFamily="1" charset="0"/>
              </a:rPr>
              <a:t> = 1-(6*194/10*(10</a:t>
            </a:r>
            <a:r>
              <a:rPr lang="en-US" baseline="30000" smtClean="0">
                <a:latin typeface="Times New Roman" pitchFamily="1" charset="0"/>
                <a:cs typeface="Times New Roman" pitchFamily="1" charset="0"/>
              </a:rPr>
              <a:t>2</a:t>
            </a:r>
            <a:r>
              <a:rPr lang="en-US" smtClean="0">
                <a:latin typeface="Times New Roman" pitchFamily="1" charset="0"/>
                <a:cs typeface="Times New Roman" pitchFamily="1" charset="0"/>
              </a:rPr>
              <a:t>-1))</a:t>
            </a:r>
          </a:p>
          <a:p>
            <a:pPr lvl="1">
              <a:buFont typeface="Arial" charset="0"/>
              <a:buNone/>
            </a:pPr>
            <a:r>
              <a:rPr lang="en-US" smtClean="0">
                <a:latin typeface="Times New Roman" pitchFamily="1" charset="0"/>
                <a:cs typeface="Times New Roman" pitchFamily="1" charset="0"/>
              </a:rPr>
              <a:t>	    = -0.175</a:t>
            </a:r>
            <a:endParaRPr lang="en-US" smtClean="0"/>
          </a:p>
        </p:txBody>
      </p:sp>
      <p:graphicFrame>
        <p:nvGraphicFramePr>
          <p:cNvPr id="15362" name="Object 2"/>
          <p:cNvGraphicFramePr>
            <a:graphicFrameLocks noChangeAspect="1"/>
          </p:cNvGraphicFramePr>
          <p:nvPr/>
        </p:nvGraphicFramePr>
        <p:xfrm>
          <a:off x="2497138" y="2892425"/>
          <a:ext cx="2379662" cy="1069975"/>
        </p:xfrm>
        <a:graphic>
          <a:graphicData uri="http://schemas.openxmlformats.org/presentationml/2006/ole">
            <p:oleObj spid="_x0000_s154626" name="Equation" r:id="rId4" imgW="1015920" imgH="457200" progId="Equation.3">
              <p:embed/>
            </p:oleObj>
          </a:graphicData>
        </a:graphic>
      </p:graphicFrame>
      <p:graphicFrame>
        <p:nvGraphicFramePr>
          <p:cNvPr id="5" name="Table 4"/>
          <p:cNvGraphicFramePr>
            <a:graphicFrameLocks noGrp="1"/>
          </p:cNvGraphicFramePr>
          <p:nvPr/>
        </p:nvGraphicFramePr>
        <p:xfrm>
          <a:off x="5486400" y="1828800"/>
          <a:ext cx="3260725" cy="4046543"/>
        </p:xfrm>
        <a:graphic>
          <a:graphicData uri="http://schemas.openxmlformats.org/drawingml/2006/table">
            <a:tbl>
              <a:tblPr/>
              <a:tblGrid>
                <a:gridCol w="571500"/>
                <a:gridCol w="457200"/>
                <a:gridCol w="681038"/>
                <a:gridCol w="681037"/>
                <a:gridCol w="412750"/>
                <a:gridCol w="457200"/>
              </a:tblGrid>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X</a:t>
                      </a:r>
                      <a:r>
                        <a:rPr kumimoji="0" lang="en-US" sz="1600" b="0" i="1" u="none" strike="noStrike" cap="none" normalizeH="0" baseline="-25000" smtClean="0">
                          <a:ln>
                            <a:noFill/>
                          </a:ln>
                          <a:solidFill>
                            <a:schemeClr val="tx1"/>
                          </a:solidFill>
                          <a:effectLst/>
                          <a:latin typeface="Calibri" pitchFamily="1" charset="0"/>
                        </a:rPr>
                        <a:t>i</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Y</a:t>
                      </a:r>
                      <a:r>
                        <a:rPr kumimoji="0" lang="en-US" sz="1600" b="0" i="1" u="none" strike="noStrike" cap="none" normalizeH="0" baseline="-25000" smtClean="0">
                          <a:ln>
                            <a:noFill/>
                          </a:ln>
                          <a:solidFill>
                            <a:schemeClr val="tx1"/>
                          </a:solidFill>
                          <a:effectLst/>
                          <a:latin typeface="Calibri" pitchFamily="1" charset="0"/>
                        </a:rPr>
                        <a:t>i</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rank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x</a:t>
                      </a:r>
                      <a:r>
                        <a:rPr kumimoji="0" lang="en-US" sz="1600" b="0" i="1" u="none" strike="noStrike" cap="none" normalizeH="0" baseline="-25000" smtClean="0">
                          <a:ln>
                            <a:noFill/>
                          </a:ln>
                          <a:solidFill>
                            <a:schemeClr val="tx1"/>
                          </a:solidFill>
                          <a:effectLst/>
                          <a:latin typeface="Calibri" pitchFamily="1" charset="0"/>
                        </a:rPr>
                        <a:t>i</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rank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y</a:t>
                      </a:r>
                      <a:r>
                        <a:rPr kumimoji="0" lang="en-US" sz="1600" b="0" i="1" u="none" strike="noStrike" cap="none" normalizeH="0" baseline="-25000" smtClean="0">
                          <a:ln>
                            <a:noFill/>
                          </a:ln>
                          <a:solidFill>
                            <a:schemeClr val="tx1"/>
                          </a:solidFill>
                          <a:effectLst/>
                          <a:latin typeface="Calibri" pitchFamily="1" charset="0"/>
                        </a:rPr>
                        <a:t>i</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d</a:t>
                      </a:r>
                      <a:r>
                        <a:rPr kumimoji="0" lang="en-US" sz="1600" b="0" i="1" u="none" strike="noStrike" cap="none" normalizeH="0" baseline="-25000" smtClean="0">
                          <a:ln>
                            <a:noFill/>
                          </a:ln>
                          <a:solidFill>
                            <a:schemeClr val="tx1"/>
                          </a:solidFill>
                          <a:effectLst/>
                          <a:latin typeface="Calibri" pitchFamily="1" charset="0"/>
                        </a:rPr>
                        <a:t>i</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Calibri" pitchFamily="1" charset="0"/>
                        </a:rPr>
                        <a:t>d</a:t>
                      </a:r>
                      <a:r>
                        <a:rPr kumimoji="0" lang="en-US" sz="1600" b="0" i="1" u="none" strike="noStrike" cap="none" normalizeH="0" baseline="-25000" smtClean="0">
                          <a:ln>
                            <a:noFill/>
                          </a:ln>
                          <a:solidFill>
                            <a:schemeClr val="tx1"/>
                          </a:solidFill>
                          <a:effectLst/>
                          <a:latin typeface="Calibri" pitchFamily="1" charset="0"/>
                        </a:rPr>
                        <a:t>i</a:t>
                      </a:r>
                      <a:r>
                        <a:rPr kumimoji="0" lang="en-US" sz="1600" b="0" i="1" u="none" strike="noStrike" cap="none" normalizeH="0" baseline="30000" smtClean="0">
                          <a:ln>
                            <a:noFill/>
                          </a:ln>
                          <a:solidFill>
                            <a:schemeClr val="tx1"/>
                          </a:solidFill>
                          <a:effectLst/>
                          <a:latin typeface="Calibri" pitchFamily="1" charset="0"/>
                        </a:rPr>
                        <a:t>2</a:t>
                      </a:r>
                      <a:endParaRPr kumimoji="0" lang="en-US" sz="1600" b="0" i="0" u="none" strike="noStrike" cap="none" normalizeH="0" baseline="0" smtClean="0">
                        <a:ln>
                          <a:noFill/>
                        </a:ln>
                        <a:solidFill>
                          <a:schemeClr val="tx1"/>
                        </a:solidFill>
                        <a:effectLst/>
                        <a:latin typeface="Calibri" pitchFamily="1" charset="0"/>
                      </a:endParaRP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86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-4</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28</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8</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4</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101</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50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4</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110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8</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5</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112</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2</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7</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49</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44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113</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12</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10</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4</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alibri" pitchFamily="1" charset="0"/>
                        </a:rPr>
                        <a:t>36</a:t>
                      </a:r>
                    </a:p>
                  </a:txBody>
                  <a:tcPr marL="81280" marR="81280" marT="40640" marB="40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7" name="Title 1"/>
          <p:cNvSpPr>
            <a:spLocks noGrp="1"/>
          </p:cNvSpPr>
          <p:nvPr>
            <p:ph type="title"/>
          </p:nvPr>
        </p:nvSpPr>
        <p:spPr/>
        <p:txBody>
          <a:bodyPr/>
          <a:lstStyle/>
          <a:p>
            <a:r>
              <a:rPr lang="en-US" dirty="0" smtClean="0"/>
              <a:t>Concordance between a Pair</a:t>
            </a:r>
          </a:p>
        </p:txBody>
      </p:sp>
      <p:sp>
        <p:nvSpPr>
          <p:cNvPr id="16388" name="Content Placeholder 2"/>
          <p:cNvSpPr>
            <a:spLocks noGrp="1"/>
          </p:cNvSpPr>
          <p:nvPr>
            <p:ph idx="1"/>
          </p:nvPr>
        </p:nvSpPr>
        <p:spPr>
          <a:xfrm>
            <a:off x="457200" y="1143000"/>
            <a:ext cx="8229600" cy="4983163"/>
          </a:xfrm>
        </p:spPr>
        <p:txBody>
          <a:bodyPr/>
          <a:lstStyle/>
          <a:p>
            <a:r>
              <a:rPr lang="en-US" sz="2800" dirty="0" smtClean="0"/>
              <a:t>Rank correlation</a:t>
            </a:r>
          </a:p>
          <a:p>
            <a:pPr lvl="1"/>
            <a:r>
              <a:rPr lang="en-US" sz="2400" dirty="0" smtClean="0"/>
              <a:t>[-1,1]: perfect agreement=1, perfect disagreement=-1</a:t>
            </a:r>
          </a:p>
          <a:p>
            <a:pPr lvl="1"/>
            <a:r>
              <a:rPr lang="fr-FR" sz="2400" dirty="0" smtClean="0"/>
              <a:t>Kendall tau </a:t>
            </a:r>
            <a:r>
              <a:rPr lang="fr-FR" sz="2400" dirty="0" err="1" smtClean="0"/>
              <a:t>rankcorrelation</a:t>
            </a:r>
            <a:r>
              <a:rPr lang="fr-FR" sz="2400" dirty="0" smtClean="0"/>
              <a:t> coefficient</a:t>
            </a:r>
          </a:p>
          <a:p>
            <a:pPr lvl="2"/>
            <a:endParaRPr lang="fr-FR" sz="2000" dirty="0" smtClean="0"/>
          </a:p>
          <a:p>
            <a:pPr lvl="1"/>
            <a:endParaRPr lang="en-US" sz="2400" dirty="0" smtClean="0"/>
          </a:p>
          <a:p>
            <a:pPr lvl="1"/>
            <a:r>
              <a:rPr lang="en-US" sz="2400" dirty="0" smtClean="0"/>
              <a:t>Example</a:t>
            </a:r>
          </a:p>
        </p:txBody>
      </p:sp>
      <p:graphicFrame>
        <p:nvGraphicFramePr>
          <p:cNvPr id="16386" name="Object 4"/>
          <p:cNvGraphicFramePr>
            <a:graphicFrameLocks noChangeAspect="1"/>
          </p:cNvGraphicFramePr>
          <p:nvPr/>
        </p:nvGraphicFramePr>
        <p:xfrm>
          <a:off x="3276600" y="2514600"/>
          <a:ext cx="1981200" cy="895350"/>
        </p:xfrm>
        <a:graphic>
          <a:graphicData uri="http://schemas.openxmlformats.org/presentationml/2006/ole">
            <p:oleObj spid="_x0000_s155650" name="Equation" r:id="rId4" imgW="927000" imgH="419040" progId="Equation.3">
              <p:embed/>
            </p:oleObj>
          </a:graphicData>
        </a:graphic>
      </p:graphicFrame>
      <p:graphicFrame>
        <p:nvGraphicFramePr>
          <p:cNvPr id="5" name="Table 4"/>
          <p:cNvGraphicFramePr>
            <a:graphicFrameLocks noGrp="1"/>
          </p:cNvGraphicFramePr>
          <p:nvPr/>
        </p:nvGraphicFramePr>
        <p:xfrm>
          <a:off x="2209800" y="3886200"/>
          <a:ext cx="5273675" cy="1295400"/>
        </p:xfrm>
        <a:graphic>
          <a:graphicData uri="http://schemas.openxmlformats.org/drawingml/2006/table">
            <a:tbl>
              <a:tblPr/>
              <a:tblGrid>
                <a:gridCol w="1928813"/>
                <a:gridCol w="420687"/>
                <a:gridCol w="411163"/>
                <a:gridCol w="409575"/>
                <a:gridCol w="431800"/>
                <a:gridCol w="401637"/>
                <a:gridCol w="401638"/>
                <a:gridCol w="434975"/>
                <a:gridCol w="433387"/>
              </a:tblGrid>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1" charset="0"/>
                        </a:rPr>
                        <a:t>Person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1" charset="0"/>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Rank by Height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Rank by Weight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Calibri" pitchFamily="1" charset="0"/>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1" charset="0"/>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Rectangle 5"/>
          <p:cNvSpPr/>
          <p:nvPr/>
        </p:nvSpPr>
        <p:spPr>
          <a:xfrm>
            <a:off x="2743200" y="5334000"/>
            <a:ext cx="4572000" cy="822325"/>
          </a:xfrm>
          <a:prstGeom prst="rect">
            <a:avLst/>
          </a:prstGeom>
        </p:spPr>
        <p:txBody>
          <a:bodyPr>
            <a:spAutoFit/>
          </a:bodyPr>
          <a:lstStyle/>
          <a:p>
            <a:r>
              <a:rPr lang="en-US" sz="2400" i="1" dirty="0">
                <a:latin typeface="Calibri" pitchFamily="1" charset="0"/>
              </a:rPr>
              <a:t>P</a:t>
            </a:r>
            <a:r>
              <a:rPr lang="en-US" sz="2400" dirty="0">
                <a:latin typeface="Calibri" pitchFamily="1" charset="0"/>
              </a:rPr>
              <a:t> = 5 + 4 + 5 + 4 + 3 + 1 + 0 + 0 = 22</a:t>
            </a:r>
          </a:p>
          <a:p>
            <a:r>
              <a:rPr lang="el-GR" sz="2400" dirty="0">
                <a:latin typeface="Calibri" pitchFamily="1" charset="0"/>
                <a:cs typeface="Times New Roman" pitchFamily="1" charset="0"/>
              </a:rPr>
              <a:t>τ</a:t>
            </a:r>
            <a:r>
              <a:rPr lang="en-US" sz="2400" dirty="0">
                <a:latin typeface="Calibri" pitchFamily="1" charset="0"/>
                <a:cs typeface="Times New Roman" pitchFamily="1" charset="0"/>
              </a:rPr>
              <a:t> = (4*22/8*7 )-1= (88/56)-1 = 0.57</a:t>
            </a:r>
            <a:endParaRPr lang="en-US" sz="2400" dirty="0">
              <a:latin typeface="Calibri" pitchFamily="1"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8400" y="2971800"/>
            <a:ext cx="2438400" cy="12192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Measuring a Classification Result</a:t>
            </a:r>
            <a:endParaRPr lang="en-US" dirty="0"/>
          </a:p>
        </p:txBody>
      </p:sp>
      <p:sp>
        <p:nvSpPr>
          <p:cNvPr id="3" name="Content Placeholder 2"/>
          <p:cNvSpPr>
            <a:spLocks noGrp="1"/>
          </p:cNvSpPr>
          <p:nvPr>
            <p:ph idx="1"/>
          </p:nvPr>
        </p:nvSpPr>
        <p:spPr>
          <a:xfrm>
            <a:off x="457200" y="1219200"/>
            <a:ext cx="8229600" cy="4911725"/>
          </a:xfrm>
        </p:spPr>
        <p:txBody>
          <a:bodyPr/>
          <a:lstStyle/>
          <a:p>
            <a:r>
              <a:rPr lang="en-US" sz="2400" dirty="0" smtClean="0"/>
              <a:t>Confusion Matrix</a:t>
            </a:r>
          </a:p>
          <a:p>
            <a:endParaRPr lang="en-US" sz="2400" dirty="0" smtClean="0"/>
          </a:p>
          <a:p>
            <a:endParaRPr lang="en-US" sz="2400" dirty="0" smtClean="0"/>
          </a:p>
          <a:p>
            <a:endParaRPr lang="en-US" sz="2400" dirty="0" smtClean="0"/>
          </a:p>
          <a:p>
            <a:r>
              <a:rPr lang="en-US" sz="2400" dirty="0" smtClean="0"/>
              <a:t>Measures:</a:t>
            </a:r>
          </a:p>
          <a:p>
            <a:endParaRPr lang="en-US" sz="2400" dirty="0" smtClean="0"/>
          </a:p>
          <a:p>
            <a:endParaRPr lang="en-US" dirty="0"/>
          </a:p>
        </p:txBody>
      </p:sp>
      <p:graphicFrame>
        <p:nvGraphicFramePr>
          <p:cNvPr id="4" name="Table 3"/>
          <p:cNvGraphicFramePr>
            <a:graphicFrameLocks noGrp="1"/>
          </p:cNvGraphicFramePr>
          <p:nvPr/>
        </p:nvGraphicFramePr>
        <p:xfrm>
          <a:off x="1447800" y="1676400"/>
          <a:ext cx="6096000" cy="1112520"/>
        </p:xfrm>
        <a:graphic>
          <a:graphicData uri="http://schemas.openxmlformats.org/drawingml/2006/table">
            <a:tbl>
              <a:tblPr firstRow="1" bandRow="1">
                <a:tableStyleId>{616DA210-FB5B-4158-B5E0-FEB733F419BA}</a:tableStyleId>
              </a:tblPr>
              <a:tblGrid>
                <a:gridCol w="2032000"/>
                <a:gridCol w="2032000"/>
                <a:gridCol w="2032000"/>
              </a:tblGrid>
              <a:tr h="370840">
                <a:tc>
                  <a:txBody>
                    <a:bodyPr/>
                    <a:lstStyle/>
                    <a:p>
                      <a:endParaRPr lang="en-US" dirty="0"/>
                    </a:p>
                  </a:txBody>
                  <a:tcPr/>
                </a:tc>
                <a:tc>
                  <a:txBody>
                    <a:bodyPr/>
                    <a:lstStyle/>
                    <a:p>
                      <a:r>
                        <a:rPr lang="en-US" dirty="0" smtClean="0"/>
                        <a:t>Prediction (+)</a:t>
                      </a:r>
                      <a:endParaRPr lang="en-US" dirty="0"/>
                    </a:p>
                  </a:txBody>
                  <a:tcPr/>
                </a:tc>
                <a:tc>
                  <a:txBody>
                    <a:bodyPr/>
                    <a:lstStyle/>
                    <a:p>
                      <a:r>
                        <a:rPr lang="en-US" dirty="0" smtClean="0"/>
                        <a:t>Prediction (-)</a:t>
                      </a:r>
                      <a:endParaRPr lang="en-US" dirty="0"/>
                    </a:p>
                  </a:txBody>
                  <a:tcPr/>
                </a:tc>
              </a:tr>
              <a:tr h="370840">
                <a:tc>
                  <a:txBody>
                    <a:bodyPr/>
                    <a:lstStyle/>
                    <a:p>
                      <a:r>
                        <a:rPr lang="en-US" dirty="0" smtClean="0"/>
                        <a:t>Truth (+)</a:t>
                      </a:r>
                      <a:endParaRPr lang="en-US" dirty="0"/>
                    </a:p>
                  </a:txBody>
                  <a:tcPr/>
                </a:tc>
                <a:tc>
                  <a:txBody>
                    <a:bodyPr/>
                    <a:lstStyle/>
                    <a:p>
                      <a:r>
                        <a:rPr lang="en-US" dirty="0" smtClean="0"/>
                        <a:t>True</a:t>
                      </a:r>
                      <a:r>
                        <a:rPr lang="en-US" baseline="0" dirty="0" smtClean="0"/>
                        <a:t> Positive (</a:t>
                      </a:r>
                      <a:r>
                        <a:rPr lang="en-US" baseline="0" dirty="0" err="1" smtClean="0"/>
                        <a:t>tp</a:t>
                      </a:r>
                      <a:r>
                        <a:rPr lang="en-US" baseline="0" dirty="0" smtClean="0"/>
                        <a:t>)</a:t>
                      </a:r>
                      <a:endParaRPr lang="en-US" dirty="0"/>
                    </a:p>
                  </a:txBody>
                  <a:tcPr/>
                </a:tc>
                <a:tc>
                  <a:txBody>
                    <a:bodyPr/>
                    <a:lstStyle/>
                    <a:p>
                      <a:r>
                        <a:rPr lang="en-US" dirty="0" smtClean="0"/>
                        <a:t>False Positive (fn)</a:t>
                      </a:r>
                      <a:endParaRPr lang="en-US" dirty="0"/>
                    </a:p>
                  </a:txBody>
                  <a:tcPr/>
                </a:tc>
              </a:tr>
              <a:tr h="370840">
                <a:tc>
                  <a:txBody>
                    <a:bodyPr/>
                    <a:lstStyle/>
                    <a:p>
                      <a:r>
                        <a:rPr lang="en-US" dirty="0" smtClean="0"/>
                        <a:t>Truth (-)</a:t>
                      </a:r>
                      <a:endParaRPr lang="en-US" dirty="0"/>
                    </a:p>
                  </a:txBody>
                  <a:tcPr/>
                </a:tc>
                <a:tc>
                  <a:txBody>
                    <a:bodyPr/>
                    <a:lstStyle/>
                    <a:p>
                      <a:r>
                        <a:rPr lang="en-US" dirty="0" smtClean="0"/>
                        <a:t>False Positive (</a:t>
                      </a:r>
                      <a:r>
                        <a:rPr lang="en-US" dirty="0" err="1" smtClean="0"/>
                        <a:t>fp</a:t>
                      </a:r>
                      <a:r>
                        <a:rPr lang="en-US" dirty="0" smtClean="0"/>
                        <a:t>)</a:t>
                      </a:r>
                      <a:endParaRPr lang="en-US" dirty="0"/>
                    </a:p>
                  </a:txBody>
                  <a:tcPr/>
                </a:tc>
                <a:tc>
                  <a:txBody>
                    <a:bodyPr/>
                    <a:lstStyle/>
                    <a:p>
                      <a:r>
                        <a:rPr lang="en-US" dirty="0" smtClean="0"/>
                        <a:t>True Negative (</a:t>
                      </a:r>
                      <a:r>
                        <a:rPr lang="en-US" dirty="0" err="1" smtClean="0"/>
                        <a:t>tn</a:t>
                      </a:r>
                      <a:r>
                        <a:rPr lang="en-US" dirty="0" smtClean="0"/>
                        <a:t>)</a:t>
                      </a:r>
                      <a:endParaRPr lang="en-US" dirty="0"/>
                    </a:p>
                  </a:txBody>
                  <a:tcPr/>
                </a:tc>
              </a:tr>
            </a:tbl>
          </a:graphicData>
        </a:graphic>
      </p:graphicFrame>
      <p:graphicFrame>
        <p:nvGraphicFramePr>
          <p:cNvPr id="5" name="Object 4"/>
          <p:cNvGraphicFramePr>
            <a:graphicFrameLocks noChangeAspect="1"/>
          </p:cNvGraphicFramePr>
          <p:nvPr/>
        </p:nvGraphicFramePr>
        <p:xfrm>
          <a:off x="2725738" y="2941638"/>
          <a:ext cx="4137025" cy="3167062"/>
        </p:xfrm>
        <a:graphic>
          <a:graphicData uri="http://schemas.openxmlformats.org/presentationml/2006/ole">
            <p:oleObj spid="_x0000_s156674" name="Equation" r:id="rId3" imgW="0" imgH="0" progId="Equation.3">
              <p:embed/>
            </p:oleObj>
          </a:graphicData>
        </a:graphic>
      </p:graphicFrame>
      <p:graphicFrame>
        <p:nvGraphicFramePr>
          <p:cNvPr id="308229" name="Object 5"/>
          <p:cNvGraphicFramePr>
            <a:graphicFrameLocks noChangeAspect="1"/>
          </p:cNvGraphicFramePr>
          <p:nvPr/>
        </p:nvGraphicFramePr>
        <p:xfrm>
          <a:off x="2286000" y="3200400"/>
          <a:ext cx="4137025" cy="3167062"/>
        </p:xfrm>
        <a:graphic>
          <a:graphicData uri="http://schemas.openxmlformats.org/presentationml/2006/ole">
            <p:oleObj spid="_x0000_s156675" name="Equation" r:id="rId4" imgW="0" imgH="0" progId="Equation.3">
              <p:embed/>
            </p:oleObj>
          </a:graphicData>
        </a:graphic>
      </p:graphicFrame>
      <p:sp>
        <p:nvSpPr>
          <p:cNvPr id="8" name="Oval 7"/>
          <p:cNvSpPr/>
          <p:nvPr/>
        </p:nvSpPr>
        <p:spPr>
          <a:xfrm>
            <a:off x="6477000" y="3124200"/>
            <a:ext cx="1295400" cy="838200"/>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934200" y="3124200"/>
            <a:ext cx="1143000" cy="838200"/>
          </a:xfrm>
          <a:prstGeom prst="ellipse">
            <a:avLst/>
          </a:prstGeom>
          <a:solidFill>
            <a:schemeClr val="accent1">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477000" y="3352800"/>
            <a:ext cx="325730" cy="369332"/>
          </a:xfrm>
          <a:prstGeom prst="rect">
            <a:avLst/>
          </a:prstGeom>
          <a:noFill/>
        </p:spPr>
        <p:txBody>
          <a:bodyPr wrap="none" rtlCol="0">
            <a:spAutoFit/>
          </a:bodyPr>
          <a:lstStyle/>
          <a:p>
            <a:r>
              <a:rPr lang="en-US" dirty="0" smtClean="0"/>
              <a:t>+</a:t>
            </a:r>
            <a:endParaRPr lang="en-US" dirty="0"/>
          </a:p>
        </p:txBody>
      </p:sp>
      <p:sp>
        <p:nvSpPr>
          <p:cNvPr id="11" name="TextBox 10"/>
          <p:cNvSpPr txBox="1"/>
          <p:nvPr/>
        </p:nvSpPr>
        <p:spPr>
          <a:xfrm>
            <a:off x="6324600" y="3810000"/>
            <a:ext cx="152400" cy="369332"/>
          </a:xfrm>
          <a:prstGeom prst="rect">
            <a:avLst/>
          </a:prstGeom>
          <a:noFill/>
        </p:spPr>
        <p:txBody>
          <a:bodyPr wrap="square" rtlCol="0">
            <a:spAutoFit/>
          </a:bodyPr>
          <a:lstStyle/>
          <a:p>
            <a:r>
              <a:rPr lang="en-US" dirty="0" smtClean="0"/>
              <a:t>-</a:t>
            </a:r>
            <a:endParaRPr lang="en-US" dirty="0"/>
          </a:p>
        </p:txBody>
      </p:sp>
      <p:sp>
        <p:nvSpPr>
          <p:cNvPr id="12" name="Line Callout 1 11"/>
          <p:cNvSpPr/>
          <p:nvPr/>
        </p:nvSpPr>
        <p:spPr>
          <a:xfrm>
            <a:off x="8001000" y="2209800"/>
            <a:ext cx="914400" cy="612648"/>
          </a:xfrm>
          <a:prstGeom prst="borderCallout1">
            <a:avLst>
              <a:gd name="adj1" fmla="val 32389"/>
              <a:gd name="adj2" fmla="val -1024"/>
              <a:gd name="adj3" fmla="val 153416"/>
              <a:gd name="adj4" fmla="val -4381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001000" y="2209800"/>
            <a:ext cx="1364476" cy="646331"/>
          </a:xfrm>
          <a:prstGeom prst="rect">
            <a:avLst/>
          </a:prstGeom>
          <a:noFill/>
        </p:spPr>
        <p:txBody>
          <a:bodyPr wrap="square" rtlCol="0">
            <a:spAutoFit/>
          </a:bodyPr>
          <a:lstStyle/>
          <a:p>
            <a:r>
              <a:rPr lang="en-US" dirty="0" smtClean="0"/>
              <a:t>Predicted</a:t>
            </a:r>
          </a:p>
          <a:p>
            <a:r>
              <a:rPr lang="en-US" dirty="0" smtClean="0"/>
              <a:t> +</a:t>
            </a:r>
            <a:endParaRPr lang="en-US" dirty="0"/>
          </a:p>
        </p:txBody>
      </p:sp>
      <p:graphicFrame>
        <p:nvGraphicFramePr>
          <p:cNvPr id="156676" name="Object 4"/>
          <p:cNvGraphicFramePr>
            <a:graphicFrameLocks noChangeAspect="1"/>
          </p:cNvGraphicFramePr>
          <p:nvPr/>
        </p:nvGraphicFramePr>
        <p:xfrm>
          <a:off x="2470150" y="3159125"/>
          <a:ext cx="3746500" cy="2921000"/>
        </p:xfrm>
        <a:graphic>
          <a:graphicData uri="http://schemas.openxmlformats.org/presentationml/2006/ole">
            <p:oleObj spid="_x0000_s156676" name="Equation" r:id="rId5" imgW="2247840" imgH="1752480" progId="Equation.3">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F-measure  Example</a:t>
            </a:r>
            <a:endParaRPr lang="en-US" dirty="0"/>
          </a:p>
        </p:txBody>
      </p:sp>
      <p:pic>
        <p:nvPicPr>
          <p:cNvPr id="304130" name="Picture 2"/>
          <p:cNvPicPr>
            <a:picLocks noChangeAspect="1" noChangeArrowheads="1"/>
          </p:cNvPicPr>
          <p:nvPr/>
        </p:nvPicPr>
        <p:blipFill>
          <a:blip r:embed="rId3" cstate="print"/>
          <a:srcRect l="21014" t="12914" r="19565" b="14680"/>
          <a:stretch>
            <a:fillRect/>
          </a:stretch>
        </p:blipFill>
        <p:spPr bwMode="auto">
          <a:xfrm>
            <a:off x="533400" y="1524000"/>
            <a:ext cx="3124200" cy="3124200"/>
          </a:xfrm>
          <a:prstGeom prst="rect">
            <a:avLst/>
          </a:prstGeom>
          <a:noFill/>
          <a:ln w="9525">
            <a:noFill/>
            <a:miter lim="800000"/>
            <a:headEnd/>
            <a:tailEnd/>
          </a:ln>
          <a:effectLst/>
        </p:spPr>
      </p:pic>
      <p:grpSp>
        <p:nvGrpSpPr>
          <p:cNvPr id="3" name="Group 11"/>
          <p:cNvGrpSpPr/>
          <p:nvPr/>
        </p:nvGrpSpPr>
        <p:grpSpPr>
          <a:xfrm>
            <a:off x="838200" y="4800600"/>
            <a:ext cx="1863125" cy="923330"/>
            <a:chOff x="1143000" y="4648200"/>
            <a:chExt cx="1863125" cy="923330"/>
          </a:xfrm>
        </p:grpSpPr>
        <p:sp>
          <p:nvSpPr>
            <p:cNvPr id="8" name="Oval 7"/>
            <p:cNvSpPr/>
            <p:nvPr/>
          </p:nvSpPr>
          <p:spPr>
            <a:xfrm>
              <a:off x="1143000" y="4724400"/>
              <a:ext cx="152400" cy="152400"/>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43000" y="5029200"/>
              <a:ext cx="152400" cy="152400"/>
            </a:xfrm>
            <a:prstGeom prst="ellipse">
              <a:avLst/>
            </a:prstGeom>
            <a:solidFill>
              <a:srgbClr val="70AC2E"/>
            </a:solidFill>
            <a:ln>
              <a:solidFill>
                <a:srgbClr val="70AC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43000" y="5334000"/>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95400" y="4648200"/>
              <a:ext cx="1710725" cy="923330"/>
            </a:xfrm>
            <a:prstGeom prst="rect">
              <a:avLst/>
            </a:prstGeom>
            <a:noFill/>
          </p:spPr>
          <p:txBody>
            <a:bodyPr wrap="none" rtlCol="0">
              <a:spAutoFit/>
            </a:bodyPr>
            <a:lstStyle/>
            <a:p>
              <a:r>
                <a:rPr lang="en-US" dirty="0" smtClean="0"/>
                <a:t>: Smoking</a:t>
              </a:r>
            </a:p>
            <a:p>
              <a:r>
                <a:rPr lang="en-US" dirty="0" smtClean="0"/>
                <a:t>: Non-Smoking</a:t>
              </a:r>
            </a:p>
            <a:p>
              <a:r>
                <a:rPr lang="en-US" dirty="0" smtClean="0"/>
                <a:t>: ? Unknown</a:t>
              </a:r>
              <a:endParaRPr lang="en-US" dirty="0"/>
            </a:p>
          </p:txBody>
        </p:sp>
      </p:grpSp>
      <p:sp>
        <p:nvSpPr>
          <p:cNvPr id="13" name="TextBox 12"/>
          <p:cNvSpPr txBox="1"/>
          <p:nvPr/>
        </p:nvSpPr>
        <p:spPr>
          <a:xfrm>
            <a:off x="3962400" y="1066800"/>
            <a:ext cx="1838965" cy="1754326"/>
          </a:xfrm>
          <a:prstGeom prst="rect">
            <a:avLst/>
          </a:prstGeom>
          <a:noFill/>
          <a:ln>
            <a:solidFill>
              <a:srgbClr val="C00000"/>
            </a:solidFill>
          </a:ln>
        </p:spPr>
        <p:txBody>
          <a:bodyPr wrap="none" rtlCol="0">
            <a:spAutoFit/>
          </a:bodyPr>
          <a:lstStyle/>
          <a:p>
            <a:pPr algn="ctr"/>
            <a:r>
              <a:rPr lang="en-US" dirty="0" smtClean="0">
                <a:solidFill>
                  <a:srgbClr val="0000FF"/>
                </a:solidFill>
              </a:rPr>
              <a:t>Predictions</a:t>
            </a:r>
          </a:p>
          <a:p>
            <a:r>
              <a:rPr lang="en-US" dirty="0" smtClean="0"/>
              <a:t>6: Non-Smoking</a:t>
            </a:r>
          </a:p>
          <a:p>
            <a:r>
              <a:rPr lang="en-US" dirty="0" smtClean="0"/>
              <a:t>7: Non-Smoking</a:t>
            </a:r>
          </a:p>
          <a:p>
            <a:r>
              <a:rPr lang="en-US" dirty="0" smtClean="0"/>
              <a:t>8: Smoking</a:t>
            </a:r>
          </a:p>
          <a:p>
            <a:r>
              <a:rPr lang="en-US" dirty="0" smtClean="0"/>
              <a:t>9: Non-Smoking</a:t>
            </a:r>
            <a:br>
              <a:rPr lang="en-US" dirty="0" smtClean="0"/>
            </a:br>
            <a:r>
              <a:rPr lang="en-US" dirty="0" smtClean="0"/>
              <a:t>10: Smoking</a:t>
            </a:r>
            <a:endParaRPr lang="en-US" dirty="0"/>
          </a:p>
        </p:txBody>
      </p:sp>
      <p:sp>
        <p:nvSpPr>
          <p:cNvPr id="12" name="TextBox 11"/>
          <p:cNvSpPr txBox="1"/>
          <p:nvPr/>
        </p:nvSpPr>
        <p:spPr>
          <a:xfrm>
            <a:off x="6019800" y="1066800"/>
            <a:ext cx="1838965" cy="1754326"/>
          </a:xfrm>
          <a:prstGeom prst="rect">
            <a:avLst/>
          </a:prstGeom>
          <a:noFill/>
          <a:ln>
            <a:solidFill>
              <a:srgbClr val="C00000"/>
            </a:solidFill>
          </a:ln>
        </p:spPr>
        <p:txBody>
          <a:bodyPr wrap="none" rtlCol="0">
            <a:spAutoFit/>
          </a:bodyPr>
          <a:lstStyle/>
          <a:p>
            <a:pPr algn="ctr"/>
            <a:r>
              <a:rPr lang="en-US" dirty="0" smtClean="0">
                <a:solidFill>
                  <a:srgbClr val="0000FF"/>
                </a:solidFill>
              </a:rPr>
              <a:t>Truth</a:t>
            </a:r>
          </a:p>
          <a:p>
            <a:r>
              <a:rPr lang="en-US" dirty="0" smtClean="0"/>
              <a:t>6: Smoking</a:t>
            </a:r>
          </a:p>
          <a:p>
            <a:r>
              <a:rPr lang="en-US" dirty="0" smtClean="0"/>
              <a:t>7: Non-Smoking</a:t>
            </a:r>
          </a:p>
          <a:p>
            <a:r>
              <a:rPr lang="en-US" dirty="0" smtClean="0"/>
              <a:t>8: Smoking</a:t>
            </a:r>
          </a:p>
          <a:p>
            <a:r>
              <a:rPr lang="en-US" dirty="0" smtClean="0"/>
              <a:t>9: Smoking</a:t>
            </a:r>
            <a:br>
              <a:rPr lang="en-US" dirty="0" smtClean="0"/>
            </a:br>
            <a:r>
              <a:rPr lang="en-US" dirty="0" smtClean="0"/>
              <a:t>10: Smoking</a:t>
            </a:r>
            <a:endParaRPr lang="en-US" dirty="0"/>
          </a:p>
        </p:txBody>
      </p:sp>
      <p:graphicFrame>
        <p:nvGraphicFramePr>
          <p:cNvPr id="14" name="Table 13"/>
          <p:cNvGraphicFramePr>
            <a:graphicFrameLocks noGrp="1"/>
          </p:cNvGraphicFramePr>
          <p:nvPr/>
        </p:nvGraphicFramePr>
        <p:xfrm>
          <a:off x="3733800" y="3048000"/>
          <a:ext cx="5029200" cy="1447800"/>
        </p:xfrm>
        <a:graphic>
          <a:graphicData uri="http://schemas.openxmlformats.org/drawingml/2006/table">
            <a:tbl>
              <a:tblPr firstRow="1" bandRow="1">
                <a:tableStyleId>{5C22544A-7EE6-4342-B048-85BDC9FD1C3A}</a:tableStyleId>
              </a:tblPr>
              <a:tblGrid>
                <a:gridCol w="1676400"/>
                <a:gridCol w="1676400"/>
                <a:gridCol w="1676400"/>
              </a:tblGrid>
              <a:tr h="482600">
                <a:tc>
                  <a:txBody>
                    <a:bodyPr/>
                    <a:lstStyle/>
                    <a:p>
                      <a:endParaRPr lang="en-US" dirty="0"/>
                    </a:p>
                  </a:txBody>
                  <a:tcPr/>
                </a:tc>
                <a:tc>
                  <a:txBody>
                    <a:bodyPr/>
                    <a:lstStyle/>
                    <a:p>
                      <a:r>
                        <a:rPr lang="en-US" dirty="0" smtClean="0"/>
                        <a:t>Truth (+)</a:t>
                      </a:r>
                      <a:endParaRPr lang="en-US" dirty="0"/>
                    </a:p>
                  </a:txBody>
                  <a:tcPr/>
                </a:tc>
                <a:tc>
                  <a:txBody>
                    <a:bodyPr/>
                    <a:lstStyle/>
                    <a:p>
                      <a:r>
                        <a:rPr lang="en-US" dirty="0" smtClean="0"/>
                        <a:t>Truth (-)</a:t>
                      </a:r>
                      <a:endParaRPr lang="en-US" dirty="0"/>
                    </a:p>
                  </a:txBody>
                  <a:tcPr/>
                </a:tc>
              </a:tr>
              <a:tr h="482600">
                <a:tc>
                  <a:txBody>
                    <a:bodyPr/>
                    <a:lstStyle/>
                    <a:p>
                      <a:r>
                        <a:rPr lang="en-US" dirty="0" smtClean="0"/>
                        <a:t>Prediction</a:t>
                      </a:r>
                      <a:r>
                        <a:rPr lang="en-US" baseline="0" dirty="0" smtClean="0"/>
                        <a:t> (+) </a:t>
                      </a:r>
                      <a:endParaRPr lang="en-US" dirty="0"/>
                    </a:p>
                  </a:txBody>
                  <a:tcPr/>
                </a:tc>
                <a:tc>
                  <a:txBody>
                    <a:bodyPr/>
                    <a:lstStyle/>
                    <a:p>
                      <a:r>
                        <a:rPr lang="en-US" dirty="0" smtClean="0"/>
                        <a:t>2</a:t>
                      </a:r>
                      <a:r>
                        <a:rPr lang="en-US" baseline="0" dirty="0" smtClean="0"/>
                        <a:t> (node 8, 10)</a:t>
                      </a:r>
                      <a:endParaRPr lang="en-US" dirty="0"/>
                    </a:p>
                  </a:txBody>
                  <a:tcPr/>
                </a:tc>
                <a:tc>
                  <a:txBody>
                    <a:bodyPr/>
                    <a:lstStyle/>
                    <a:p>
                      <a:r>
                        <a:rPr lang="en-US" dirty="0" smtClean="0"/>
                        <a:t>0</a:t>
                      </a:r>
                      <a:endParaRPr lang="en-US" dirty="0"/>
                    </a:p>
                  </a:txBody>
                  <a:tcPr/>
                </a:tc>
              </a:tr>
              <a:tr h="482600">
                <a:tc>
                  <a:txBody>
                    <a:bodyPr/>
                    <a:lstStyle/>
                    <a:p>
                      <a:r>
                        <a:rPr lang="en-US" dirty="0" smtClean="0"/>
                        <a:t>Prediction (-)</a:t>
                      </a:r>
                      <a:endParaRPr lang="en-US" dirty="0"/>
                    </a:p>
                  </a:txBody>
                  <a:tcPr/>
                </a:tc>
                <a:tc>
                  <a:txBody>
                    <a:bodyPr/>
                    <a:lstStyle/>
                    <a:p>
                      <a:r>
                        <a:rPr lang="en-US" dirty="0" smtClean="0"/>
                        <a:t>2</a:t>
                      </a:r>
                      <a:r>
                        <a:rPr lang="en-US" baseline="0" dirty="0" smtClean="0"/>
                        <a:t> (node 6,  9)</a:t>
                      </a:r>
                      <a:endParaRPr lang="en-US" dirty="0"/>
                    </a:p>
                  </a:txBody>
                  <a:tcPr/>
                </a:tc>
                <a:tc>
                  <a:txBody>
                    <a:bodyPr/>
                    <a:lstStyle/>
                    <a:p>
                      <a:r>
                        <a:rPr lang="en-US" dirty="0" smtClean="0"/>
                        <a:t>1 (node 7)</a:t>
                      </a:r>
                      <a:endParaRPr lang="en-US" dirty="0"/>
                    </a:p>
                  </a:txBody>
                  <a:tcPr/>
                </a:tc>
              </a:tr>
            </a:tbl>
          </a:graphicData>
        </a:graphic>
      </p:graphicFrame>
      <p:sp>
        <p:nvSpPr>
          <p:cNvPr id="15" name="TextBox 14"/>
          <p:cNvSpPr txBox="1"/>
          <p:nvPr/>
        </p:nvSpPr>
        <p:spPr>
          <a:xfrm>
            <a:off x="3276600" y="4724400"/>
            <a:ext cx="5428203"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Accuracy = (2+1)/ 5 = 60%</a:t>
            </a:r>
          </a:p>
          <a:p>
            <a:r>
              <a:rPr lang="en-US" dirty="0" smtClean="0"/>
              <a:t>Precision = 2/(2+0)= 100%</a:t>
            </a:r>
          </a:p>
          <a:p>
            <a:r>
              <a:rPr lang="en-US" dirty="0" smtClean="0"/>
              <a:t>Recall = 2/(2+2) = 50%</a:t>
            </a:r>
          </a:p>
          <a:p>
            <a:r>
              <a:rPr lang="en-US" dirty="0" smtClean="0"/>
              <a:t>F-measure= 2*100% * 50% / (100% + 50%) = 2/3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a Clustering Result</a:t>
            </a:r>
            <a:endParaRPr lang="en-US" dirty="0"/>
          </a:p>
        </p:txBody>
      </p:sp>
      <p:sp>
        <p:nvSpPr>
          <p:cNvPr id="3" name="Content Placeholder 2"/>
          <p:cNvSpPr>
            <a:spLocks noGrp="1"/>
          </p:cNvSpPr>
          <p:nvPr>
            <p:ph idx="1"/>
          </p:nvPr>
        </p:nvSpPr>
        <p:spPr>
          <a:xfrm>
            <a:off x="457200" y="3962400"/>
            <a:ext cx="8229600" cy="1939925"/>
          </a:xfrm>
        </p:spPr>
        <p:txBody>
          <a:bodyPr/>
          <a:lstStyle/>
          <a:p>
            <a:r>
              <a:rPr lang="en-US" sz="2400" dirty="0" smtClean="0"/>
              <a:t>The number of communities after grouping can be different from the ground truth</a:t>
            </a:r>
          </a:p>
          <a:p>
            <a:r>
              <a:rPr lang="en-US" sz="2400" dirty="0" smtClean="0"/>
              <a:t>No clear community correspondence between clustering result and the ground truth </a:t>
            </a:r>
          </a:p>
          <a:p>
            <a:r>
              <a:rPr lang="en-US" sz="2400" dirty="0" smtClean="0"/>
              <a:t>Normalized Mutual Information can be used</a:t>
            </a:r>
          </a:p>
        </p:txBody>
      </p:sp>
      <p:sp>
        <p:nvSpPr>
          <p:cNvPr id="4" name="TextBox 3"/>
          <p:cNvSpPr txBox="1"/>
          <p:nvPr/>
        </p:nvSpPr>
        <p:spPr>
          <a:xfrm>
            <a:off x="1828800" y="2438400"/>
            <a:ext cx="1544077" cy="369332"/>
          </a:xfrm>
          <a:prstGeom prst="rect">
            <a:avLst/>
          </a:prstGeom>
          <a:noFill/>
        </p:spPr>
        <p:txBody>
          <a:bodyPr wrap="none" rtlCol="0">
            <a:spAutoFit/>
          </a:bodyPr>
          <a:lstStyle/>
          <a:p>
            <a:r>
              <a:rPr lang="en-US" dirty="0" smtClean="0"/>
              <a:t>Ground Truth</a:t>
            </a:r>
            <a:endParaRPr lang="en-US" dirty="0"/>
          </a:p>
        </p:txBody>
      </p:sp>
      <p:sp>
        <p:nvSpPr>
          <p:cNvPr id="5" name="Oval 4"/>
          <p:cNvSpPr/>
          <p:nvPr/>
        </p:nvSpPr>
        <p:spPr>
          <a:xfrm>
            <a:off x="1447800" y="1524000"/>
            <a:ext cx="914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1, 2, 3</a:t>
            </a:r>
            <a:endParaRPr lang="en-US" dirty="0"/>
          </a:p>
        </p:txBody>
      </p:sp>
      <p:sp>
        <p:nvSpPr>
          <p:cNvPr id="6" name="Oval 5"/>
          <p:cNvSpPr/>
          <p:nvPr/>
        </p:nvSpPr>
        <p:spPr>
          <a:xfrm>
            <a:off x="2667000" y="1524000"/>
            <a:ext cx="914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3, 4, 5</a:t>
            </a:r>
            <a:endParaRPr lang="en-US" dirty="0"/>
          </a:p>
        </p:txBody>
      </p:sp>
      <p:sp>
        <p:nvSpPr>
          <p:cNvPr id="7" name="Rectangle 6"/>
          <p:cNvSpPr/>
          <p:nvPr/>
        </p:nvSpPr>
        <p:spPr>
          <a:xfrm>
            <a:off x="4724400" y="1600200"/>
            <a:ext cx="609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1, 4</a:t>
            </a:r>
            <a:endParaRPr lang="en-US" dirty="0"/>
          </a:p>
        </p:txBody>
      </p:sp>
      <p:sp>
        <p:nvSpPr>
          <p:cNvPr id="8" name="Rectangle 7"/>
          <p:cNvSpPr/>
          <p:nvPr/>
        </p:nvSpPr>
        <p:spPr>
          <a:xfrm>
            <a:off x="5791200" y="1600200"/>
            <a:ext cx="609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2, 5</a:t>
            </a:r>
            <a:endParaRPr lang="en-US" dirty="0"/>
          </a:p>
        </p:txBody>
      </p:sp>
      <p:sp>
        <p:nvSpPr>
          <p:cNvPr id="9" name="Rectangle 8"/>
          <p:cNvSpPr/>
          <p:nvPr/>
        </p:nvSpPr>
        <p:spPr>
          <a:xfrm>
            <a:off x="6934200" y="1600200"/>
            <a:ext cx="609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3, 6</a:t>
            </a:r>
            <a:endParaRPr lang="en-US" dirty="0"/>
          </a:p>
        </p:txBody>
      </p:sp>
      <p:sp>
        <p:nvSpPr>
          <p:cNvPr id="10" name="TextBox 9"/>
          <p:cNvSpPr txBox="1"/>
          <p:nvPr/>
        </p:nvSpPr>
        <p:spPr>
          <a:xfrm>
            <a:off x="5181600" y="2438400"/>
            <a:ext cx="1941557" cy="369332"/>
          </a:xfrm>
          <a:prstGeom prst="rect">
            <a:avLst/>
          </a:prstGeom>
          <a:noFill/>
        </p:spPr>
        <p:txBody>
          <a:bodyPr wrap="none" rtlCol="0">
            <a:spAutoFit/>
          </a:bodyPr>
          <a:lstStyle/>
          <a:p>
            <a:r>
              <a:rPr lang="en-US" dirty="0" smtClean="0"/>
              <a:t>Clustering Result</a:t>
            </a:r>
            <a:endParaRPr lang="en-US" dirty="0"/>
          </a:p>
        </p:txBody>
      </p:sp>
      <p:sp>
        <p:nvSpPr>
          <p:cNvPr id="11" name="TextBox 10"/>
          <p:cNvSpPr txBox="1"/>
          <p:nvPr/>
        </p:nvSpPr>
        <p:spPr>
          <a:xfrm>
            <a:off x="3276600" y="3124200"/>
            <a:ext cx="2547492" cy="707886"/>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000" dirty="0" smtClean="0">
                <a:solidFill>
                  <a:srgbClr val="0000FF"/>
                </a:solidFill>
              </a:rPr>
              <a:t>How to measure the </a:t>
            </a:r>
          </a:p>
          <a:p>
            <a:pPr algn="ctr"/>
            <a:r>
              <a:rPr lang="en-US" sz="2000" dirty="0" smtClean="0">
                <a:solidFill>
                  <a:srgbClr val="0000FF"/>
                </a:solidFill>
              </a:rPr>
              <a:t>clustering quality?</a:t>
            </a:r>
            <a:endParaRPr lang="en-US" sz="2000" dirty="0">
              <a:solidFill>
                <a:srgbClr val="0000FF"/>
              </a:solidFill>
            </a:endParaRPr>
          </a:p>
        </p:txBody>
      </p:sp>
      <p:cxnSp>
        <p:nvCxnSpPr>
          <p:cNvPr id="13" name="Straight Arrow Connector 12"/>
          <p:cNvCxnSpPr/>
          <p:nvPr/>
        </p:nvCxnSpPr>
        <p:spPr>
          <a:xfrm>
            <a:off x="2819400" y="2819400"/>
            <a:ext cx="762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5715000" y="28194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Mutual Information</a:t>
            </a:r>
            <a:endParaRPr lang="en-US" dirty="0"/>
          </a:p>
        </p:txBody>
      </p:sp>
      <p:sp>
        <p:nvSpPr>
          <p:cNvPr id="3" name="Content Placeholder 2"/>
          <p:cNvSpPr>
            <a:spLocks noGrp="1"/>
          </p:cNvSpPr>
          <p:nvPr>
            <p:ph idx="1"/>
          </p:nvPr>
        </p:nvSpPr>
        <p:spPr>
          <a:xfrm>
            <a:off x="457200" y="1219200"/>
            <a:ext cx="8229600" cy="4911725"/>
          </a:xfrm>
        </p:spPr>
        <p:txBody>
          <a:bodyPr/>
          <a:lstStyle/>
          <a:p>
            <a:r>
              <a:rPr lang="en-US" sz="2400" dirty="0" smtClean="0">
                <a:solidFill>
                  <a:srgbClr val="0000FF"/>
                </a:solidFill>
              </a:rPr>
              <a:t>Entropy</a:t>
            </a:r>
            <a:r>
              <a:rPr lang="en-US" sz="2400" dirty="0" smtClean="0"/>
              <a:t>: the information contained in a distribution</a:t>
            </a:r>
          </a:p>
          <a:p>
            <a:pPr>
              <a:buNone/>
            </a:pPr>
            <a:endParaRPr lang="en-US" sz="2400" dirty="0" smtClean="0"/>
          </a:p>
          <a:p>
            <a:r>
              <a:rPr lang="en-US" sz="2400" dirty="0" smtClean="0">
                <a:solidFill>
                  <a:srgbClr val="0000FF"/>
                </a:solidFill>
              </a:rPr>
              <a:t>Mutual Information</a:t>
            </a:r>
            <a:r>
              <a:rPr lang="en-US" sz="2400" dirty="0" smtClean="0"/>
              <a:t>: the shared information between two distributions</a:t>
            </a:r>
          </a:p>
          <a:p>
            <a:endParaRPr lang="en-US" sz="2400" dirty="0" smtClean="0"/>
          </a:p>
          <a:p>
            <a:r>
              <a:rPr lang="en-US" sz="2400" dirty="0" smtClean="0">
                <a:solidFill>
                  <a:srgbClr val="0000FF"/>
                </a:solidFill>
              </a:rPr>
              <a:t>Normalized Mutual Information </a:t>
            </a:r>
            <a:r>
              <a:rPr lang="en-US" sz="2400" dirty="0" smtClean="0"/>
              <a:t>(between 0 and 1)</a:t>
            </a:r>
          </a:p>
          <a:p>
            <a:endParaRPr lang="en-US" sz="2400" dirty="0" smtClean="0"/>
          </a:p>
          <a:p>
            <a:r>
              <a:rPr lang="en-US" sz="2400" dirty="0" smtClean="0"/>
              <a:t>Consider a partition as a distribution (probability of one node falling into one community), we can compute the matching between two </a:t>
            </a:r>
            <a:r>
              <a:rPr lang="en-US" sz="2400" dirty="0" err="1" smtClean="0"/>
              <a:t>clusterings</a:t>
            </a:r>
            <a:endParaRPr lang="en-US" sz="2400" dirty="0" smtClean="0"/>
          </a:p>
          <a:p>
            <a:endParaRPr lang="en-US" sz="2400" dirty="0" smtClean="0"/>
          </a:p>
        </p:txBody>
      </p:sp>
      <p:pic>
        <p:nvPicPr>
          <p:cNvPr id="309250" name="Picture 2"/>
          <p:cNvPicPr>
            <a:picLocks noChangeAspect="1" noChangeArrowheads="1"/>
          </p:cNvPicPr>
          <p:nvPr/>
        </p:nvPicPr>
        <p:blipFill>
          <a:blip r:embed="rId3" cstate="print"/>
          <a:srcRect/>
          <a:stretch>
            <a:fillRect/>
          </a:stretch>
        </p:blipFill>
        <p:spPr bwMode="auto">
          <a:xfrm>
            <a:off x="3048000" y="1600200"/>
            <a:ext cx="2362200" cy="561784"/>
          </a:xfrm>
          <a:prstGeom prst="rect">
            <a:avLst/>
          </a:prstGeom>
          <a:noFill/>
          <a:ln w="9525">
            <a:noFill/>
            <a:miter lim="800000"/>
            <a:headEnd/>
            <a:tailEnd/>
          </a:ln>
        </p:spPr>
      </p:pic>
      <p:pic>
        <p:nvPicPr>
          <p:cNvPr id="309251" name="Picture 3"/>
          <p:cNvPicPr>
            <a:picLocks noChangeAspect="1" noChangeArrowheads="1"/>
          </p:cNvPicPr>
          <p:nvPr/>
        </p:nvPicPr>
        <p:blipFill>
          <a:blip r:embed="rId4" cstate="print"/>
          <a:srcRect/>
          <a:stretch>
            <a:fillRect/>
          </a:stretch>
        </p:blipFill>
        <p:spPr bwMode="auto">
          <a:xfrm>
            <a:off x="2743200" y="2514600"/>
            <a:ext cx="4419600" cy="794030"/>
          </a:xfrm>
          <a:prstGeom prst="rect">
            <a:avLst/>
          </a:prstGeom>
          <a:noFill/>
          <a:ln w="9525">
            <a:noFill/>
            <a:miter lim="800000"/>
            <a:headEnd/>
            <a:tailEnd/>
          </a:ln>
        </p:spPr>
      </p:pic>
      <p:pic>
        <p:nvPicPr>
          <p:cNvPr id="309252" name="Picture 4"/>
          <p:cNvPicPr>
            <a:picLocks noChangeAspect="1" noChangeArrowheads="1"/>
          </p:cNvPicPr>
          <p:nvPr/>
        </p:nvPicPr>
        <p:blipFill>
          <a:blip r:embed="rId5" cstate="print"/>
          <a:srcRect/>
          <a:stretch>
            <a:fillRect/>
          </a:stretch>
        </p:blipFill>
        <p:spPr bwMode="auto">
          <a:xfrm>
            <a:off x="2819400" y="3733800"/>
            <a:ext cx="2743200" cy="6237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NMI</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533400" y="1676400"/>
            <a:ext cx="2362200" cy="561784"/>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33400" y="2743200"/>
            <a:ext cx="4419600" cy="794030"/>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609600" y="3886200"/>
            <a:ext cx="2743200" cy="623759"/>
          </a:xfrm>
          <a:prstGeom prst="rect">
            <a:avLst/>
          </a:prstGeom>
          <a:noFill/>
          <a:ln w="9525">
            <a:noFill/>
            <a:miter lim="800000"/>
            <a:headEnd/>
            <a:tailEnd/>
          </a:ln>
        </p:spPr>
      </p:pic>
      <p:grpSp>
        <p:nvGrpSpPr>
          <p:cNvPr id="3" name="Group 10"/>
          <p:cNvGrpSpPr/>
          <p:nvPr/>
        </p:nvGrpSpPr>
        <p:grpSpPr>
          <a:xfrm>
            <a:off x="6248400" y="1066800"/>
            <a:ext cx="2457450" cy="1495425"/>
            <a:chOff x="5943600" y="762000"/>
            <a:chExt cx="2457450" cy="1495425"/>
          </a:xfrm>
        </p:grpSpPr>
        <p:pic>
          <p:nvPicPr>
            <p:cNvPr id="310274" name="Picture 2"/>
            <p:cNvPicPr>
              <a:picLocks noChangeAspect="1" noChangeArrowheads="1"/>
            </p:cNvPicPr>
            <p:nvPr/>
          </p:nvPicPr>
          <p:blipFill>
            <a:blip r:embed="rId6" cstate="print"/>
            <a:srcRect/>
            <a:stretch>
              <a:fillRect/>
            </a:stretch>
          </p:blipFill>
          <p:spPr bwMode="auto">
            <a:xfrm>
              <a:off x="5943600" y="762000"/>
              <a:ext cx="2457450" cy="771525"/>
            </a:xfrm>
            <a:prstGeom prst="rect">
              <a:avLst/>
            </a:prstGeom>
            <a:noFill/>
            <a:ln w="9525">
              <a:noFill/>
              <a:miter lim="800000"/>
              <a:headEnd/>
              <a:tailEnd/>
            </a:ln>
          </p:spPr>
        </p:pic>
        <p:pic>
          <p:nvPicPr>
            <p:cNvPr id="310275" name="Picture 3"/>
            <p:cNvPicPr>
              <a:picLocks noChangeAspect="1" noChangeArrowheads="1"/>
            </p:cNvPicPr>
            <p:nvPr/>
          </p:nvPicPr>
          <p:blipFill>
            <a:blip r:embed="rId7" cstate="print"/>
            <a:srcRect/>
            <a:stretch>
              <a:fillRect/>
            </a:stretch>
          </p:blipFill>
          <p:spPr bwMode="auto">
            <a:xfrm>
              <a:off x="5943600" y="1524000"/>
              <a:ext cx="2371725" cy="733425"/>
            </a:xfrm>
            <a:prstGeom prst="rect">
              <a:avLst/>
            </a:prstGeom>
            <a:noFill/>
            <a:ln w="9525">
              <a:noFill/>
              <a:miter lim="800000"/>
              <a:headEnd/>
              <a:tailEnd/>
            </a:ln>
          </p:spPr>
        </p:pic>
      </p:grpSp>
      <p:pic>
        <p:nvPicPr>
          <p:cNvPr id="310276" name="Picture 4"/>
          <p:cNvPicPr>
            <a:picLocks noChangeAspect="1" noChangeArrowheads="1"/>
          </p:cNvPicPr>
          <p:nvPr/>
        </p:nvPicPr>
        <p:blipFill>
          <a:blip r:embed="rId8" cstate="print"/>
          <a:srcRect/>
          <a:stretch>
            <a:fillRect/>
          </a:stretch>
        </p:blipFill>
        <p:spPr bwMode="auto">
          <a:xfrm>
            <a:off x="5257800" y="2743200"/>
            <a:ext cx="3714750" cy="828675"/>
          </a:xfrm>
          <a:prstGeom prst="rect">
            <a:avLst/>
          </a:prstGeom>
          <a:noFill/>
          <a:ln w="9525">
            <a:noFill/>
            <a:miter lim="800000"/>
            <a:headEnd/>
            <a:tailEnd/>
          </a:ln>
        </p:spPr>
      </p:pic>
      <p:pic>
        <p:nvPicPr>
          <p:cNvPr id="310277" name="Picture 5"/>
          <p:cNvPicPr>
            <a:picLocks noChangeAspect="1" noChangeArrowheads="1"/>
          </p:cNvPicPr>
          <p:nvPr/>
        </p:nvPicPr>
        <p:blipFill>
          <a:blip r:embed="rId9" cstate="print"/>
          <a:srcRect/>
          <a:stretch>
            <a:fillRect/>
          </a:stretch>
        </p:blipFill>
        <p:spPr bwMode="auto">
          <a:xfrm>
            <a:off x="2514600" y="4648200"/>
            <a:ext cx="6429375" cy="1352550"/>
          </a:xfrm>
          <a:prstGeom prst="rect">
            <a:avLst/>
          </a:prstGeom>
          <a:noFill/>
          <a:ln w="9525">
            <a:noFill/>
            <a:miter lim="800000"/>
            <a:headEnd/>
            <a:tailEnd/>
          </a:ln>
        </p:spPr>
      </p:pic>
      <p:sp>
        <p:nvSpPr>
          <p:cNvPr id="12" name="Right Arrow 11"/>
          <p:cNvSpPr/>
          <p:nvPr/>
        </p:nvSpPr>
        <p:spPr>
          <a:xfrm>
            <a:off x="3886200" y="1600200"/>
            <a:ext cx="1828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953000" y="29718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2170976">
            <a:off x="1081995" y="4682537"/>
            <a:ext cx="1470687" cy="357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p:cNvSpPr/>
          <p:nvPr/>
        </p:nvSpPr>
        <p:spPr>
          <a:xfrm>
            <a:off x="5791200" y="1143000"/>
            <a:ext cx="457200" cy="1295400"/>
          </a:xfrm>
          <a:prstGeom prst="leftBrace">
            <a:avLst>
              <a:gd name="adj1" fmla="val 708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NMI-Example</a:t>
            </a:r>
            <a:endParaRPr lang="en-US" dirty="0"/>
          </a:p>
        </p:txBody>
      </p:sp>
      <p:sp>
        <p:nvSpPr>
          <p:cNvPr id="3" name="Content Placeholder 2"/>
          <p:cNvSpPr>
            <a:spLocks noGrp="1"/>
          </p:cNvSpPr>
          <p:nvPr>
            <p:ph idx="1"/>
          </p:nvPr>
        </p:nvSpPr>
        <p:spPr>
          <a:xfrm>
            <a:off x="457200" y="1524000"/>
            <a:ext cx="8229600" cy="4530725"/>
          </a:xfrm>
        </p:spPr>
        <p:txBody>
          <a:bodyPr/>
          <a:lstStyle/>
          <a:p>
            <a:r>
              <a:rPr lang="en-US" sz="2400" dirty="0" smtClean="0"/>
              <a:t>Partition a:  [1, 1, 1, 2, 2, 2] </a:t>
            </a:r>
          </a:p>
          <a:p>
            <a:r>
              <a:rPr lang="en-US" sz="2400" dirty="0" smtClean="0"/>
              <a:t>Partition b:  [1, 2, 1, 3, 3, 3]</a:t>
            </a:r>
          </a:p>
          <a:p>
            <a:endParaRPr lang="en-US" dirty="0" smtClean="0"/>
          </a:p>
          <a:p>
            <a:endParaRPr lang="en-US" dirty="0"/>
          </a:p>
        </p:txBody>
      </p:sp>
      <p:grpSp>
        <p:nvGrpSpPr>
          <p:cNvPr id="4" name="Group 10"/>
          <p:cNvGrpSpPr/>
          <p:nvPr/>
        </p:nvGrpSpPr>
        <p:grpSpPr>
          <a:xfrm>
            <a:off x="5334000" y="1524000"/>
            <a:ext cx="2781079" cy="381000"/>
            <a:chOff x="3756212" y="1676400"/>
            <a:chExt cx="4111929" cy="381000"/>
          </a:xfrm>
        </p:grpSpPr>
        <p:sp>
          <p:nvSpPr>
            <p:cNvPr id="5" name="Oval 4"/>
            <p:cNvSpPr/>
            <p:nvPr/>
          </p:nvSpPr>
          <p:spPr>
            <a:xfrm>
              <a:off x="3756212" y="1676400"/>
              <a:ext cx="2223247"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1, 2, 3</a:t>
              </a:r>
              <a:endParaRPr lang="en-US" dirty="0"/>
            </a:p>
          </p:txBody>
        </p:sp>
        <p:sp>
          <p:nvSpPr>
            <p:cNvPr id="6" name="Oval 5"/>
            <p:cNvSpPr/>
            <p:nvPr/>
          </p:nvSpPr>
          <p:spPr>
            <a:xfrm>
              <a:off x="6122167" y="1676400"/>
              <a:ext cx="1745974"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4, 5, 6</a:t>
              </a:r>
              <a:endParaRPr lang="en-US" dirty="0"/>
            </a:p>
          </p:txBody>
        </p:sp>
      </p:grpSp>
      <p:grpSp>
        <p:nvGrpSpPr>
          <p:cNvPr id="10" name="Group 9"/>
          <p:cNvGrpSpPr/>
          <p:nvPr/>
        </p:nvGrpSpPr>
        <p:grpSpPr>
          <a:xfrm>
            <a:off x="5410200" y="1981200"/>
            <a:ext cx="2971800" cy="381000"/>
            <a:chOff x="5029200" y="2209800"/>
            <a:chExt cx="2971800" cy="381000"/>
          </a:xfrm>
        </p:grpSpPr>
        <p:sp>
          <p:nvSpPr>
            <p:cNvPr id="7" name="Oval 6"/>
            <p:cNvSpPr/>
            <p:nvPr/>
          </p:nvSpPr>
          <p:spPr>
            <a:xfrm>
              <a:off x="5029200" y="2209800"/>
              <a:ext cx="838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1, 3</a:t>
              </a:r>
              <a:endParaRPr lang="en-US" dirty="0"/>
            </a:p>
          </p:txBody>
        </p:sp>
        <p:sp>
          <p:nvSpPr>
            <p:cNvPr id="8" name="Oval 7"/>
            <p:cNvSpPr/>
            <p:nvPr/>
          </p:nvSpPr>
          <p:spPr>
            <a:xfrm>
              <a:off x="5943600" y="2209800"/>
              <a:ext cx="762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 name="Oval 8"/>
            <p:cNvSpPr/>
            <p:nvPr/>
          </p:nvSpPr>
          <p:spPr>
            <a:xfrm>
              <a:off x="6781800" y="2209800"/>
              <a:ext cx="1219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4, 5,6</a:t>
              </a:r>
              <a:endParaRPr lang="en-US" dirty="0"/>
            </a:p>
          </p:txBody>
        </p:sp>
      </p:grpSp>
      <p:pic>
        <p:nvPicPr>
          <p:cNvPr id="12" name="Picture 5"/>
          <p:cNvPicPr>
            <a:picLocks noChangeAspect="1" noChangeArrowheads="1"/>
          </p:cNvPicPr>
          <p:nvPr/>
        </p:nvPicPr>
        <p:blipFill>
          <a:blip r:embed="rId3" cstate="print"/>
          <a:srcRect/>
          <a:stretch>
            <a:fillRect/>
          </a:stretch>
        </p:blipFill>
        <p:spPr bwMode="auto">
          <a:xfrm>
            <a:off x="189963" y="4648200"/>
            <a:ext cx="6519929" cy="1371600"/>
          </a:xfrm>
          <a:prstGeom prst="rect">
            <a:avLst/>
          </a:prstGeom>
          <a:noFill/>
          <a:ln w="9525">
            <a:noFill/>
            <a:miter lim="800000"/>
            <a:headEnd/>
            <a:tailEnd/>
          </a:ln>
        </p:spPr>
      </p:pic>
      <p:pic>
        <p:nvPicPr>
          <p:cNvPr id="311301" name="Picture 5"/>
          <p:cNvPicPr>
            <a:picLocks noChangeAspect="1" noChangeArrowheads="1"/>
          </p:cNvPicPr>
          <p:nvPr/>
        </p:nvPicPr>
        <p:blipFill>
          <a:blip r:embed="rId4" cstate="print"/>
          <a:srcRect/>
          <a:stretch>
            <a:fillRect/>
          </a:stretch>
        </p:blipFill>
        <p:spPr bwMode="auto">
          <a:xfrm>
            <a:off x="914400" y="2895600"/>
            <a:ext cx="1038225" cy="1019175"/>
          </a:xfrm>
          <a:prstGeom prst="rect">
            <a:avLst/>
          </a:prstGeom>
          <a:noFill/>
          <a:ln w="9525">
            <a:noFill/>
            <a:miter lim="800000"/>
            <a:headEnd/>
            <a:tailEnd/>
          </a:ln>
        </p:spPr>
      </p:pic>
      <p:graphicFrame>
        <p:nvGraphicFramePr>
          <p:cNvPr id="17" name="Table 16"/>
          <p:cNvGraphicFramePr>
            <a:graphicFrameLocks noGrp="1"/>
          </p:cNvGraphicFramePr>
          <p:nvPr/>
        </p:nvGraphicFramePr>
        <p:xfrm>
          <a:off x="2362200" y="2819400"/>
          <a:ext cx="1524000" cy="1112520"/>
        </p:xfrm>
        <a:graphic>
          <a:graphicData uri="http://schemas.openxmlformats.org/drawingml/2006/table">
            <a:tbl>
              <a:tblPr firstRow="1" bandRow="1">
                <a:tableStyleId>{5C22544A-7EE6-4342-B048-85BDC9FD1C3A}</a:tableStyleId>
              </a:tblPr>
              <a:tblGrid>
                <a:gridCol w="762000"/>
                <a:gridCol w="762000"/>
              </a:tblGrid>
              <a:tr h="370840">
                <a:tc>
                  <a:txBody>
                    <a:bodyPr/>
                    <a:lstStyle/>
                    <a:p>
                      <a:endParaRPr lang="en-US" dirty="0"/>
                    </a:p>
                  </a:txBody>
                  <a:tcPr/>
                </a:tc>
                <a:tc>
                  <a:txBody>
                    <a:bodyPr/>
                    <a:lstStyle/>
                    <a:p>
                      <a:endParaRPr lang="en-US" dirty="0"/>
                    </a:p>
                  </a:txBody>
                  <a:tcPr/>
                </a:tc>
              </a:tr>
              <a:tr h="370840">
                <a:tc>
                  <a:txBody>
                    <a:bodyPr/>
                    <a:lstStyle/>
                    <a:p>
                      <a:pPr algn="ctr"/>
                      <a:r>
                        <a:rPr lang="en-US" dirty="0" smtClean="0"/>
                        <a:t>h=1</a:t>
                      </a:r>
                      <a:endParaRPr lang="en-US" dirty="0"/>
                    </a:p>
                  </a:txBody>
                  <a:tcPr/>
                </a:tc>
                <a:tc>
                  <a:txBody>
                    <a:bodyPr/>
                    <a:lstStyle/>
                    <a:p>
                      <a:pPr algn="ctr"/>
                      <a:r>
                        <a:rPr lang="en-US" dirty="0" smtClean="0"/>
                        <a:t>3</a:t>
                      </a:r>
                      <a:endParaRPr lang="en-US" dirty="0"/>
                    </a:p>
                  </a:txBody>
                  <a:tcPr/>
                </a:tc>
              </a:tr>
              <a:tr h="370840">
                <a:tc>
                  <a:txBody>
                    <a:bodyPr/>
                    <a:lstStyle/>
                    <a:p>
                      <a:pPr algn="ctr"/>
                      <a:r>
                        <a:rPr lang="en-US" dirty="0" smtClean="0"/>
                        <a:t>h=2</a:t>
                      </a:r>
                      <a:endParaRPr lang="en-US" dirty="0"/>
                    </a:p>
                  </a:txBody>
                  <a:tcPr/>
                </a:tc>
                <a:tc>
                  <a:txBody>
                    <a:bodyPr/>
                    <a:lstStyle/>
                    <a:p>
                      <a:pPr algn="ctr"/>
                      <a:r>
                        <a:rPr lang="en-US" dirty="0" smtClean="0"/>
                        <a:t>3</a:t>
                      </a:r>
                      <a:endParaRPr lang="en-US" dirty="0"/>
                    </a:p>
                  </a:txBody>
                  <a:tcPr/>
                </a:tc>
              </a:tr>
            </a:tbl>
          </a:graphicData>
        </a:graphic>
      </p:graphicFrame>
      <p:graphicFrame>
        <p:nvGraphicFramePr>
          <p:cNvPr id="18" name="Object 17"/>
          <p:cNvGraphicFramePr>
            <a:graphicFrameLocks noChangeAspect="1"/>
          </p:cNvGraphicFramePr>
          <p:nvPr/>
        </p:nvGraphicFramePr>
        <p:xfrm>
          <a:off x="3352800" y="2743200"/>
          <a:ext cx="344906" cy="468087"/>
        </p:xfrm>
        <a:graphic>
          <a:graphicData uri="http://schemas.openxmlformats.org/presentationml/2006/ole">
            <p:oleObj spid="_x0000_s157698" name="Equation" r:id="rId5" imgW="177480" imgH="241200" progId="Equation.3">
              <p:embed/>
            </p:oleObj>
          </a:graphicData>
        </a:graphic>
      </p:graphicFrame>
      <p:graphicFrame>
        <p:nvGraphicFramePr>
          <p:cNvPr id="19" name="Table 18"/>
          <p:cNvGraphicFramePr>
            <a:graphicFrameLocks noGrp="1"/>
          </p:cNvGraphicFramePr>
          <p:nvPr/>
        </p:nvGraphicFramePr>
        <p:xfrm>
          <a:off x="4114800" y="2819400"/>
          <a:ext cx="1447800" cy="1483360"/>
        </p:xfrm>
        <a:graphic>
          <a:graphicData uri="http://schemas.openxmlformats.org/drawingml/2006/table">
            <a:tbl>
              <a:tblPr firstRow="1" bandRow="1">
                <a:tableStyleId>{5C22544A-7EE6-4342-B048-85BDC9FD1C3A}</a:tableStyleId>
              </a:tblPr>
              <a:tblGrid>
                <a:gridCol w="723900"/>
                <a:gridCol w="723900"/>
              </a:tblGrid>
              <a:tr h="370840">
                <a:tc>
                  <a:txBody>
                    <a:bodyPr/>
                    <a:lstStyle/>
                    <a:p>
                      <a:endParaRPr lang="en-US" dirty="0"/>
                    </a:p>
                  </a:txBody>
                  <a:tcPr/>
                </a:tc>
                <a:tc>
                  <a:txBody>
                    <a:bodyPr/>
                    <a:lstStyle/>
                    <a:p>
                      <a:endParaRPr lang="en-US" dirty="0"/>
                    </a:p>
                  </a:txBody>
                  <a:tcPr/>
                </a:tc>
              </a:tr>
              <a:tr h="370840">
                <a:tc>
                  <a:txBody>
                    <a:bodyPr/>
                    <a:lstStyle/>
                    <a:p>
                      <a:pPr algn="ctr"/>
                      <a:r>
                        <a:rPr lang="en-US" dirty="0" smtClean="0"/>
                        <a:t>l=1</a:t>
                      </a:r>
                    </a:p>
                  </a:txBody>
                  <a:tcPr/>
                </a:tc>
                <a:tc>
                  <a:txBody>
                    <a:bodyPr/>
                    <a:lstStyle/>
                    <a:p>
                      <a:pPr algn="ctr"/>
                      <a:r>
                        <a:rPr lang="en-US" dirty="0" smtClean="0"/>
                        <a:t>2</a:t>
                      </a:r>
                      <a:endParaRPr lang="en-US" dirty="0"/>
                    </a:p>
                  </a:txBody>
                  <a:tcPr/>
                </a:tc>
              </a:tr>
              <a:tr h="370840">
                <a:tc>
                  <a:txBody>
                    <a:bodyPr/>
                    <a:lstStyle/>
                    <a:p>
                      <a:pPr algn="ctr"/>
                      <a:r>
                        <a:rPr lang="en-US" dirty="0" smtClean="0"/>
                        <a:t>l=2</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l=3</a:t>
                      </a:r>
                      <a:endParaRPr lang="en-US" dirty="0"/>
                    </a:p>
                  </a:txBody>
                  <a:tcPr/>
                </a:tc>
                <a:tc>
                  <a:txBody>
                    <a:bodyPr/>
                    <a:lstStyle/>
                    <a:p>
                      <a:pPr algn="ctr"/>
                      <a:r>
                        <a:rPr lang="en-US" dirty="0" smtClean="0"/>
                        <a:t>3</a:t>
                      </a:r>
                      <a:endParaRPr lang="en-US" dirty="0"/>
                    </a:p>
                  </a:txBody>
                  <a:tcPr/>
                </a:tc>
              </a:tr>
            </a:tbl>
          </a:graphicData>
        </a:graphic>
      </p:graphicFrame>
      <p:graphicFrame>
        <p:nvGraphicFramePr>
          <p:cNvPr id="20" name="Object 19"/>
          <p:cNvGraphicFramePr>
            <a:graphicFrameLocks noChangeAspect="1"/>
          </p:cNvGraphicFramePr>
          <p:nvPr/>
        </p:nvGraphicFramePr>
        <p:xfrm>
          <a:off x="5105400" y="2819400"/>
          <a:ext cx="304800" cy="413657"/>
        </p:xfrm>
        <a:graphic>
          <a:graphicData uri="http://schemas.openxmlformats.org/presentationml/2006/ole">
            <p:oleObj spid="_x0000_s157699" name="Equation" r:id="rId6" imgW="177480" imgH="241200" progId="Equation.3">
              <p:embed/>
            </p:oleObj>
          </a:graphicData>
        </a:graphic>
      </p:graphicFrame>
      <p:graphicFrame>
        <p:nvGraphicFramePr>
          <p:cNvPr id="21" name="Table 20"/>
          <p:cNvGraphicFramePr>
            <a:graphicFrameLocks noGrp="1"/>
          </p:cNvGraphicFramePr>
          <p:nvPr/>
        </p:nvGraphicFramePr>
        <p:xfrm>
          <a:off x="5791200" y="2819400"/>
          <a:ext cx="2514600" cy="1112520"/>
        </p:xfrm>
        <a:graphic>
          <a:graphicData uri="http://schemas.openxmlformats.org/drawingml/2006/table">
            <a:tbl>
              <a:tblPr firstRow="1" bandRow="1">
                <a:tableStyleId>{5C22544A-7EE6-4342-B048-85BDC9FD1C3A}</a:tableStyleId>
              </a:tblPr>
              <a:tblGrid>
                <a:gridCol w="628650"/>
                <a:gridCol w="628650"/>
                <a:gridCol w="628650"/>
                <a:gridCol w="628650"/>
              </a:tblGrid>
              <a:tr h="370840">
                <a:tc>
                  <a:txBody>
                    <a:bodyPr/>
                    <a:lstStyle/>
                    <a:p>
                      <a:endParaRPr lang="en-US" dirty="0"/>
                    </a:p>
                  </a:txBody>
                  <a:tcPr/>
                </a:tc>
                <a:tc>
                  <a:txBody>
                    <a:bodyPr/>
                    <a:lstStyle/>
                    <a:p>
                      <a:r>
                        <a:rPr lang="en-US" dirty="0" smtClean="0"/>
                        <a:t>l=1</a:t>
                      </a:r>
                      <a:endParaRPr lang="en-US" dirty="0"/>
                    </a:p>
                  </a:txBody>
                  <a:tcPr/>
                </a:tc>
                <a:tc>
                  <a:txBody>
                    <a:bodyPr/>
                    <a:lstStyle/>
                    <a:p>
                      <a:r>
                        <a:rPr lang="en-US" dirty="0" smtClean="0"/>
                        <a:t>l=2</a:t>
                      </a:r>
                      <a:endParaRPr lang="en-US" dirty="0"/>
                    </a:p>
                  </a:txBody>
                  <a:tcPr/>
                </a:tc>
                <a:tc>
                  <a:txBody>
                    <a:bodyPr/>
                    <a:lstStyle/>
                    <a:p>
                      <a:r>
                        <a:rPr lang="en-US" dirty="0" smtClean="0"/>
                        <a:t>l=3</a:t>
                      </a:r>
                      <a:endParaRPr lang="en-US" dirty="0"/>
                    </a:p>
                  </a:txBody>
                  <a:tcPr/>
                </a:tc>
              </a:tr>
              <a:tr h="370840">
                <a:tc>
                  <a:txBody>
                    <a:bodyPr/>
                    <a:lstStyle/>
                    <a:p>
                      <a:r>
                        <a:rPr lang="en-US" dirty="0" smtClean="0"/>
                        <a:t>h=1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h=2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tr>
            </a:tbl>
          </a:graphicData>
        </a:graphic>
      </p:graphicFrame>
      <p:graphicFrame>
        <p:nvGraphicFramePr>
          <p:cNvPr id="22" name="Object 21"/>
          <p:cNvGraphicFramePr>
            <a:graphicFrameLocks noChangeAspect="1"/>
          </p:cNvGraphicFramePr>
          <p:nvPr/>
        </p:nvGraphicFramePr>
        <p:xfrm>
          <a:off x="5867400" y="2743200"/>
          <a:ext cx="457200" cy="482600"/>
        </p:xfrm>
        <a:graphic>
          <a:graphicData uri="http://schemas.openxmlformats.org/presentationml/2006/ole">
            <p:oleObj spid="_x0000_s157700" name="Equation" r:id="rId7" imgW="228600" imgH="241200" progId="Equation.3">
              <p:embed/>
            </p:oleObj>
          </a:graphicData>
        </a:graphic>
      </p:graphicFrame>
      <p:sp>
        <p:nvSpPr>
          <p:cNvPr id="23" name="TextBox 22"/>
          <p:cNvSpPr txBox="1"/>
          <p:nvPr/>
        </p:nvSpPr>
        <p:spPr>
          <a:xfrm>
            <a:off x="6781800" y="5105400"/>
            <a:ext cx="1905000" cy="461665"/>
          </a:xfrm>
          <a:prstGeom prst="rect">
            <a:avLst/>
          </a:prstGeom>
          <a:noFill/>
        </p:spPr>
        <p:txBody>
          <a:bodyPr wrap="square" rtlCol="0">
            <a:spAutoFit/>
          </a:bodyPr>
          <a:lstStyle/>
          <a:p>
            <a:r>
              <a:rPr lang="en-US" sz="2400" dirty="0" smtClean="0"/>
              <a:t>=0.8278</a:t>
            </a: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5334000"/>
            <a:ext cx="7888287" cy="1362075"/>
          </a:xfrm>
        </p:spPr>
        <p:txBody>
          <a:bodyPr/>
          <a:lstStyle/>
          <a:p>
            <a:r>
              <a:rPr lang="en-US" dirty="0" smtClean="0"/>
              <a:t>Participating Web </a:t>
            </a:r>
            <a:br>
              <a:rPr lang="en-US" dirty="0" smtClean="0"/>
            </a:br>
            <a:r>
              <a:rPr lang="en-US" dirty="0" smtClean="0"/>
              <a:t>and Social Media</a:t>
            </a:r>
            <a:endParaRPr lang="en-US" dirty="0"/>
          </a:p>
        </p:txBody>
      </p:sp>
      <p:pic>
        <p:nvPicPr>
          <p:cNvPr id="40961" name="Picture 1"/>
          <p:cNvPicPr>
            <a:picLocks noChangeAspect="1" noChangeArrowheads="1"/>
          </p:cNvPicPr>
          <p:nvPr/>
        </p:nvPicPr>
        <p:blipFill>
          <a:blip r:embed="rId2" cstate="print"/>
          <a:srcRect/>
          <a:stretch>
            <a:fillRect/>
          </a:stretch>
        </p:blipFill>
        <p:spPr bwMode="auto">
          <a:xfrm>
            <a:off x="2667000" y="228600"/>
            <a:ext cx="3810000" cy="5076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990600"/>
            <a:ext cx="8229600" cy="5181600"/>
          </a:xfrm>
        </p:spPr>
        <p:txBody>
          <a:bodyPr>
            <a:normAutofit fontScale="92500" lnSpcReduction="20000"/>
          </a:bodyPr>
          <a:lstStyle/>
          <a:p>
            <a:r>
              <a:rPr lang="en-US" dirty="0" smtClean="0"/>
              <a:t>Social Media </a:t>
            </a:r>
          </a:p>
          <a:p>
            <a:r>
              <a:rPr lang="en-US" dirty="0" smtClean="0"/>
              <a:t>Data Mining Tasks</a:t>
            </a:r>
          </a:p>
          <a:p>
            <a:r>
              <a:rPr lang="en-US" dirty="0" smtClean="0"/>
              <a:t>Evaluation</a:t>
            </a:r>
          </a:p>
          <a:p>
            <a:endParaRPr lang="en-US" dirty="0" smtClean="0"/>
          </a:p>
          <a:p>
            <a:r>
              <a:rPr lang="en-US" dirty="0" smtClean="0"/>
              <a:t>Principles of Community Detection </a:t>
            </a:r>
          </a:p>
          <a:p>
            <a:r>
              <a:rPr lang="en-US" dirty="0" smtClean="0"/>
              <a:t>Communities in Heterogeneous Networks </a:t>
            </a:r>
          </a:p>
          <a:p>
            <a:r>
              <a:rPr lang="en-US" dirty="0" smtClean="0"/>
              <a:t>Evaluation Methodology for Community Detection</a:t>
            </a:r>
          </a:p>
          <a:p>
            <a:endParaRPr lang="en-US" b="1" dirty="0" smtClean="0"/>
          </a:p>
          <a:p>
            <a:r>
              <a:rPr lang="en-US" dirty="0" smtClean="0"/>
              <a:t>Behavior Prediction via Social Dimensions</a:t>
            </a:r>
          </a:p>
          <a:p>
            <a:r>
              <a:rPr lang="en-US" dirty="0" smtClean="0"/>
              <a:t>Identifying Influential Bloggers in a Community</a:t>
            </a:r>
          </a:p>
          <a:p>
            <a:pPr lvl="1"/>
            <a:r>
              <a:rPr lang="en-US" dirty="0" smtClean="0"/>
              <a:t>A related tutorial on </a:t>
            </a:r>
            <a:r>
              <a:rPr lang="en-US" dirty="0" smtClean="0">
                <a:hlinkClick r:id="rId3"/>
              </a:rPr>
              <a:t>Blogosphere</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Principles of Community Detection</a:t>
            </a:r>
            <a:endParaRPr lang="en-US" dirty="0"/>
          </a:p>
        </p:txBody>
      </p:sp>
      <p:sp>
        <p:nvSpPr>
          <p:cNvPr id="5" name="Text Placeholder 4"/>
          <p:cNvSpPr>
            <a:spLocks noGrp="1"/>
          </p:cNvSpPr>
          <p:nvPr>
            <p:ph type="body" idx="1"/>
          </p:nvPr>
        </p:nvSpPr>
        <p:spPr/>
        <p:txBody>
          <a:bodyPr/>
          <a:lstStyle/>
          <a:p>
            <a:endParaRPr lang="en-US"/>
          </a:p>
        </p:txBody>
      </p:sp>
      <p:pic>
        <p:nvPicPr>
          <p:cNvPr id="18433" name="Picture 1"/>
          <p:cNvPicPr>
            <a:picLocks noChangeAspect="1" noChangeArrowheads="1"/>
          </p:cNvPicPr>
          <p:nvPr/>
        </p:nvPicPr>
        <p:blipFill>
          <a:blip r:embed="rId3" cstate="print"/>
          <a:srcRect/>
          <a:stretch>
            <a:fillRect/>
          </a:stretch>
        </p:blipFill>
        <p:spPr bwMode="auto">
          <a:xfrm>
            <a:off x="3124200" y="838200"/>
            <a:ext cx="2857500" cy="3324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a:t>
            </a:r>
            <a:endParaRPr lang="en-US" dirty="0"/>
          </a:p>
        </p:txBody>
      </p:sp>
      <p:sp>
        <p:nvSpPr>
          <p:cNvPr id="3" name="Content Placeholder 2"/>
          <p:cNvSpPr>
            <a:spLocks noGrp="1"/>
          </p:cNvSpPr>
          <p:nvPr>
            <p:ph idx="1"/>
          </p:nvPr>
        </p:nvSpPr>
        <p:spPr>
          <a:xfrm>
            <a:off x="457200" y="1371600"/>
            <a:ext cx="8229600" cy="4759325"/>
          </a:xfrm>
        </p:spPr>
        <p:txBody>
          <a:bodyPr/>
          <a:lstStyle/>
          <a:p>
            <a:r>
              <a:rPr lang="en-US" sz="2400" dirty="0" smtClean="0">
                <a:solidFill>
                  <a:srgbClr val="0000FF"/>
                </a:solidFill>
              </a:rPr>
              <a:t>Community</a:t>
            </a:r>
            <a:r>
              <a:rPr lang="en-US" sz="2400" dirty="0" smtClean="0"/>
              <a:t>: “subsets of actors among whom there are relatively strong, direct, intense, frequent or positive ties.”</a:t>
            </a:r>
          </a:p>
          <a:p>
            <a:pPr marL="695325" lvl="2" indent="-342900">
              <a:buNone/>
            </a:pPr>
            <a:r>
              <a:rPr lang="en-US" sz="1600" dirty="0" smtClean="0"/>
              <a:t>-- Wasserman and Faust, </a:t>
            </a:r>
            <a:r>
              <a:rPr lang="en-US" sz="1600" i="1" dirty="0" smtClean="0"/>
              <a:t>Social Network Analysis, Methods and Applications</a:t>
            </a:r>
          </a:p>
          <a:p>
            <a:r>
              <a:rPr lang="en-US" sz="2400" dirty="0" smtClean="0"/>
              <a:t>Community is a set of actors interacting with each other </a:t>
            </a:r>
            <a:r>
              <a:rPr lang="en-US" sz="2400" i="1" dirty="0" smtClean="0"/>
              <a:t>frequently </a:t>
            </a:r>
            <a:endParaRPr lang="en-US" sz="2400" dirty="0" smtClean="0"/>
          </a:p>
          <a:p>
            <a:pPr lvl="1"/>
            <a:r>
              <a:rPr lang="en-US" sz="2000" dirty="0" smtClean="0"/>
              <a:t>e.g. people attending this conference</a:t>
            </a:r>
            <a:endParaRPr lang="en-US" sz="2400" dirty="0" smtClean="0"/>
          </a:p>
          <a:p>
            <a:r>
              <a:rPr lang="en-US" sz="2400" dirty="0" smtClean="0"/>
              <a:t>A set of people without interaction is NOT a community </a:t>
            </a:r>
          </a:p>
          <a:p>
            <a:pPr lvl="1"/>
            <a:r>
              <a:rPr lang="en-US" sz="2000" dirty="0" smtClean="0"/>
              <a:t>e.g. people waiting for a bus at station but don’t talk to each other</a:t>
            </a:r>
          </a:p>
          <a:p>
            <a:pPr lvl="1"/>
            <a:endParaRPr lang="en-US" sz="2000" dirty="0" smtClean="0"/>
          </a:p>
          <a:p>
            <a:r>
              <a:rPr lang="en-US" sz="2400" dirty="0" smtClean="0"/>
              <a:t>People form communities in Social Media </a:t>
            </a:r>
          </a:p>
          <a:p>
            <a:endParaRPr lang="en-US" sz="2400" dirty="0" smtClean="0"/>
          </a:p>
          <a:p>
            <a:endParaRPr lang="en-US" sz="2400" dirty="0" smtClean="0"/>
          </a:p>
          <a:p>
            <a:pPr lvl="1"/>
            <a:endParaRPr lang="en-US" sz="2400"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Communities</a:t>
            </a:r>
            <a:endParaRPr lang="en-US" dirty="0"/>
          </a:p>
        </p:txBody>
      </p:sp>
      <p:pic>
        <p:nvPicPr>
          <p:cNvPr id="313346" name="Picture 2"/>
          <p:cNvPicPr>
            <a:picLocks noChangeAspect="1" noChangeArrowheads="1"/>
          </p:cNvPicPr>
          <p:nvPr/>
        </p:nvPicPr>
        <p:blipFill>
          <a:blip r:embed="rId2" cstate="print"/>
          <a:srcRect/>
          <a:stretch>
            <a:fillRect/>
          </a:stretch>
        </p:blipFill>
        <p:spPr bwMode="auto">
          <a:xfrm>
            <a:off x="0" y="2057400"/>
            <a:ext cx="3419475" cy="6618287"/>
          </a:xfrm>
          <a:prstGeom prst="rect">
            <a:avLst/>
          </a:prstGeom>
          <a:noFill/>
          <a:ln w="9525">
            <a:noFill/>
            <a:miter lim="800000"/>
            <a:headEnd/>
            <a:tailEnd/>
          </a:ln>
        </p:spPr>
      </p:pic>
      <p:pic>
        <p:nvPicPr>
          <p:cNvPr id="313347" name="Picture 3"/>
          <p:cNvPicPr>
            <a:picLocks noChangeAspect="1" noChangeArrowheads="1"/>
          </p:cNvPicPr>
          <p:nvPr/>
        </p:nvPicPr>
        <p:blipFill>
          <a:blip r:embed="rId3" cstate="print"/>
          <a:srcRect/>
          <a:stretch>
            <a:fillRect/>
          </a:stretch>
        </p:blipFill>
        <p:spPr bwMode="auto">
          <a:xfrm>
            <a:off x="3619500" y="2057400"/>
            <a:ext cx="5524500" cy="6276975"/>
          </a:xfrm>
          <a:prstGeom prst="rect">
            <a:avLst/>
          </a:prstGeom>
          <a:noFill/>
          <a:ln w="9525">
            <a:noFill/>
            <a:miter lim="800000"/>
            <a:headEnd/>
            <a:tailEnd/>
          </a:ln>
        </p:spPr>
      </p:pic>
      <p:sp>
        <p:nvSpPr>
          <p:cNvPr id="6" name="TextBox 5"/>
          <p:cNvSpPr txBox="1"/>
          <p:nvPr/>
        </p:nvSpPr>
        <p:spPr>
          <a:xfrm>
            <a:off x="381000" y="1219200"/>
            <a:ext cx="2334293" cy="707886"/>
          </a:xfrm>
          <a:prstGeom prst="rect">
            <a:avLst/>
          </a:prstGeom>
          <a:noFill/>
        </p:spPr>
        <p:txBody>
          <a:bodyPr wrap="none" rtlCol="0">
            <a:spAutoFit/>
          </a:bodyPr>
          <a:lstStyle/>
          <a:p>
            <a:pPr algn="ctr"/>
            <a:r>
              <a:rPr lang="en-US" sz="2000" dirty="0" smtClean="0">
                <a:solidFill>
                  <a:srgbClr val="0000FF"/>
                </a:solidFill>
              </a:rPr>
              <a:t>Communities from </a:t>
            </a:r>
          </a:p>
          <a:p>
            <a:pPr algn="ctr"/>
            <a:r>
              <a:rPr lang="en-US" sz="2000" dirty="0" err="1" smtClean="0">
                <a:solidFill>
                  <a:srgbClr val="0000FF"/>
                </a:solidFill>
              </a:rPr>
              <a:t>Facebook</a:t>
            </a:r>
            <a:endParaRPr lang="en-US" sz="2000" dirty="0">
              <a:solidFill>
                <a:srgbClr val="0000FF"/>
              </a:solidFill>
            </a:endParaRPr>
          </a:p>
        </p:txBody>
      </p:sp>
      <p:sp>
        <p:nvSpPr>
          <p:cNvPr id="7" name="TextBox 6"/>
          <p:cNvSpPr txBox="1"/>
          <p:nvPr/>
        </p:nvSpPr>
        <p:spPr>
          <a:xfrm>
            <a:off x="4953000" y="1219200"/>
            <a:ext cx="2334293" cy="707886"/>
          </a:xfrm>
          <a:prstGeom prst="rect">
            <a:avLst/>
          </a:prstGeom>
          <a:noFill/>
        </p:spPr>
        <p:txBody>
          <a:bodyPr wrap="none" rtlCol="0">
            <a:spAutoFit/>
          </a:bodyPr>
          <a:lstStyle/>
          <a:p>
            <a:pPr algn="ctr"/>
            <a:r>
              <a:rPr lang="en-US" sz="2000" dirty="0" smtClean="0">
                <a:solidFill>
                  <a:srgbClr val="0000FF"/>
                </a:solidFill>
              </a:rPr>
              <a:t>Communities from </a:t>
            </a:r>
          </a:p>
          <a:p>
            <a:pPr algn="ctr"/>
            <a:r>
              <a:rPr lang="en-US" sz="2000" dirty="0" err="1" smtClean="0">
                <a:solidFill>
                  <a:srgbClr val="0000FF"/>
                </a:solidFill>
              </a:rPr>
              <a:t>Flickr</a:t>
            </a:r>
            <a:endParaRPr lang="en-US" sz="2000" dirty="0">
              <a:solidFill>
                <a:srgbClr val="0000FF"/>
              </a:solidFill>
            </a:endParaRPr>
          </a:p>
        </p:txBody>
      </p:sp>
      <p:cxnSp>
        <p:nvCxnSpPr>
          <p:cNvPr id="9" name="Straight Connector 8"/>
          <p:cNvCxnSpPr/>
          <p:nvPr/>
        </p:nvCxnSpPr>
        <p:spPr>
          <a:xfrm rot="5400000" flipH="1" flipV="1">
            <a:off x="1143000" y="4495800"/>
            <a:ext cx="47244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Communities in Social Media?</a:t>
            </a:r>
            <a:endParaRPr lang="en-US" dirty="0"/>
          </a:p>
        </p:txBody>
      </p:sp>
      <p:sp>
        <p:nvSpPr>
          <p:cNvPr id="3" name="Content Placeholder 2"/>
          <p:cNvSpPr>
            <a:spLocks noGrp="1"/>
          </p:cNvSpPr>
          <p:nvPr>
            <p:ph idx="1"/>
          </p:nvPr>
        </p:nvSpPr>
        <p:spPr>
          <a:xfrm>
            <a:off x="457200" y="1371600"/>
            <a:ext cx="8229600" cy="4530725"/>
          </a:xfrm>
        </p:spPr>
        <p:txBody>
          <a:bodyPr/>
          <a:lstStyle/>
          <a:p>
            <a:r>
              <a:rPr lang="en-US" sz="2800" dirty="0" smtClean="0"/>
              <a:t>Human beings are social</a:t>
            </a:r>
          </a:p>
          <a:p>
            <a:r>
              <a:rPr lang="en-US" sz="2800" dirty="0" smtClean="0"/>
              <a:t>Part of Interactions in social media is a glimpse of the physical world </a:t>
            </a:r>
          </a:p>
          <a:p>
            <a:r>
              <a:rPr lang="en-US" sz="2800" dirty="0" smtClean="0"/>
              <a:t>People are connected to friends, relatives, and colleagues in the real world as well as online</a:t>
            </a:r>
          </a:p>
          <a:p>
            <a:r>
              <a:rPr lang="en-US" sz="2800" dirty="0" smtClean="0"/>
              <a:t>Easy-to-use social media allows people to extend their social life in unprecedented ways</a:t>
            </a:r>
          </a:p>
          <a:p>
            <a:pPr lvl="1"/>
            <a:r>
              <a:rPr lang="en-US" sz="2400" dirty="0" smtClean="0"/>
              <a:t>Difficult to meet friends in the physical world, but much easier to find friend online with similar interests</a:t>
            </a:r>
          </a:p>
          <a:p>
            <a:endParaRPr lang="en-US" sz="3200" dirty="0" smtClean="0"/>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39825"/>
          </a:xfrm>
        </p:spPr>
        <p:txBody>
          <a:bodyPr/>
          <a:lstStyle/>
          <a:p>
            <a:r>
              <a:rPr lang="en-US" dirty="0" smtClean="0"/>
              <a:t>Community Detection</a:t>
            </a:r>
            <a:endParaRPr lang="en-US" dirty="0"/>
          </a:p>
        </p:txBody>
      </p:sp>
      <p:sp>
        <p:nvSpPr>
          <p:cNvPr id="3" name="Content Placeholder 2"/>
          <p:cNvSpPr>
            <a:spLocks noGrp="1"/>
          </p:cNvSpPr>
          <p:nvPr>
            <p:ph idx="1"/>
          </p:nvPr>
        </p:nvSpPr>
        <p:spPr>
          <a:xfrm>
            <a:off x="457200" y="1219200"/>
            <a:ext cx="8229600" cy="4759325"/>
          </a:xfrm>
        </p:spPr>
        <p:txBody>
          <a:bodyPr/>
          <a:lstStyle/>
          <a:p>
            <a:r>
              <a:rPr lang="en-US" sz="2400" dirty="0" smtClean="0">
                <a:solidFill>
                  <a:srgbClr val="0000FF"/>
                </a:solidFill>
              </a:rPr>
              <a:t>Community Detection</a:t>
            </a:r>
            <a:r>
              <a:rPr lang="en-US" sz="2400" dirty="0" smtClean="0"/>
              <a:t>: “formalize the strong social groups based on the social network properties” </a:t>
            </a:r>
          </a:p>
          <a:p>
            <a:r>
              <a:rPr lang="en-US" sz="2400" dirty="0" smtClean="0"/>
              <a:t>Some social media sites allow people to join groups, is it necessary to extract groups based on network topology?</a:t>
            </a:r>
          </a:p>
          <a:p>
            <a:pPr lvl="1"/>
            <a:r>
              <a:rPr lang="en-US" sz="2000" dirty="0" smtClean="0"/>
              <a:t>Not all sites provide community platform</a:t>
            </a:r>
          </a:p>
          <a:p>
            <a:pPr lvl="1"/>
            <a:r>
              <a:rPr lang="en-US" sz="2000" dirty="0" smtClean="0"/>
              <a:t>Not all people join groups</a:t>
            </a:r>
          </a:p>
          <a:p>
            <a:r>
              <a:rPr lang="en-US" sz="2400" dirty="0" smtClean="0"/>
              <a:t>Network interaction provides rich information about the relationship between users</a:t>
            </a:r>
          </a:p>
          <a:p>
            <a:pPr lvl="1"/>
            <a:r>
              <a:rPr lang="en-US" sz="2000" dirty="0" smtClean="0"/>
              <a:t>Groups are </a:t>
            </a:r>
            <a:r>
              <a:rPr lang="en-US" sz="2000" i="1" dirty="0" smtClean="0">
                <a:solidFill>
                  <a:srgbClr val="0000FF"/>
                </a:solidFill>
              </a:rPr>
              <a:t>implicitly</a:t>
            </a:r>
            <a:r>
              <a:rPr lang="en-US" sz="2000" dirty="0" smtClean="0"/>
              <a:t> formed</a:t>
            </a:r>
            <a:endParaRPr lang="en-US" sz="2800" dirty="0" smtClean="0"/>
          </a:p>
          <a:p>
            <a:pPr lvl="1"/>
            <a:r>
              <a:rPr lang="en-US" sz="2000" dirty="0" smtClean="0"/>
              <a:t>Can complement other kinds of information</a:t>
            </a:r>
          </a:p>
          <a:p>
            <a:pPr lvl="1"/>
            <a:r>
              <a:rPr lang="en-US" sz="2000" dirty="0" smtClean="0"/>
              <a:t>Help network visualization and navigation</a:t>
            </a:r>
          </a:p>
          <a:p>
            <a:pPr lvl="1"/>
            <a:r>
              <a:rPr lang="en-US" sz="2000" dirty="0" smtClean="0"/>
              <a:t>Provide basic information for other tasks</a:t>
            </a:r>
            <a:endParaRPr 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Subjectivity of Community Definition</a:t>
            </a:r>
            <a:endParaRPr lang="en-US" dirty="0"/>
          </a:p>
        </p:txBody>
      </p:sp>
      <p:pic>
        <p:nvPicPr>
          <p:cNvPr id="7" name="Picture 4"/>
          <p:cNvPicPr>
            <a:picLocks noGrp="1" noChangeAspect="1" noChangeArrowheads="1"/>
          </p:cNvPicPr>
          <p:nvPr>
            <p:ph sz="half" idx="2"/>
          </p:nvPr>
        </p:nvPicPr>
        <p:blipFill>
          <a:blip r:embed="rId3" cstate="print"/>
          <a:srcRect l="11436" t="5357" r="8514" b="7143"/>
          <a:stretch>
            <a:fillRect/>
          </a:stretch>
        </p:blipFill>
        <p:spPr bwMode="auto">
          <a:xfrm>
            <a:off x="2209800" y="2133600"/>
            <a:ext cx="4038600" cy="4038590"/>
          </a:xfrm>
          <a:prstGeom prst="rect">
            <a:avLst/>
          </a:prstGeom>
          <a:noFill/>
          <a:ln w="9525">
            <a:noFill/>
            <a:miter lim="800000"/>
            <a:headEnd/>
            <a:tailEnd/>
          </a:ln>
          <a:effectLst/>
        </p:spPr>
      </p:pic>
      <p:sp>
        <p:nvSpPr>
          <p:cNvPr id="8" name="Oval 7"/>
          <p:cNvSpPr/>
          <p:nvPr/>
        </p:nvSpPr>
        <p:spPr>
          <a:xfrm>
            <a:off x="1905000" y="2039933"/>
            <a:ext cx="2743200" cy="228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Callout 8"/>
          <p:cNvSpPr/>
          <p:nvPr/>
        </p:nvSpPr>
        <p:spPr>
          <a:xfrm>
            <a:off x="4191000" y="1125533"/>
            <a:ext cx="3657600" cy="1219200"/>
          </a:xfrm>
          <a:prstGeom prst="cloudCallout">
            <a:avLst>
              <a:gd name="adj1" fmla="val -35556"/>
              <a:gd name="adj2" fmla="val 99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Each component is a community</a:t>
            </a:r>
            <a:endParaRPr lang="en-US" sz="2000" dirty="0"/>
          </a:p>
        </p:txBody>
      </p:sp>
      <p:sp>
        <p:nvSpPr>
          <p:cNvPr id="10" name="Oval 9"/>
          <p:cNvSpPr/>
          <p:nvPr/>
        </p:nvSpPr>
        <p:spPr>
          <a:xfrm>
            <a:off x="2895600" y="2878133"/>
            <a:ext cx="1219200"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Callout 11"/>
          <p:cNvSpPr/>
          <p:nvPr/>
        </p:nvSpPr>
        <p:spPr>
          <a:xfrm>
            <a:off x="0" y="1447800"/>
            <a:ext cx="3124200" cy="1219200"/>
          </a:xfrm>
          <a:prstGeom prst="cloudCallout">
            <a:avLst>
              <a:gd name="adj1" fmla="val 44056"/>
              <a:gd name="adj2" fmla="val 79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A densely-knit  community </a:t>
            </a:r>
          </a:p>
        </p:txBody>
      </p:sp>
      <p:sp>
        <p:nvSpPr>
          <p:cNvPr id="13" name="TextBox 12"/>
          <p:cNvSpPr txBox="1"/>
          <p:nvPr/>
        </p:nvSpPr>
        <p:spPr>
          <a:xfrm>
            <a:off x="4953000" y="4953000"/>
            <a:ext cx="3727302" cy="830997"/>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pPr algn="ctr"/>
            <a:r>
              <a:rPr lang="en-US" sz="2400" dirty="0" smtClean="0"/>
              <a:t>Definition of a community </a:t>
            </a:r>
          </a:p>
          <a:p>
            <a:pPr algn="ctr"/>
            <a:r>
              <a:rPr lang="en-US" sz="2400" dirty="0" smtClean="0"/>
              <a:t>can be subjective.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Community Criteria </a:t>
            </a:r>
            <a:endParaRPr lang="en-US" dirty="0"/>
          </a:p>
        </p:txBody>
      </p:sp>
      <p:sp>
        <p:nvSpPr>
          <p:cNvPr id="3" name="Content Placeholder 2"/>
          <p:cNvSpPr>
            <a:spLocks noGrp="1"/>
          </p:cNvSpPr>
          <p:nvPr>
            <p:ph idx="1"/>
          </p:nvPr>
        </p:nvSpPr>
        <p:spPr>
          <a:xfrm>
            <a:off x="457200" y="1219200"/>
            <a:ext cx="8077200" cy="4759325"/>
          </a:xfrm>
        </p:spPr>
        <p:txBody>
          <a:bodyPr/>
          <a:lstStyle/>
          <a:p>
            <a:r>
              <a:rPr lang="en-US" sz="2400" dirty="0" smtClean="0"/>
              <a:t>Criteria vary depending on the tasks</a:t>
            </a:r>
          </a:p>
          <a:p>
            <a:r>
              <a:rPr lang="en-US" sz="2400" dirty="0" smtClean="0"/>
              <a:t>Roughly,  community detection methods can be divided into 4 categories (not exclusive): </a:t>
            </a:r>
          </a:p>
          <a:p>
            <a:r>
              <a:rPr lang="en-US" sz="2400" dirty="0" smtClean="0">
                <a:solidFill>
                  <a:srgbClr val="0000FF"/>
                </a:solidFill>
              </a:rPr>
              <a:t>Node</a:t>
            </a:r>
            <a:r>
              <a:rPr lang="en-US" sz="2400" dirty="0" smtClean="0"/>
              <a:t>-Centric Community</a:t>
            </a:r>
          </a:p>
          <a:p>
            <a:pPr lvl="1"/>
            <a:r>
              <a:rPr lang="en-US" sz="2000" dirty="0" smtClean="0">
                <a:solidFill>
                  <a:srgbClr val="FF0000"/>
                </a:solidFill>
              </a:rPr>
              <a:t>Each node</a:t>
            </a:r>
            <a:r>
              <a:rPr lang="en-US" sz="2000" dirty="0" smtClean="0"/>
              <a:t> in a group satisfies certain properties </a:t>
            </a:r>
          </a:p>
          <a:p>
            <a:r>
              <a:rPr lang="en-US" sz="2400" dirty="0" smtClean="0">
                <a:solidFill>
                  <a:srgbClr val="0000FF"/>
                </a:solidFill>
              </a:rPr>
              <a:t>Group</a:t>
            </a:r>
            <a:r>
              <a:rPr lang="en-US" sz="2400" dirty="0" smtClean="0"/>
              <a:t>-Centric Community</a:t>
            </a:r>
          </a:p>
          <a:p>
            <a:pPr lvl="1"/>
            <a:r>
              <a:rPr lang="en-US" sz="2000" dirty="0" smtClean="0"/>
              <a:t>Consider the connections </a:t>
            </a:r>
            <a:r>
              <a:rPr lang="en-US" sz="2000" dirty="0" smtClean="0">
                <a:solidFill>
                  <a:srgbClr val="FF0000"/>
                </a:solidFill>
              </a:rPr>
              <a:t>within a group</a:t>
            </a:r>
            <a:r>
              <a:rPr lang="en-US" sz="2000" dirty="0" smtClean="0"/>
              <a:t> as a whole. The group has to satisfy certain properties without zooming into node-level</a:t>
            </a:r>
          </a:p>
          <a:p>
            <a:r>
              <a:rPr lang="en-US" sz="2400" dirty="0" smtClean="0">
                <a:solidFill>
                  <a:srgbClr val="0000FF"/>
                </a:solidFill>
              </a:rPr>
              <a:t>Network</a:t>
            </a:r>
            <a:r>
              <a:rPr lang="en-US" sz="2400" dirty="0" smtClean="0"/>
              <a:t>-Centric Community</a:t>
            </a:r>
          </a:p>
          <a:p>
            <a:pPr lvl="1"/>
            <a:r>
              <a:rPr lang="en-US" sz="2000" dirty="0" smtClean="0"/>
              <a:t>Partition </a:t>
            </a:r>
            <a:r>
              <a:rPr lang="en-US" sz="2000" dirty="0" smtClean="0">
                <a:solidFill>
                  <a:srgbClr val="FF0000"/>
                </a:solidFill>
              </a:rPr>
              <a:t>the whole network</a:t>
            </a:r>
            <a:r>
              <a:rPr lang="en-US" sz="2000" dirty="0" smtClean="0"/>
              <a:t> into several disjoint sets</a:t>
            </a:r>
          </a:p>
          <a:p>
            <a:r>
              <a:rPr lang="en-US" sz="2400" dirty="0" smtClean="0">
                <a:solidFill>
                  <a:srgbClr val="0000FF"/>
                </a:solidFill>
              </a:rPr>
              <a:t>Hierarchy</a:t>
            </a:r>
            <a:r>
              <a:rPr lang="en-US" sz="2400" dirty="0" smtClean="0"/>
              <a:t>-Centric Community  </a:t>
            </a:r>
          </a:p>
          <a:p>
            <a:pPr lvl="1"/>
            <a:r>
              <a:rPr lang="en-US" sz="2000" dirty="0" smtClean="0"/>
              <a:t>Construct a </a:t>
            </a:r>
            <a:r>
              <a:rPr lang="en-US" sz="2000" dirty="0" smtClean="0">
                <a:solidFill>
                  <a:srgbClr val="FF0000"/>
                </a:solidFill>
              </a:rPr>
              <a:t>hierarchical structure</a:t>
            </a:r>
            <a:r>
              <a:rPr lang="en-US" sz="2000" dirty="0" smtClean="0"/>
              <a:t> of communities</a:t>
            </a:r>
          </a:p>
          <a:p>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Node-Centric Community Detection</a:t>
            </a:r>
            <a:endParaRPr lang="en-US" sz="4000" dirty="0"/>
          </a:p>
        </p:txBody>
      </p:sp>
      <p:graphicFrame>
        <p:nvGraphicFramePr>
          <p:cNvPr id="6" name="Content Placeholder 5"/>
          <p:cNvGraphicFramePr>
            <a:graphicFrameLocks noGrp="1"/>
          </p:cNvGraphicFramePr>
          <p:nvPr>
            <p:ph idx="1"/>
          </p:nvPr>
        </p:nvGraphicFramePr>
        <p:xfrm>
          <a:off x="457200" y="990600"/>
          <a:ext cx="8305800" cy="514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Node-Centric Community Detection</a:t>
            </a:r>
            <a:endParaRPr lang="en-US" dirty="0"/>
          </a:p>
        </p:txBody>
      </p:sp>
      <p:sp>
        <p:nvSpPr>
          <p:cNvPr id="3" name="Content Placeholder 2"/>
          <p:cNvSpPr>
            <a:spLocks noGrp="1"/>
          </p:cNvSpPr>
          <p:nvPr>
            <p:ph idx="1"/>
          </p:nvPr>
        </p:nvSpPr>
        <p:spPr>
          <a:xfrm>
            <a:off x="457200" y="1447800"/>
            <a:ext cx="8229600" cy="4530725"/>
          </a:xfrm>
        </p:spPr>
        <p:txBody>
          <a:bodyPr/>
          <a:lstStyle/>
          <a:p>
            <a:r>
              <a:rPr lang="en-US" sz="2800" dirty="0" smtClean="0"/>
              <a:t>Nodes satisfy different properties</a:t>
            </a:r>
          </a:p>
          <a:p>
            <a:pPr lvl="1"/>
            <a:r>
              <a:rPr lang="en-US" sz="2400" dirty="0" smtClean="0"/>
              <a:t>Complete Mutuality </a:t>
            </a:r>
          </a:p>
          <a:p>
            <a:pPr lvl="2"/>
            <a:r>
              <a:rPr lang="en-US" sz="2000" dirty="0" smtClean="0"/>
              <a:t>cliques</a:t>
            </a:r>
          </a:p>
          <a:p>
            <a:pPr lvl="1"/>
            <a:r>
              <a:rPr lang="en-US" sz="2400" dirty="0" err="1" smtClean="0"/>
              <a:t>Reachability</a:t>
            </a:r>
            <a:r>
              <a:rPr lang="en-US" sz="2400" dirty="0" smtClean="0"/>
              <a:t> of members</a:t>
            </a:r>
          </a:p>
          <a:p>
            <a:pPr lvl="2"/>
            <a:r>
              <a:rPr lang="en-US" sz="2000" dirty="0" smtClean="0"/>
              <a:t>k-clique, k-clan, k-club</a:t>
            </a:r>
          </a:p>
          <a:p>
            <a:pPr lvl="1"/>
            <a:r>
              <a:rPr lang="en-US" sz="2400" dirty="0" smtClean="0"/>
              <a:t>Nodal degrees </a:t>
            </a:r>
          </a:p>
          <a:p>
            <a:pPr lvl="2"/>
            <a:r>
              <a:rPr lang="en-US" sz="2000" dirty="0" smtClean="0"/>
              <a:t>k-</a:t>
            </a:r>
            <a:r>
              <a:rPr lang="en-US" sz="2000" dirty="0" err="1" smtClean="0"/>
              <a:t>plex</a:t>
            </a:r>
            <a:r>
              <a:rPr lang="en-US" sz="2000" dirty="0" smtClean="0"/>
              <a:t>, k-core</a:t>
            </a:r>
          </a:p>
          <a:p>
            <a:pPr lvl="1"/>
            <a:r>
              <a:rPr lang="en-US" sz="2400" dirty="0" smtClean="0"/>
              <a:t>Relative frequency of Within-Outside Ties</a:t>
            </a:r>
          </a:p>
          <a:p>
            <a:pPr lvl="2"/>
            <a:r>
              <a:rPr lang="en-US" sz="2000" dirty="0" smtClean="0"/>
              <a:t>LS sets, Lambda sets</a:t>
            </a:r>
          </a:p>
          <a:p>
            <a:r>
              <a:rPr lang="en-US" sz="2400" dirty="0" smtClean="0"/>
              <a:t>Commonly used in traditional social network analysis</a:t>
            </a:r>
          </a:p>
          <a:p>
            <a:r>
              <a:rPr lang="en-US" sz="2400" dirty="0" smtClean="0"/>
              <a:t>Here, we discuss some representative ones</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Media</a:t>
            </a:r>
            <a:endParaRPr lang="en-US" dirty="0"/>
          </a:p>
        </p:txBody>
      </p:sp>
      <p:grpSp>
        <p:nvGrpSpPr>
          <p:cNvPr id="3" name="Group 14"/>
          <p:cNvGrpSpPr/>
          <p:nvPr/>
        </p:nvGrpSpPr>
        <p:grpSpPr>
          <a:xfrm>
            <a:off x="762000" y="1447800"/>
            <a:ext cx="7805738" cy="1672590"/>
            <a:chOff x="762000" y="990600"/>
            <a:chExt cx="7805738" cy="1672590"/>
          </a:xfrm>
        </p:grpSpPr>
        <p:pic>
          <p:nvPicPr>
            <p:cNvPr id="4" name="Picture 3" descr="telephision.jpg"/>
            <p:cNvPicPr>
              <a:picLocks noChangeAspect="1"/>
            </p:cNvPicPr>
            <p:nvPr/>
          </p:nvPicPr>
          <p:blipFill>
            <a:blip r:embed="rId2" cstate="print"/>
            <a:stretch>
              <a:fillRect/>
            </a:stretch>
          </p:blipFill>
          <p:spPr>
            <a:xfrm>
              <a:off x="762000" y="990600"/>
              <a:ext cx="1295400" cy="1598221"/>
            </a:xfrm>
            <a:prstGeom prst="rect">
              <a:avLst/>
            </a:prstGeom>
          </p:spPr>
        </p:pic>
        <p:pic>
          <p:nvPicPr>
            <p:cNvPr id="5" name="Picture 4" descr="radio.gif"/>
            <p:cNvPicPr>
              <a:picLocks noChangeAspect="1"/>
            </p:cNvPicPr>
            <p:nvPr/>
          </p:nvPicPr>
          <p:blipFill>
            <a:blip r:embed="rId3" cstate="print"/>
            <a:stretch>
              <a:fillRect/>
            </a:stretch>
          </p:blipFill>
          <p:spPr>
            <a:xfrm>
              <a:off x="2438400" y="1066800"/>
              <a:ext cx="1447800" cy="1587910"/>
            </a:xfrm>
            <a:prstGeom prst="rect">
              <a:avLst/>
            </a:prstGeom>
          </p:spPr>
        </p:pic>
        <p:pic>
          <p:nvPicPr>
            <p:cNvPr id="6" name="Picture 5" descr="movie-theater.jpg"/>
            <p:cNvPicPr>
              <a:picLocks noChangeAspect="1"/>
            </p:cNvPicPr>
            <p:nvPr/>
          </p:nvPicPr>
          <p:blipFill>
            <a:blip r:embed="rId4" cstate="print"/>
            <a:stretch>
              <a:fillRect/>
            </a:stretch>
          </p:blipFill>
          <p:spPr>
            <a:xfrm>
              <a:off x="4648200" y="1295400"/>
              <a:ext cx="1428750" cy="1143000"/>
            </a:xfrm>
            <a:prstGeom prst="rect">
              <a:avLst/>
            </a:prstGeom>
          </p:spPr>
        </p:pic>
        <p:pic>
          <p:nvPicPr>
            <p:cNvPr id="7" name="Picture 6" descr="newspaper-pages.jpg"/>
            <p:cNvPicPr>
              <a:picLocks noChangeAspect="1"/>
            </p:cNvPicPr>
            <p:nvPr/>
          </p:nvPicPr>
          <p:blipFill>
            <a:blip r:embed="rId5" cstate="print"/>
            <a:stretch>
              <a:fillRect/>
            </a:stretch>
          </p:blipFill>
          <p:spPr>
            <a:xfrm>
              <a:off x="6477000" y="990600"/>
              <a:ext cx="2090738" cy="1672590"/>
            </a:xfrm>
            <a:prstGeom prst="rect">
              <a:avLst/>
            </a:prstGeom>
          </p:spPr>
        </p:pic>
      </p:grpSp>
      <p:grpSp>
        <p:nvGrpSpPr>
          <p:cNvPr id="8" name="Group 15"/>
          <p:cNvGrpSpPr/>
          <p:nvPr/>
        </p:nvGrpSpPr>
        <p:grpSpPr>
          <a:xfrm>
            <a:off x="1828800" y="4038600"/>
            <a:ext cx="5076643" cy="1391674"/>
            <a:chOff x="1828800" y="4114800"/>
            <a:chExt cx="5076643" cy="1391674"/>
          </a:xfrm>
        </p:grpSpPr>
        <p:pic>
          <p:nvPicPr>
            <p:cNvPr id="10" name="Picture 9" descr="telephone.jpg"/>
            <p:cNvPicPr>
              <a:picLocks noChangeAspect="1"/>
            </p:cNvPicPr>
            <p:nvPr/>
          </p:nvPicPr>
          <p:blipFill>
            <a:blip r:embed="rId6" cstate="print"/>
            <a:stretch>
              <a:fillRect/>
            </a:stretch>
          </p:blipFill>
          <p:spPr>
            <a:xfrm>
              <a:off x="3352800" y="4267200"/>
              <a:ext cx="1706306" cy="1139868"/>
            </a:xfrm>
            <a:prstGeom prst="rect">
              <a:avLst/>
            </a:prstGeom>
          </p:spPr>
        </p:pic>
        <p:pic>
          <p:nvPicPr>
            <p:cNvPr id="11" name="Picture 10" descr="fax.gif"/>
            <p:cNvPicPr>
              <a:picLocks noChangeAspect="1"/>
            </p:cNvPicPr>
            <p:nvPr/>
          </p:nvPicPr>
          <p:blipFill>
            <a:blip r:embed="rId7" cstate="print"/>
            <a:stretch>
              <a:fillRect/>
            </a:stretch>
          </p:blipFill>
          <p:spPr>
            <a:xfrm>
              <a:off x="5562600" y="4114800"/>
              <a:ext cx="1342843" cy="1391674"/>
            </a:xfrm>
            <a:prstGeom prst="rect">
              <a:avLst/>
            </a:prstGeom>
          </p:spPr>
        </p:pic>
        <p:pic>
          <p:nvPicPr>
            <p:cNvPr id="1026" name="Picture 2" descr="C:\Documents and Settings\User\Local Settings\Temporary Internet Files\Content.IE5\04326Q1V\MCj04241620000[1].wmf"/>
            <p:cNvPicPr>
              <a:picLocks noChangeAspect="1" noChangeArrowheads="1"/>
            </p:cNvPicPr>
            <p:nvPr/>
          </p:nvPicPr>
          <p:blipFill>
            <a:blip r:embed="rId8" cstate="print"/>
            <a:srcRect/>
            <a:stretch>
              <a:fillRect/>
            </a:stretch>
          </p:blipFill>
          <p:spPr bwMode="auto">
            <a:xfrm>
              <a:off x="1828800" y="4114800"/>
              <a:ext cx="979262" cy="1292269"/>
            </a:xfrm>
            <a:prstGeom prst="rect">
              <a:avLst/>
            </a:prstGeom>
            <a:noFill/>
          </p:spPr>
        </p:pic>
      </p:grpSp>
      <p:sp>
        <p:nvSpPr>
          <p:cNvPr id="17" name="TextBox 16"/>
          <p:cNvSpPr txBox="1"/>
          <p:nvPr/>
        </p:nvSpPr>
        <p:spPr>
          <a:xfrm>
            <a:off x="2514600" y="3200400"/>
            <a:ext cx="3390672" cy="369332"/>
          </a:xfrm>
          <a:prstGeom prst="rect">
            <a:avLst/>
          </a:prstGeom>
          <a:noFill/>
        </p:spPr>
        <p:txBody>
          <a:bodyPr wrap="none" rtlCol="0">
            <a:spAutoFit/>
          </a:bodyPr>
          <a:lstStyle/>
          <a:p>
            <a:r>
              <a:rPr lang="en-US" dirty="0" smtClean="0">
                <a:solidFill>
                  <a:srgbClr val="0000FF"/>
                </a:solidFill>
              </a:rPr>
              <a:t>Broadcast Media: One-to-Many</a:t>
            </a:r>
            <a:endParaRPr lang="en-US" dirty="0">
              <a:solidFill>
                <a:srgbClr val="0000FF"/>
              </a:solidFill>
            </a:endParaRPr>
          </a:p>
        </p:txBody>
      </p:sp>
      <p:sp>
        <p:nvSpPr>
          <p:cNvPr id="18" name="TextBox 17"/>
          <p:cNvSpPr txBox="1"/>
          <p:nvPr/>
        </p:nvSpPr>
        <p:spPr>
          <a:xfrm>
            <a:off x="2362200" y="5562600"/>
            <a:ext cx="3903633" cy="369332"/>
          </a:xfrm>
          <a:prstGeom prst="rect">
            <a:avLst/>
          </a:prstGeom>
          <a:noFill/>
        </p:spPr>
        <p:txBody>
          <a:bodyPr wrap="none" rtlCol="0">
            <a:spAutoFit/>
          </a:bodyPr>
          <a:lstStyle/>
          <a:p>
            <a:r>
              <a:rPr lang="en-US" dirty="0" smtClean="0">
                <a:solidFill>
                  <a:srgbClr val="0000FF"/>
                </a:solidFill>
              </a:rPr>
              <a:t>Communication Media: One-to-One</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Mutuality: Clique</a:t>
            </a:r>
            <a:endParaRPr lang="en-US" dirty="0"/>
          </a:p>
        </p:txBody>
      </p:sp>
      <p:sp>
        <p:nvSpPr>
          <p:cNvPr id="3" name="Content Placeholder 2"/>
          <p:cNvSpPr>
            <a:spLocks noGrp="1"/>
          </p:cNvSpPr>
          <p:nvPr>
            <p:ph idx="1"/>
          </p:nvPr>
        </p:nvSpPr>
        <p:spPr>
          <a:xfrm>
            <a:off x="457200" y="1600201"/>
            <a:ext cx="8229600" cy="1600200"/>
          </a:xfrm>
        </p:spPr>
        <p:txBody>
          <a:bodyPr/>
          <a:lstStyle/>
          <a:p>
            <a:r>
              <a:rPr lang="en-US" sz="2400" dirty="0" smtClean="0"/>
              <a:t>A maximal complete </a:t>
            </a:r>
            <a:r>
              <a:rPr lang="en-US" sz="2400" dirty="0" err="1" smtClean="0"/>
              <a:t>subgraph</a:t>
            </a:r>
            <a:r>
              <a:rPr lang="en-US" sz="2400" dirty="0" smtClean="0"/>
              <a:t> of three or more nodes all of which are adjacent to each other</a:t>
            </a:r>
          </a:p>
        </p:txBody>
      </p:sp>
      <p:sp>
        <p:nvSpPr>
          <p:cNvPr id="6" name="Content Placeholder 2"/>
          <p:cNvSpPr txBox="1">
            <a:spLocks/>
          </p:cNvSpPr>
          <p:nvPr/>
        </p:nvSpPr>
        <p:spPr bwMode="auto">
          <a:xfrm>
            <a:off x="533400" y="2667000"/>
            <a:ext cx="5334000" cy="16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NP-hard to find the maximal clique</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lang="en-US" sz="2400" kern="0" noProof="0" dirty="0" smtClean="0"/>
              <a:t>Recursive pruning: </a:t>
            </a:r>
            <a:r>
              <a:rPr lang="en-US" sz="2400" kern="0" dirty="0" smtClean="0"/>
              <a:t>To find a clique of size k, remove those nodes with less than k-1 degrees</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lang="en-US" sz="2400" kern="0" dirty="0" smtClean="0"/>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lang="en-US" sz="2400" kern="0" dirty="0" smtClean="0"/>
              <a:t>Very strict definition, unstable</a:t>
            </a:r>
            <a:endParaRPr lang="en-US" sz="2400" kern="0" noProof="0" dirty="0" smtClean="0"/>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400" b="0" i="0" u="none" strike="noStrike" kern="0" cap="none" spc="0" normalizeH="0" baseline="0" dirty="0" smtClean="0">
                <a:ln>
                  <a:noFill/>
                </a:ln>
                <a:solidFill>
                  <a:schemeClr val="tx1"/>
                </a:solidFill>
                <a:effectLst/>
                <a:uLnTx/>
                <a:uFillTx/>
                <a:latin typeface="+mn-lt"/>
                <a:ea typeface="+mn-ea"/>
                <a:cs typeface="+mn-cs"/>
              </a:rPr>
              <a:t>Normally</a:t>
            </a:r>
            <a:r>
              <a:rPr kumimoji="0" lang="en-US" sz="2400" b="0" i="0" u="none" strike="noStrike" kern="0" cap="none" spc="0" normalizeH="0" dirty="0" smtClean="0">
                <a:ln>
                  <a:noFill/>
                </a:ln>
                <a:solidFill>
                  <a:schemeClr val="tx1"/>
                </a:solidFill>
                <a:effectLst/>
                <a:uLnTx/>
                <a:uFillTx/>
                <a:latin typeface="+mn-lt"/>
                <a:ea typeface="+mn-ea"/>
                <a:cs typeface="+mn-cs"/>
              </a:rPr>
              <a:t> use cliques as </a:t>
            </a:r>
            <a:r>
              <a:rPr lang="en-US" sz="2400" kern="0" dirty="0" smtClean="0"/>
              <a:t>a core or </a:t>
            </a:r>
            <a:r>
              <a:rPr kumimoji="0" lang="en-US" sz="2400" b="0" i="0" u="none" strike="noStrike" kern="0" cap="none" spc="0" normalizeH="0" dirty="0" smtClean="0">
                <a:ln>
                  <a:noFill/>
                </a:ln>
                <a:solidFill>
                  <a:schemeClr val="tx1"/>
                </a:solidFill>
                <a:effectLst/>
                <a:uLnTx/>
                <a:uFillTx/>
                <a:latin typeface="+mn-lt"/>
                <a:ea typeface="+mn-ea"/>
                <a:cs typeface="+mn-cs"/>
              </a:rPr>
              <a:t>seed to explore larger communities</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3000" b="0" i="0" u="none" strike="noStrike" kern="0" cap="none" spc="0" normalizeH="0" baseline="0" noProof="0" dirty="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2" cstate="print"/>
          <a:srcRect l="28172" t="6127" r="27080" b="6346"/>
          <a:stretch>
            <a:fillRect/>
          </a:stretch>
        </p:blipFill>
        <p:spPr bwMode="auto">
          <a:xfrm>
            <a:off x="6019800" y="2133600"/>
            <a:ext cx="3124200" cy="3810000"/>
          </a:xfrm>
          <a:prstGeom prst="rect">
            <a:avLst/>
          </a:prstGeom>
          <a:noFill/>
          <a:ln w="9525">
            <a:noFill/>
            <a:miter lim="800000"/>
            <a:headEnd/>
            <a:tailEnd/>
          </a:ln>
          <a:effectLst/>
        </p:spPr>
      </p:pic>
      <p:sp>
        <p:nvSpPr>
          <p:cNvPr id="8" name="Oval 7"/>
          <p:cNvSpPr/>
          <p:nvPr/>
        </p:nvSpPr>
        <p:spPr>
          <a:xfrm>
            <a:off x="7543800" y="2209800"/>
            <a:ext cx="1600200" cy="129540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Geodesic</a:t>
            </a:r>
            <a:endParaRPr lang="en-US" dirty="0"/>
          </a:p>
        </p:txBody>
      </p:sp>
      <p:sp>
        <p:nvSpPr>
          <p:cNvPr id="3" name="Content Placeholder 2"/>
          <p:cNvSpPr>
            <a:spLocks noGrp="1"/>
          </p:cNvSpPr>
          <p:nvPr>
            <p:ph idx="1"/>
          </p:nvPr>
        </p:nvSpPr>
        <p:spPr>
          <a:xfrm>
            <a:off x="381000" y="1219200"/>
            <a:ext cx="5715000" cy="5105400"/>
          </a:xfrm>
        </p:spPr>
        <p:txBody>
          <a:bodyPr/>
          <a:lstStyle/>
          <a:p>
            <a:r>
              <a:rPr lang="en-US" sz="2400" dirty="0" err="1" smtClean="0"/>
              <a:t>Reachability</a:t>
            </a:r>
            <a:r>
              <a:rPr lang="en-US" sz="2400" dirty="0" smtClean="0"/>
              <a:t> is calibrated by the </a:t>
            </a:r>
            <a:r>
              <a:rPr lang="en-US" sz="2400" dirty="0" smtClean="0">
                <a:solidFill>
                  <a:srgbClr val="0000FF"/>
                </a:solidFill>
              </a:rPr>
              <a:t>Geodesic distance</a:t>
            </a:r>
          </a:p>
          <a:p>
            <a:r>
              <a:rPr lang="en-US" sz="2400" dirty="0" smtClean="0">
                <a:solidFill>
                  <a:srgbClr val="0000FF"/>
                </a:solidFill>
              </a:rPr>
              <a:t>Geodesic</a:t>
            </a:r>
            <a:r>
              <a:rPr lang="en-US" sz="2400" dirty="0" smtClean="0"/>
              <a:t>: a shortest path between two nodes (12 and 6)</a:t>
            </a:r>
          </a:p>
          <a:p>
            <a:pPr lvl="1"/>
            <a:r>
              <a:rPr lang="en-US" sz="2000" dirty="0" smtClean="0"/>
              <a:t>Two paths: 12-4-1-2-5-6, 12-10-6</a:t>
            </a:r>
          </a:p>
          <a:p>
            <a:pPr lvl="1"/>
            <a:r>
              <a:rPr lang="en-US" sz="2000" dirty="0" smtClean="0"/>
              <a:t>12-10-6 is a geodesic</a:t>
            </a:r>
            <a:endParaRPr lang="en-US" sz="2400" dirty="0" smtClean="0">
              <a:solidFill>
                <a:srgbClr val="0000FF"/>
              </a:solidFill>
            </a:endParaRPr>
          </a:p>
          <a:p>
            <a:r>
              <a:rPr lang="en-US" sz="2400" dirty="0" smtClean="0">
                <a:solidFill>
                  <a:srgbClr val="0000FF"/>
                </a:solidFill>
              </a:rPr>
              <a:t>Geodesic distance</a:t>
            </a:r>
            <a:r>
              <a:rPr lang="en-US" sz="2400" dirty="0" smtClean="0"/>
              <a:t>: #hops in geodesic between two nodes</a:t>
            </a:r>
          </a:p>
          <a:p>
            <a:pPr lvl="1"/>
            <a:r>
              <a:rPr lang="en-US" sz="2000" dirty="0" smtClean="0"/>
              <a:t>e.g., d(12, 6) = 2, d(3, 11)=5</a:t>
            </a:r>
            <a:endParaRPr lang="en-US" sz="2400" dirty="0" smtClean="0">
              <a:solidFill>
                <a:srgbClr val="0000FF"/>
              </a:solidFill>
            </a:endParaRPr>
          </a:p>
          <a:p>
            <a:r>
              <a:rPr lang="en-US" sz="2400" dirty="0" smtClean="0">
                <a:solidFill>
                  <a:srgbClr val="0000FF"/>
                </a:solidFill>
              </a:rPr>
              <a:t>Diameter</a:t>
            </a:r>
            <a:r>
              <a:rPr lang="en-US" sz="2400" dirty="0" smtClean="0"/>
              <a:t>: the maximal geodesic distance for any 2 nodes in a network</a:t>
            </a:r>
          </a:p>
          <a:p>
            <a:pPr lvl="1"/>
            <a:r>
              <a:rPr lang="en-US" sz="2000" dirty="0" smtClean="0"/>
              <a:t>#hops of the longest shortest path</a:t>
            </a:r>
          </a:p>
          <a:p>
            <a:endParaRPr lang="en-US" sz="2800" dirty="0"/>
          </a:p>
        </p:txBody>
      </p:sp>
      <p:pic>
        <p:nvPicPr>
          <p:cNvPr id="6" name="Picture 2"/>
          <p:cNvPicPr>
            <a:picLocks noChangeAspect="1" noChangeArrowheads="1"/>
          </p:cNvPicPr>
          <p:nvPr/>
        </p:nvPicPr>
        <p:blipFill>
          <a:blip r:embed="rId3" cstate="print"/>
          <a:srcRect l="28172" t="6127" r="27080" b="6346"/>
          <a:stretch>
            <a:fillRect/>
          </a:stretch>
        </p:blipFill>
        <p:spPr bwMode="auto">
          <a:xfrm>
            <a:off x="6019800" y="1600200"/>
            <a:ext cx="3124200" cy="3810000"/>
          </a:xfrm>
          <a:prstGeom prst="rect">
            <a:avLst/>
          </a:prstGeom>
          <a:noFill/>
          <a:ln w="9525">
            <a:noFill/>
            <a:miter lim="800000"/>
            <a:headEnd/>
            <a:tailEnd/>
          </a:ln>
          <a:effectLst/>
        </p:spPr>
      </p:pic>
      <p:sp>
        <p:nvSpPr>
          <p:cNvPr id="7" name="TextBox 6"/>
          <p:cNvSpPr txBox="1"/>
          <p:nvPr/>
        </p:nvSpPr>
        <p:spPr>
          <a:xfrm>
            <a:off x="6858000" y="5486400"/>
            <a:ext cx="1657826" cy="400110"/>
          </a:xfrm>
          <a:prstGeom prst="rect">
            <a:avLst/>
          </a:prstGeom>
          <a:noFill/>
        </p:spPr>
        <p:txBody>
          <a:bodyPr wrap="none" rtlCol="0">
            <a:spAutoFit/>
          </a:bodyPr>
          <a:lstStyle/>
          <a:p>
            <a:r>
              <a:rPr lang="en-US" sz="2000" dirty="0" smtClean="0"/>
              <a:t>Diameter = 5</a:t>
            </a:r>
          </a:p>
        </p:txBody>
      </p:sp>
      <p:sp>
        <p:nvSpPr>
          <p:cNvPr id="8" name="Oval 7"/>
          <p:cNvSpPr/>
          <p:nvPr/>
        </p:nvSpPr>
        <p:spPr>
          <a:xfrm>
            <a:off x="8610600" y="19050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19800" y="30480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72200" y="24384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6600" y="24384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924800" y="19050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934200" y="33528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001000" y="2514600"/>
            <a:ext cx="533400" cy="457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Reachability</a:t>
            </a:r>
            <a:r>
              <a:rPr lang="en-US" dirty="0" smtClean="0"/>
              <a:t>: k-clique, k-club</a:t>
            </a:r>
            <a:endParaRPr lang="en-US" dirty="0"/>
          </a:p>
        </p:txBody>
      </p:sp>
      <p:sp>
        <p:nvSpPr>
          <p:cNvPr id="3" name="Content Placeholder 2"/>
          <p:cNvSpPr>
            <a:spLocks noGrp="1"/>
          </p:cNvSpPr>
          <p:nvPr>
            <p:ph idx="1"/>
          </p:nvPr>
        </p:nvSpPr>
        <p:spPr>
          <a:xfrm>
            <a:off x="304800" y="1219200"/>
            <a:ext cx="5791200" cy="4495800"/>
          </a:xfrm>
        </p:spPr>
        <p:txBody>
          <a:bodyPr/>
          <a:lstStyle/>
          <a:p>
            <a:r>
              <a:rPr lang="en-US" sz="2400" dirty="0" smtClean="0"/>
              <a:t>Any node in a group should be reachable in k hops</a:t>
            </a:r>
          </a:p>
          <a:p>
            <a:r>
              <a:rPr lang="en-US" sz="2400" dirty="0" smtClean="0">
                <a:solidFill>
                  <a:srgbClr val="0000FF"/>
                </a:solidFill>
              </a:rPr>
              <a:t>k-clique</a:t>
            </a:r>
            <a:r>
              <a:rPr lang="en-US" sz="2400" dirty="0" smtClean="0"/>
              <a:t>: a maximal </a:t>
            </a:r>
            <a:r>
              <a:rPr lang="en-US" sz="2400" dirty="0" err="1" smtClean="0"/>
              <a:t>subgraph</a:t>
            </a:r>
            <a:r>
              <a:rPr lang="en-US" sz="2400" dirty="0" smtClean="0"/>
              <a:t> in which the largest geodesic distance between any nodes &lt;= k </a:t>
            </a:r>
          </a:p>
          <a:p>
            <a:r>
              <a:rPr lang="en-US" sz="2400" dirty="0" smtClean="0"/>
              <a:t>A k-clique can have diameter larger than k within the </a:t>
            </a:r>
            <a:r>
              <a:rPr lang="en-US" sz="2400" dirty="0" err="1" smtClean="0"/>
              <a:t>subgraph</a:t>
            </a:r>
            <a:endParaRPr lang="en-US" sz="2400" dirty="0" smtClean="0"/>
          </a:p>
          <a:p>
            <a:pPr lvl="1"/>
            <a:r>
              <a:rPr lang="en-US" sz="2000" dirty="0" smtClean="0"/>
              <a:t>e.g., 2-clique {12, 4, 10, 1, 6} </a:t>
            </a:r>
          </a:p>
          <a:p>
            <a:pPr lvl="1"/>
            <a:r>
              <a:rPr lang="en-US" sz="2000" dirty="0" smtClean="0"/>
              <a:t>Within the </a:t>
            </a:r>
            <a:r>
              <a:rPr lang="en-US" sz="2000" dirty="0" err="1" smtClean="0"/>
              <a:t>subgraph</a:t>
            </a:r>
            <a:r>
              <a:rPr lang="en-US" sz="2000" dirty="0" smtClean="0"/>
              <a:t> d(1, 6) = 3</a:t>
            </a:r>
          </a:p>
          <a:p>
            <a:pPr lvl="1"/>
            <a:endParaRPr lang="en-US" sz="2000" dirty="0" smtClean="0"/>
          </a:p>
          <a:p>
            <a:r>
              <a:rPr lang="en-US" sz="2400" dirty="0" smtClean="0">
                <a:solidFill>
                  <a:srgbClr val="0000FF"/>
                </a:solidFill>
              </a:rPr>
              <a:t>k-club</a:t>
            </a:r>
            <a:r>
              <a:rPr lang="en-US" sz="2400" dirty="0" smtClean="0"/>
              <a:t>: a substructure of diameter &lt;= k</a:t>
            </a:r>
          </a:p>
          <a:p>
            <a:pPr lvl="1"/>
            <a:r>
              <a:rPr lang="en-US" sz="2000" dirty="0" smtClean="0"/>
              <a:t>e.g., {1,2,5,6,8,9}, {12, 4, 10, 1} are 2-clubs</a:t>
            </a:r>
          </a:p>
        </p:txBody>
      </p:sp>
      <p:pic>
        <p:nvPicPr>
          <p:cNvPr id="7" name="Picture 2"/>
          <p:cNvPicPr>
            <a:picLocks noChangeAspect="1" noChangeArrowheads="1"/>
          </p:cNvPicPr>
          <p:nvPr/>
        </p:nvPicPr>
        <p:blipFill>
          <a:blip r:embed="rId3" cstate="print"/>
          <a:srcRect l="28172" t="6127" r="27080" b="6346"/>
          <a:stretch>
            <a:fillRect/>
          </a:stretch>
        </p:blipFill>
        <p:spPr bwMode="auto">
          <a:xfrm>
            <a:off x="6019800" y="1447800"/>
            <a:ext cx="3124200" cy="3810000"/>
          </a:xfrm>
          <a:prstGeom prst="rect">
            <a:avLst/>
          </a:prstGeom>
          <a:noFill/>
          <a:ln w="9525">
            <a:noFill/>
            <a:miter lim="800000"/>
            <a:headEnd/>
            <a:tailEnd/>
          </a:ln>
          <a:effectLst/>
        </p:spPr>
      </p:pic>
      <p:sp>
        <p:nvSpPr>
          <p:cNvPr id="8" name="Oval 7"/>
          <p:cNvSpPr/>
          <p:nvPr/>
        </p:nvSpPr>
        <p:spPr>
          <a:xfrm>
            <a:off x="7086600" y="2209800"/>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924800" y="1752600"/>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34200" y="3200400"/>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686800" y="1752600"/>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77200" y="2362200"/>
            <a:ext cx="4572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Nodal Degrees: k-</a:t>
            </a:r>
            <a:r>
              <a:rPr lang="en-US" dirty="0" err="1" smtClean="0"/>
              <a:t>plex</a:t>
            </a:r>
            <a:r>
              <a:rPr lang="en-US" dirty="0" smtClean="0"/>
              <a:t>, k-core</a:t>
            </a:r>
            <a:endParaRPr lang="en-US" dirty="0"/>
          </a:p>
        </p:txBody>
      </p:sp>
      <p:sp>
        <p:nvSpPr>
          <p:cNvPr id="3" name="Content Placeholder 2"/>
          <p:cNvSpPr>
            <a:spLocks noGrp="1"/>
          </p:cNvSpPr>
          <p:nvPr>
            <p:ph idx="1"/>
          </p:nvPr>
        </p:nvSpPr>
        <p:spPr>
          <a:xfrm>
            <a:off x="381000" y="1295400"/>
            <a:ext cx="8229600" cy="4530725"/>
          </a:xfrm>
        </p:spPr>
        <p:txBody>
          <a:bodyPr/>
          <a:lstStyle/>
          <a:p>
            <a:r>
              <a:rPr lang="en-US" sz="2400" dirty="0" smtClean="0"/>
              <a:t>Each node should have a certain number of connections to nodes within the group</a:t>
            </a:r>
          </a:p>
          <a:p>
            <a:pPr lvl="1"/>
            <a:r>
              <a:rPr lang="en-US" sz="2400" dirty="0" smtClean="0">
                <a:solidFill>
                  <a:srgbClr val="0000FF"/>
                </a:solidFill>
              </a:rPr>
              <a:t>k-core</a:t>
            </a:r>
            <a:r>
              <a:rPr lang="en-US" sz="2400" dirty="0" smtClean="0"/>
              <a:t>: a </a:t>
            </a:r>
            <a:r>
              <a:rPr lang="en-US" sz="2400" dirty="0" err="1" smtClean="0"/>
              <a:t>substracture</a:t>
            </a:r>
            <a:r>
              <a:rPr lang="en-US" sz="2400" dirty="0" smtClean="0"/>
              <a:t> that each node connects to at least k members within the group</a:t>
            </a:r>
          </a:p>
          <a:p>
            <a:pPr lvl="1"/>
            <a:r>
              <a:rPr lang="en-US" sz="2400" dirty="0" smtClean="0">
                <a:solidFill>
                  <a:srgbClr val="0000FF"/>
                </a:solidFill>
              </a:rPr>
              <a:t>k-</a:t>
            </a:r>
            <a:r>
              <a:rPr lang="en-US" sz="2400" dirty="0" err="1" smtClean="0">
                <a:solidFill>
                  <a:srgbClr val="0000FF"/>
                </a:solidFill>
              </a:rPr>
              <a:t>plex</a:t>
            </a:r>
            <a:r>
              <a:rPr lang="en-US" sz="2400" dirty="0" smtClean="0"/>
              <a:t>: for a group with n</a:t>
            </a:r>
            <a:r>
              <a:rPr lang="en-US" sz="2400" baseline="-25000" dirty="0" smtClean="0"/>
              <a:t>s</a:t>
            </a:r>
            <a:r>
              <a:rPr lang="en-US" sz="2400" dirty="0" smtClean="0"/>
              <a:t> nodes, each node should be adjacent no fewer than n</a:t>
            </a:r>
            <a:r>
              <a:rPr lang="en-US" sz="2400" baseline="-25000" dirty="0" smtClean="0"/>
              <a:t>s</a:t>
            </a:r>
            <a:r>
              <a:rPr lang="en-US" sz="2400" dirty="0" smtClean="0"/>
              <a:t>-k in the group</a:t>
            </a:r>
          </a:p>
          <a:p>
            <a:r>
              <a:rPr lang="en-US" sz="2400" dirty="0" smtClean="0"/>
              <a:t>The definitions are complementary</a:t>
            </a:r>
          </a:p>
          <a:p>
            <a:pPr lvl="1"/>
            <a:r>
              <a:rPr lang="en-US" sz="2000" dirty="0" smtClean="0"/>
              <a:t>A k-core is a (n</a:t>
            </a:r>
            <a:r>
              <a:rPr lang="en-US" sz="2000" baseline="-25000" dirty="0" smtClean="0"/>
              <a:t>s</a:t>
            </a:r>
            <a:r>
              <a:rPr lang="en-US" sz="2000" dirty="0" smtClean="0"/>
              <a:t>-k)-</a:t>
            </a:r>
            <a:r>
              <a:rPr lang="en-US" sz="2000" dirty="0" err="1" smtClean="0"/>
              <a:t>plex</a:t>
            </a:r>
            <a:endParaRPr lang="en-US" sz="2000" dirty="0" smtClean="0"/>
          </a:p>
          <a:p>
            <a:r>
              <a:rPr lang="en-US" sz="2400" dirty="0" smtClean="0"/>
              <a:t>Networks in social media tend to follow a power law distribution, are k-</a:t>
            </a:r>
            <a:r>
              <a:rPr lang="en-US" sz="2400" dirty="0" err="1" smtClean="0"/>
              <a:t>plex</a:t>
            </a:r>
            <a:r>
              <a:rPr lang="en-US" sz="2400" dirty="0" smtClean="0"/>
              <a:t> and k-core suitable for large-scale network analysis?</a:t>
            </a:r>
            <a:endParaRPr lang="en-US" sz="2400" b="1" dirty="0" smtClean="0">
              <a:solidFill>
                <a:srgbClr val="FF0000"/>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Within-Outside Ties: LS sets</a:t>
            </a:r>
            <a:endParaRPr lang="en-US" sz="3600" dirty="0"/>
          </a:p>
        </p:txBody>
      </p:sp>
      <p:sp>
        <p:nvSpPr>
          <p:cNvPr id="3" name="Content Placeholder 2"/>
          <p:cNvSpPr>
            <a:spLocks noGrp="1"/>
          </p:cNvSpPr>
          <p:nvPr>
            <p:ph idx="1"/>
          </p:nvPr>
        </p:nvSpPr>
        <p:spPr>
          <a:xfrm>
            <a:off x="381000" y="1371600"/>
            <a:ext cx="8229600" cy="4530725"/>
          </a:xfrm>
        </p:spPr>
        <p:txBody>
          <a:bodyPr/>
          <a:lstStyle/>
          <a:p>
            <a:r>
              <a:rPr lang="en-US" sz="2800" dirty="0" smtClean="0">
                <a:solidFill>
                  <a:srgbClr val="0000FF"/>
                </a:solidFill>
              </a:rPr>
              <a:t>LS sets</a:t>
            </a:r>
            <a:r>
              <a:rPr lang="en-US" sz="2800" dirty="0" smtClean="0"/>
              <a:t>: Any of its proper subsets has more ties to other nodes in the group than outside the group</a:t>
            </a:r>
          </a:p>
          <a:p>
            <a:endParaRPr lang="en-US" sz="2800" dirty="0" smtClean="0"/>
          </a:p>
          <a:p>
            <a:r>
              <a:rPr lang="en-US" sz="2800" dirty="0" smtClean="0"/>
              <a:t>Too strict, not reasonable for network analysis</a:t>
            </a:r>
          </a:p>
          <a:p>
            <a:pPr lvl="1"/>
            <a:endParaRPr lang="en-US" sz="2400" dirty="0" smtClean="0"/>
          </a:p>
          <a:p>
            <a:r>
              <a:rPr lang="en-US" sz="2800" dirty="0" smtClean="0"/>
              <a:t>A relaxed definition is </a:t>
            </a:r>
            <a:r>
              <a:rPr lang="en-US" sz="2800" dirty="0" smtClean="0">
                <a:solidFill>
                  <a:srgbClr val="0000FF"/>
                </a:solidFill>
              </a:rPr>
              <a:t>Lambda sets</a:t>
            </a:r>
          </a:p>
          <a:p>
            <a:pPr lvl="1"/>
            <a:r>
              <a:rPr lang="en-US" sz="2400" dirty="0" smtClean="0"/>
              <a:t>Require the computation of edge-connectivity between any pair of nodes via minimum-cut, maximum-flow algorithm</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Node-Centric Communities</a:t>
            </a:r>
            <a:endParaRPr lang="en-US" dirty="0"/>
          </a:p>
        </p:txBody>
      </p:sp>
      <p:sp>
        <p:nvSpPr>
          <p:cNvPr id="3" name="Content Placeholder 2"/>
          <p:cNvSpPr>
            <a:spLocks noGrp="1"/>
          </p:cNvSpPr>
          <p:nvPr>
            <p:ph idx="1"/>
          </p:nvPr>
        </p:nvSpPr>
        <p:spPr>
          <a:xfrm>
            <a:off x="457200" y="1295400"/>
            <a:ext cx="8229600" cy="4835525"/>
          </a:xfrm>
        </p:spPr>
        <p:txBody>
          <a:bodyPr/>
          <a:lstStyle/>
          <a:p>
            <a:r>
              <a:rPr lang="en-US" sz="2400" dirty="0" smtClean="0"/>
              <a:t>Each node has to satisfy certain properties</a:t>
            </a:r>
          </a:p>
          <a:p>
            <a:pPr lvl="1"/>
            <a:r>
              <a:rPr lang="en-US" sz="2000" dirty="0" smtClean="0"/>
              <a:t>Complete mutuality</a:t>
            </a:r>
          </a:p>
          <a:p>
            <a:pPr lvl="1"/>
            <a:r>
              <a:rPr lang="en-US" sz="2000" dirty="0" err="1" smtClean="0"/>
              <a:t>Reachability</a:t>
            </a:r>
          </a:p>
          <a:p>
            <a:pPr lvl="1"/>
            <a:r>
              <a:rPr lang="en-US" sz="2000" dirty="0" smtClean="0"/>
              <a:t>Nodal degrees</a:t>
            </a:r>
          </a:p>
          <a:p>
            <a:pPr lvl="1"/>
            <a:r>
              <a:rPr lang="en-US" sz="2000" dirty="0" smtClean="0"/>
              <a:t>Within-Outside Ties</a:t>
            </a:r>
          </a:p>
          <a:p>
            <a:r>
              <a:rPr lang="en-US" sz="2400" dirty="0" smtClean="0"/>
              <a:t>Limitations:</a:t>
            </a:r>
          </a:p>
          <a:p>
            <a:pPr lvl="1"/>
            <a:r>
              <a:rPr lang="en-US" sz="2000" dirty="0" smtClean="0"/>
              <a:t>Too strict, but can be used as the core of a community</a:t>
            </a:r>
          </a:p>
          <a:p>
            <a:pPr lvl="1"/>
            <a:r>
              <a:rPr lang="en-US" sz="2000" dirty="0" smtClean="0"/>
              <a:t>Not scalable, commonly used in network analysis with small-size network</a:t>
            </a:r>
          </a:p>
          <a:p>
            <a:pPr lvl="1"/>
            <a:r>
              <a:rPr lang="en-US" sz="2000" dirty="0" smtClean="0"/>
              <a:t>Sometimes not consistent with property of large-scale networks</a:t>
            </a:r>
          </a:p>
          <a:p>
            <a:pPr lvl="2"/>
            <a:r>
              <a:rPr lang="en-US" sz="1600" dirty="0" smtClean="0"/>
              <a:t>e.g., nodal degrees for scale-free networks </a:t>
            </a:r>
          </a:p>
          <a:p>
            <a:endParaRPr lang="en-US" sz="2400" dirty="0" smtClean="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Group-Centric Community Detection</a:t>
            </a:r>
            <a:endParaRPr lang="en-US" sz="4000" dirty="0"/>
          </a:p>
        </p:txBody>
      </p:sp>
      <p:graphicFrame>
        <p:nvGraphicFramePr>
          <p:cNvPr id="6" name="Content Placeholder 5"/>
          <p:cNvGraphicFramePr>
            <a:graphicFrameLocks noGrp="1"/>
          </p:cNvGraphicFramePr>
          <p:nvPr>
            <p:ph idx="1"/>
          </p:nvPr>
        </p:nvGraphicFramePr>
        <p:xfrm>
          <a:off x="457200" y="990600"/>
          <a:ext cx="8305800" cy="514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Group-Centric Community Detection</a:t>
            </a:r>
            <a:endParaRPr lang="en-US" dirty="0"/>
          </a:p>
        </p:txBody>
      </p:sp>
      <p:sp>
        <p:nvSpPr>
          <p:cNvPr id="3" name="Content Placeholder 2"/>
          <p:cNvSpPr>
            <a:spLocks noGrp="1"/>
          </p:cNvSpPr>
          <p:nvPr>
            <p:ph idx="1"/>
          </p:nvPr>
        </p:nvSpPr>
        <p:spPr>
          <a:xfrm>
            <a:off x="457200" y="1447800"/>
            <a:ext cx="8229600" cy="4530725"/>
          </a:xfrm>
        </p:spPr>
        <p:txBody>
          <a:bodyPr/>
          <a:lstStyle/>
          <a:p>
            <a:r>
              <a:rPr lang="en-US" sz="2400" dirty="0" smtClean="0"/>
              <a:t>Consider the connections within a group as whole,  </a:t>
            </a:r>
          </a:p>
          <a:p>
            <a:r>
              <a:rPr lang="en-US" sz="2400" dirty="0" smtClean="0"/>
              <a:t>OK for some nodes to have low connectivity </a:t>
            </a:r>
          </a:p>
          <a:p>
            <a:r>
              <a:rPr lang="en-US" sz="2400" dirty="0" smtClean="0"/>
              <a:t>A </a:t>
            </a:r>
            <a:r>
              <a:rPr lang="en-US" sz="2400" dirty="0" err="1" smtClean="0"/>
              <a:t>subgraph</a:t>
            </a:r>
            <a:r>
              <a:rPr lang="en-US" sz="2400" dirty="0" smtClean="0"/>
              <a:t> with V</a:t>
            </a:r>
            <a:r>
              <a:rPr lang="en-US" sz="2400" baseline="-25000" dirty="0" smtClean="0"/>
              <a:t>s  </a:t>
            </a:r>
            <a:r>
              <a:rPr lang="en-US" sz="2400" dirty="0" smtClean="0"/>
              <a:t>nodes and E</a:t>
            </a:r>
            <a:r>
              <a:rPr lang="en-US" sz="2400" baseline="-25000" dirty="0" smtClean="0"/>
              <a:t>s</a:t>
            </a:r>
            <a:r>
              <a:rPr lang="en-US" sz="2400" dirty="0" smtClean="0"/>
              <a:t> edges is a </a:t>
            </a:r>
            <a:r>
              <a:rPr lang="el-GR" sz="3200" dirty="0" smtClean="0">
                <a:latin typeface="Garamond"/>
              </a:rPr>
              <a:t>γ</a:t>
            </a:r>
            <a:r>
              <a:rPr lang="en-US" sz="2400" dirty="0" smtClean="0"/>
              <a:t>-dense </a:t>
            </a:r>
            <a:r>
              <a:rPr lang="en-US" sz="2400" dirty="0" smtClean="0">
                <a:solidFill>
                  <a:srgbClr val="0000FF"/>
                </a:solidFill>
              </a:rPr>
              <a:t>quasi-clique</a:t>
            </a:r>
            <a:r>
              <a:rPr lang="en-US" sz="2400" dirty="0" smtClean="0"/>
              <a:t> if </a:t>
            </a:r>
          </a:p>
          <a:p>
            <a:pPr>
              <a:buNone/>
            </a:pPr>
            <a:endParaRPr lang="en-US" sz="2400" dirty="0" smtClean="0"/>
          </a:p>
          <a:p>
            <a:r>
              <a:rPr lang="en-US" sz="2400" dirty="0" smtClean="0"/>
              <a:t>Recursive pruning: </a:t>
            </a:r>
          </a:p>
          <a:p>
            <a:pPr lvl="1"/>
            <a:r>
              <a:rPr lang="en-US" sz="2000" dirty="0" smtClean="0"/>
              <a:t>Sample a </a:t>
            </a:r>
            <a:r>
              <a:rPr lang="en-US" sz="2000" dirty="0" err="1" smtClean="0"/>
              <a:t>subgraph</a:t>
            </a:r>
            <a:r>
              <a:rPr lang="en-US" sz="2000" dirty="0" smtClean="0"/>
              <a:t>, find a maximal </a:t>
            </a:r>
            <a:r>
              <a:rPr lang="el-GR" sz="2000" dirty="0" smtClean="0">
                <a:latin typeface="Garamond"/>
              </a:rPr>
              <a:t>γ</a:t>
            </a:r>
            <a:r>
              <a:rPr lang="en-US" sz="2000" dirty="0" smtClean="0"/>
              <a:t>-dense quasi-clique (the resultant size = k)</a:t>
            </a:r>
          </a:p>
          <a:p>
            <a:pPr lvl="1"/>
            <a:r>
              <a:rPr lang="en-US" sz="2000" dirty="0" smtClean="0"/>
              <a:t>Remove the nodes that</a:t>
            </a:r>
          </a:p>
          <a:p>
            <a:pPr lvl="2"/>
            <a:r>
              <a:rPr lang="en-US" sz="2000" dirty="0" smtClean="0">
                <a:latin typeface="+mj-lt"/>
              </a:rPr>
              <a:t>whose degree &lt; k</a:t>
            </a:r>
            <a:r>
              <a:rPr lang="el-GR" sz="3200" baseline="10000" dirty="0" smtClean="0">
                <a:latin typeface="+mj-lt"/>
              </a:rPr>
              <a:t>γ</a:t>
            </a:r>
            <a:endParaRPr lang="en-US" sz="2000" dirty="0" smtClean="0">
              <a:latin typeface="+mj-lt"/>
            </a:endParaRPr>
          </a:p>
          <a:p>
            <a:pPr lvl="2"/>
            <a:r>
              <a:rPr lang="en-US" sz="2000" dirty="0" smtClean="0">
                <a:latin typeface="+mj-lt"/>
              </a:rPr>
              <a:t>all their neighbors with degree &lt; k</a:t>
            </a:r>
            <a:r>
              <a:rPr lang="el-GR" sz="2800" baseline="10000" dirty="0" smtClean="0">
                <a:latin typeface="+mj-lt"/>
              </a:rPr>
              <a:t>γ</a:t>
            </a:r>
            <a:endParaRPr lang="en-US" sz="2000" dirty="0" smtClean="0">
              <a:latin typeface="+mj-lt"/>
            </a:endParaRPr>
          </a:p>
        </p:txBody>
      </p:sp>
      <p:pic>
        <p:nvPicPr>
          <p:cNvPr id="2050" name="Picture 2"/>
          <p:cNvPicPr>
            <a:picLocks noChangeAspect="1" noChangeArrowheads="1"/>
          </p:cNvPicPr>
          <p:nvPr/>
        </p:nvPicPr>
        <p:blipFill>
          <a:blip r:embed="rId3" cstate="print"/>
          <a:srcRect/>
          <a:stretch>
            <a:fillRect/>
          </a:stretch>
        </p:blipFill>
        <p:spPr bwMode="auto">
          <a:xfrm>
            <a:off x="3810000" y="3048000"/>
            <a:ext cx="2209800" cy="7512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Network-Centric Community Detection</a:t>
            </a:r>
            <a:endParaRPr lang="en-US" sz="4000" dirty="0"/>
          </a:p>
        </p:txBody>
      </p:sp>
      <p:graphicFrame>
        <p:nvGraphicFramePr>
          <p:cNvPr id="6" name="Content Placeholder 5"/>
          <p:cNvGraphicFramePr>
            <a:graphicFrameLocks noGrp="1"/>
          </p:cNvGraphicFramePr>
          <p:nvPr>
            <p:ph idx="1"/>
          </p:nvPr>
        </p:nvGraphicFramePr>
        <p:xfrm>
          <a:off x="457200" y="990600"/>
          <a:ext cx="8305800" cy="514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Network-Centric Community Detection</a:t>
            </a:r>
            <a:endParaRPr lang="en-US" sz="4000" dirty="0"/>
          </a:p>
        </p:txBody>
      </p:sp>
      <p:sp>
        <p:nvSpPr>
          <p:cNvPr id="3" name="Content Placeholder 2"/>
          <p:cNvSpPr>
            <a:spLocks noGrp="1"/>
          </p:cNvSpPr>
          <p:nvPr>
            <p:ph idx="1"/>
          </p:nvPr>
        </p:nvSpPr>
        <p:spPr>
          <a:xfrm>
            <a:off x="457200" y="1219200"/>
            <a:ext cx="8229600" cy="4530725"/>
          </a:xfrm>
        </p:spPr>
        <p:txBody>
          <a:bodyPr/>
          <a:lstStyle/>
          <a:p>
            <a:r>
              <a:rPr lang="en-US" dirty="0" smtClean="0"/>
              <a:t>To form a group, we need to consider the connections of the nodes globally. </a:t>
            </a:r>
          </a:p>
          <a:p>
            <a:endParaRPr lang="en-US" dirty="0" smtClean="0"/>
          </a:p>
          <a:p>
            <a:r>
              <a:rPr lang="en-US" dirty="0" smtClean="0"/>
              <a:t>Goal: </a:t>
            </a:r>
            <a:r>
              <a:rPr lang="en-US" dirty="0" smtClean="0">
                <a:solidFill>
                  <a:srgbClr val="FF0000"/>
                </a:solidFill>
              </a:rPr>
              <a:t>partition the network into disjoint sets</a:t>
            </a:r>
          </a:p>
          <a:p>
            <a:pPr lvl="1"/>
            <a:r>
              <a:rPr lang="en-US" dirty="0" smtClean="0"/>
              <a:t>Groups based on </a:t>
            </a:r>
            <a:r>
              <a:rPr lang="en-US" dirty="0" smtClean="0">
                <a:solidFill>
                  <a:srgbClr val="0000FF"/>
                </a:solidFill>
              </a:rPr>
              <a:t>Node Similarity</a:t>
            </a:r>
          </a:p>
          <a:p>
            <a:pPr lvl="1"/>
            <a:r>
              <a:rPr lang="en-US" dirty="0" smtClean="0"/>
              <a:t>Groups based on </a:t>
            </a:r>
            <a:r>
              <a:rPr lang="en-US" dirty="0" smtClean="0">
                <a:solidFill>
                  <a:srgbClr val="0000FF"/>
                </a:solidFill>
              </a:rPr>
              <a:t>Latent Space Model</a:t>
            </a:r>
          </a:p>
          <a:p>
            <a:pPr lvl="1"/>
            <a:r>
              <a:rPr lang="en-US" dirty="0" smtClean="0"/>
              <a:t>Groups based on </a:t>
            </a:r>
            <a:r>
              <a:rPr lang="en-US" dirty="0" smtClean="0">
                <a:solidFill>
                  <a:srgbClr val="0000FF"/>
                </a:solidFill>
              </a:rPr>
              <a:t>Block Model Approximation</a:t>
            </a:r>
          </a:p>
          <a:p>
            <a:pPr lvl="1"/>
            <a:r>
              <a:rPr lang="en-US" dirty="0" smtClean="0"/>
              <a:t>Groups based on </a:t>
            </a:r>
            <a:r>
              <a:rPr lang="en-US" dirty="0" smtClean="0">
                <a:solidFill>
                  <a:srgbClr val="0000FF"/>
                </a:solidFill>
              </a:rPr>
              <a:t>Cut Minimization</a:t>
            </a:r>
          </a:p>
          <a:p>
            <a:pPr lvl="1"/>
            <a:r>
              <a:rPr lang="en-US" dirty="0" smtClean="0"/>
              <a:t>Groups based on </a:t>
            </a:r>
            <a:r>
              <a:rPr lang="en-US" dirty="0" smtClean="0">
                <a:solidFill>
                  <a:srgbClr val="0000FF"/>
                </a:solidFill>
              </a:rPr>
              <a:t>Modularity Maximization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sz="4000" dirty="0" smtClean="0"/>
              <a:t>Social Media: </a:t>
            </a:r>
            <a:r>
              <a:rPr lang="en-US" sz="4000" dirty="0" smtClean="0">
                <a:solidFill>
                  <a:srgbClr val="0000FF"/>
                </a:solidFill>
              </a:rPr>
              <a:t>Many-to-Many</a:t>
            </a:r>
          </a:p>
        </p:txBody>
      </p:sp>
      <p:graphicFrame>
        <p:nvGraphicFramePr>
          <p:cNvPr id="7" name="Content Placeholder 6"/>
          <p:cNvGraphicFramePr>
            <a:graphicFrameLocks noGrp="1"/>
          </p:cNvGraphicFramePr>
          <p:nvPr>
            <p:ph idx="1"/>
          </p:nvPr>
        </p:nvGraphicFramePr>
        <p:xfrm>
          <a:off x="457200" y="1600200"/>
          <a:ext cx="82296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22"/>
          <p:cNvGrpSpPr>
            <a:grpSpLocks/>
          </p:cNvGrpSpPr>
          <p:nvPr/>
        </p:nvGrpSpPr>
        <p:grpSpPr bwMode="auto">
          <a:xfrm>
            <a:off x="2286000" y="1143000"/>
            <a:ext cx="4105275" cy="1066800"/>
            <a:chOff x="2286000" y="1143000"/>
            <a:chExt cx="4105275" cy="1066800"/>
          </a:xfrm>
        </p:grpSpPr>
        <p:pic>
          <p:nvPicPr>
            <p:cNvPr id="19471" name="Picture 3"/>
            <p:cNvPicPr>
              <a:picLocks noChangeAspect="1" noChangeArrowheads="1"/>
            </p:cNvPicPr>
            <p:nvPr/>
          </p:nvPicPr>
          <p:blipFill>
            <a:blip r:embed="rId7" cstate="print"/>
            <a:srcRect/>
            <a:stretch>
              <a:fillRect/>
            </a:stretch>
          </p:blipFill>
          <p:spPr bwMode="auto">
            <a:xfrm>
              <a:off x="2286000" y="1752600"/>
              <a:ext cx="1216033" cy="457200"/>
            </a:xfrm>
            <a:prstGeom prst="rect">
              <a:avLst/>
            </a:prstGeom>
            <a:noFill/>
            <a:ln w="9525">
              <a:noFill/>
              <a:miter lim="800000"/>
              <a:headEnd/>
              <a:tailEnd/>
            </a:ln>
          </p:spPr>
        </p:pic>
        <p:pic>
          <p:nvPicPr>
            <p:cNvPr id="19472" name="Picture 5"/>
            <p:cNvPicPr>
              <a:picLocks noChangeAspect="1" noChangeArrowheads="1"/>
            </p:cNvPicPr>
            <p:nvPr/>
          </p:nvPicPr>
          <p:blipFill>
            <a:blip r:embed="rId8" cstate="print"/>
            <a:srcRect/>
            <a:stretch>
              <a:fillRect/>
            </a:stretch>
          </p:blipFill>
          <p:spPr bwMode="auto">
            <a:xfrm>
              <a:off x="3733800" y="1143000"/>
              <a:ext cx="1428750" cy="295275"/>
            </a:xfrm>
            <a:prstGeom prst="rect">
              <a:avLst/>
            </a:prstGeom>
            <a:noFill/>
            <a:ln w="9525">
              <a:noFill/>
              <a:miter lim="800000"/>
              <a:headEnd/>
              <a:tailEnd/>
            </a:ln>
          </p:spPr>
        </p:pic>
        <p:pic>
          <p:nvPicPr>
            <p:cNvPr id="19473" name="Picture 7"/>
            <p:cNvPicPr>
              <a:picLocks noChangeAspect="1" noChangeArrowheads="1"/>
            </p:cNvPicPr>
            <p:nvPr/>
          </p:nvPicPr>
          <p:blipFill>
            <a:blip r:embed="rId9" cstate="print"/>
            <a:srcRect/>
            <a:stretch>
              <a:fillRect/>
            </a:stretch>
          </p:blipFill>
          <p:spPr bwMode="auto">
            <a:xfrm>
              <a:off x="5257800" y="1676400"/>
              <a:ext cx="1133475" cy="304800"/>
            </a:xfrm>
            <a:prstGeom prst="rect">
              <a:avLst/>
            </a:prstGeom>
            <a:noFill/>
            <a:ln w="9525">
              <a:noFill/>
              <a:miter lim="800000"/>
              <a:headEnd/>
              <a:tailEnd/>
            </a:ln>
          </p:spPr>
        </p:pic>
      </p:grpSp>
      <p:grpSp>
        <p:nvGrpSpPr>
          <p:cNvPr id="3" name="Group 23"/>
          <p:cNvGrpSpPr>
            <a:grpSpLocks/>
          </p:cNvGrpSpPr>
          <p:nvPr/>
        </p:nvGrpSpPr>
        <p:grpSpPr bwMode="auto">
          <a:xfrm>
            <a:off x="6172200" y="2057400"/>
            <a:ext cx="2257425" cy="2609850"/>
            <a:chOff x="6172200" y="2057400"/>
            <a:chExt cx="2257425" cy="2609850"/>
          </a:xfrm>
        </p:grpSpPr>
        <p:pic>
          <p:nvPicPr>
            <p:cNvPr id="19468" name="Picture 9"/>
            <p:cNvPicPr>
              <a:picLocks noChangeAspect="1" noChangeArrowheads="1"/>
            </p:cNvPicPr>
            <p:nvPr/>
          </p:nvPicPr>
          <p:blipFill>
            <a:blip r:embed="rId10" cstate="print"/>
            <a:srcRect/>
            <a:stretch>
              <a:fillRect/>
            </a:stretch>
          </p:blipFill>
          <p:spPr bwMode="auto">
            <a:xfrm>
              <a:off x="6781800" y="4191000"/>
              <a:ext cx="1647825" cy="476250"/>
            </a:xfrm>
            <a:prstGeom prst="rect">
              <a:avLst/>
            </a:prstGeom>
            <a:noFill/>
            <a:ln w="9525">
              <a:noFill/>
              <a:miter lim="800000"/>
              <a:headEnd/>
              <a:tailEnd/>
            </a:ln>
          </p:spPr>
        </p:pic>
        <p:pic>
          <p:nvPicPr>
            <p:cNvPr id="19469" name="Picture 16" descr="Livejournal-logo.png"/>
            <p:cNvPicPr>
              <a:picLocks noChangeAspect="1"/>
            </p:cNvPicPr>
            <p:nvPr/>
          </p:nvPicPr>
          <p:blipFill>
            <a:blip r:embed="rId11" cstate="print"/>
            <a:srcRect/>
            <a:stretch>
              <a:fillRect/>
            </a:stretch>
          </p:blipFill>
          <p:spPr bwMode="auto">
            <a:xfrm>
              <a:off x="6172200" y="2057400"/>
              <a:ext cx="1177246" cy="838200"/>
            </a:xfrm>
            <a:prstGeom prst="rect">
              <a:avLst/>
            </a:prstGeom>
            <a:noFill/>
            <a:ln w="9525">
              <a:noFill/>
              <a:miter lim="800000"/>
              <a:headEnd/>
              <a:tailEnd/>
            </a:ln>
          </p:spPr>
        </p:pic>
        <p:pic>
          <p:nvPicPr>
            <p:cNvPr id="19470" name="Picture 14"/>
            <p:cNvPicPr>
              <a:picLocks noChangeAspect="1" noChangeArrowheads="1"/>
            </p:cNvPicPr>
            <p:nvPr/>
          </p:nvPicPr>
          <p:blipFill>
            <a:blip r:embed="rId12" cstate="print"/>
            <a:srcRect/>
            <a:stretch>
              <a:fillRect/>
            </a:stretch>
          </p:blipFill>
          <p:spPr bwMode="auto">
            <a:xfrm>
              <a:off x="7010400" y="3276600"/>
              <a:ext cx="1371600" cy="577215"/>
            </a:xfrm>
            <a:prstGeom prst="rect">
              <a:avLst/>
            </a:prstGeom>
            <a:noFill/>
            <a:ln w="9525">
              <a:noFill/>
              <a:miter lim="800000"/>
              <a:headEnd/>
              <a:tailEnd/>
            </a:ln>
          </p:spPr>
        </p:pic>
      </p:grpSp>
      <p:pic>
        <p:nvPicPr>
          <p:cNvPr id="19461" name="Picture 23"/>
          <p:cNvPicPr>
            <a:picLocks noChangeAspect="1" noChangeArrowheads="1"/>
          </p:cNvPicPr>
          <p:nvPr/>
        </p:nvPicPr>
        <p:blipFill>
          <a:blip r:embed="rId13" cstate="print"/>
          <a:srcRect/>
          <a:stretch>
            <a:fillRect/>
          </a:stretch>
        </p:blipFill>
        <p:spPr bwMode="auto">
          <a:xfrm>
            <a:off x="6248400" y="4953000"/>
            <a:ext cx="1362075" cy="504825"/>
          </a:xfrm>
          <a:prstGeom prst="rect">
            <a:avLst/>
          </a:prstGeom>
          <a:noFill/>
          <a:ln w="9525">
            <a:noFill/>
            <a:miter lim="800000"/>
            <a:headEnd/>
            <a:tailEnd/>
          </a:ln>
        </p:spPr>
      </p:pic>
      <p:pic>
        <p:nvPicPr>
          <p:cNvPr id="19462" name="Picture 16" descr="epinions_sdc_home_189.gif"/>
          <p:cNvPicPr>
            <a:picLocks noChangeAspect="1"/>
          </p:cNvPicPr>
          <p:nvPr/>
        </p:nvPicPr>
        <p:blipFill>
          <a:blip r:embed="rId14" cstate="print"/>
          <a:srcRect/>
          <a:stretch>
            <a:fillRect/>
          </a:stretch>
        </p:blipFill>
        <p:spPr bwMode="auto">
          <a:xfrm>
            <a:off x="2743200" y="6134100"/>
            <a:ext cx="1800225" cy="723900"/>
          </a:xfrm>
          <a:prstGeom prst="rect">
            <a:avLst/>
          </a:prstGeom>
          <a:noFill/>
          <a:ln w="9525">
            <a:noFill/>
            <a:miter lim="800000"/>
            <a:headEnd/>
            <a:tailEnd/>
          </a:ln>
        </p:spPr>
      </p:pic>
      <p:pic>
        <p:nvPicPr>
          <p:cNvPr id="19463" name="Picture 16"/>
          <p:cNvPicPr>
            <a:picLocks noChangeAspect="1" noChangeArrowheads="1"/>
          </p:cNvPicPr>
          <p:nvPr/>
        </p:nvPicPr>
        <p:blipFill>
          <a:blip r:embed="rId15" cstate="print"/>
          <a:srcRect/>
          <a:stretch>
            <a:fillRect/>
          </a:stretch>
        </p:blipFill>
        <p:spPr bwMode="auto">
          <a:xfrm>
            <a:off x="5410200" y="5638800"/>
            <a:ext cx="868363" cy="1066800"/>
          </a:xfrm>
          <a:prstGeom prst="rect">
            <a:avLst/>
          </a:prstGeom>
          <a:noFill/>
          <a:ln w="9525">
            <a:noFill/>
            <a:miter lim="800000"/>
            <a:headEnd/>
            <a:tailEnd/>
          </a:ln>
        </p:spPr>
      </p:pic>
      <p:pic>
        <p:nvPicPr>
          <p:cNvPr id="19464" name="Picture 22"/>
          <p:cNvPicPr>
            <a:picLocks noChangeAspect="1" noChangeArrowheads="1"/>
          </p:cNvPicPr>
          <p:nvPr/>
        </p:nvPicPr>
        <p:blipFill>
          <a:blip r:embed="rId16" cstate="print"/>
          <a:srcRect/>
          <a:stretch>
            <a:fillRect/>
          </a:stretch>
        </p:blipFill>
        <p:spPr bwMode="auto">
          <a:xfrm>
            <a:off x="1828800" y="5029200"/>
            <a:ext cx="1428750" cy="1009650"/>
          </a:xfrm>
          <a:prstGeom prst="rect">
            <a:avLst/>
          </a:prstGeom>
          <a:noFill/>
          <a:ln w="9525">
            <a:noFill/>
            <a:miter lim="800000"/>
            <a:headEnd/>
            <a:tailEnd/>
          </a:ln>
        </p:spPr>
      </p:pic>
      <p:pic>
        <p:nvPicPr>
          <p:cNvPr id="19465" name="Picture 18"/>
          <p:cNvPicPr>
            <a:picLocks noChangeAspect="1" noChangeArrowheads="1"/>
          </p:cNvPicPr>
          <p:nvPr/>
        </p:nvPicPr>
        <p:blipFill>
          <a:blip r:embed="rId17" cstate="print"/>
          <a:srcRect/>
          <a:stretch>
            <a:fillRect/>
          </a:stretch>
        </p:blipFill>
        <p:spPr bwMode="auto">
          <a:xfrm>
            <a:off x="1219200" y="4419600"/>
            <a:ext cx="1104900" cy="581025"/>
          </a:xfrm>
          <a:prstGeom prst="rect">
            <a:avLst/>
          </a:prstGeom>
          <a:noFill/>
          <a:ln w="9525">
            <a:noFill/>
            <a:miter lim="800000"/>
            <a:headEnd/>
            <a:tailEnd/>
          </a:ln>
        </p:spPr>
      </p:pic>
      <p:pic>
        <p:nvPicPr>
          <p:cNvPr id="19466" name="Picture 20"/>
          <p:cNvPicPr>
            <a:picLocks noChangeAspect="1" noChangeArrowheads="1"/>
          </p:cNvPicPr>
          <p:nvPr/>
        </p:nvPicPr>
        <p:blipFill>
          <a:blip r:embed="rId18" cstate="print"/>
          <a:srcRect/>
          <a:stretch>
            <a:fillRect/>
          </a:stretch>
        </p:blipFill>
        <p:spPr bwMode="auto">
          <a:xfrm>
            <a:off x="838200" y="3505200"/>
            <a:ext cx="1238250" cy="485775"/>
          </a:xfrm>
          <a:prstGeom prst="rect">
            <a:avLst/>
          </a:prstGeom>
          <a:noFill/>
          <a:ln w="9525">
            <a:noFill/>
            <a:miter lim="800000"/>
            <a:headEnd/>
            <a:tailEnd/>
          </a:ln>
        </p:spPr>
      </p:pic>
      <p:pic>
        <p:nvPicPr>
          <p:cNvPr id="19467" name="Picture 21"/>
          <p:cNvPicPr>
            <a:picLocks noChangeAspect="1" noChangeArrowheads="1"/>
          </p:cNvPicPr>
          <p:nvPr/>
        </p:nvPicPr>
        <p:blipFill>
          <a:blip r:embed="rId19" cstate="print"/>
          <a:srcRect/>
          <a:stretch>
            <a:fillRect/>
          </a:stretch>
        </p:blipFill>
        <p:spPr bwMode="auto">
          <a:xfrm>
            <a:off x="685800" y="2590800"/>
            <a:ext cx="2238375" cy="57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39825"/>
          </a:xfrm>
        </p:spPr>
        <p:txBody>
          <a:bodyPr/>
          <a:lstStyle/>
          <a:p>
            <a:r>
              <a:rPr lang="en-US" dirty="0" smtClean="0"/>
              <a:t>Node Similarity</a:t>
            </a:r>
            <a:endParaRPr lang="en-US" dirty="0"/>
          </a:p>
        </p:txBody>
      </p:sp>
      <p:sp>
        <p:nvSpPr>
          <p:cNvPr id="3" name="Content Placeholder 2"/>
          <p:cNvSpPr>
            <a:spLocks noGrp="1"/>
          </p:cNvSpPr>
          <p:nvPr>
            <p:ph idx="1"/>
          </p:nvPr>
        </p:nvSpPr>
        <p:spPr>
          <a:xfrm>
            <a:off x="304800" y="1295400"/>
            <a:ext cx="8229600" cy="4530725"/>
          </a:xfrm>
        </p:spPr>
        <p:txBody>
          <a:bodyPr/>
          <a:lstStyle/>
          <a:p>
            <a:r>
              <a:rPr lang="en-US" sz="2400" dirty="0" smtClean="0"/>
              <a:t>Node similarity is defined by how similar their interaction patterns are</a:t>
            </a:r>
          </a:p>
          <a:p>
            <a:r>
              <a:rPr lang="en-US" sz="2400" dirty="0" smtClean="0"/>
              <a:t>Two nodes are </a:t>
            </a:r>
            <a:r>
              <a:rPr lang="en-US" sz="2400" dirty="0" smtClean="0">
                <a:solidFill>
                  <a:srgbClr val="0000FF"/>
                </a:solidFill>
              </a:rPr>
              <a:t>structurally equivalent </a:t>
            </a:r>
            <a:r>
              <a:rPr lang="en-US" sz="2400" dirty="0" smtClean="0"/>
              <a:t>if they connect to the same set of actors</a:t>
            </a:r>
          </a:p>
          <a:p>
            <a:pPr lvl="1"/>
            <a:r>
              <a:rPr lang="en-US" sz="2000" dirty="0" smtClean="0"/>
              <a:t>e.g., nodes 8 and 9 are structurally equivalent</a:t>
            </a:r>
          </a:p>
          <a:p>
            <a:r>
              <a:rPr lang="en-US" sz="2400" dirty="0" smtClean="0"/>
              <a:t>Groups are defined over equivalent nodes</a:t>
            </a:r>
          </a:p>
          <a:p>
            <a:pPr lvl="1"/>
            <a:r>
              <a:rPr lang="en-US" sz="2000" dirty="0" smtClean="0"/>
              <a:t>Too strict </a:t>
            </a:r>
          </a:p>
          <a:p>
            <a:pPr lvl="1"/>
            <a:r>
              <a:rPr lang="en-US" sz="2000" dirty="0" smtClean="0"/>
              <a:t>Rarely occur in a large-scale</a:t>
            </a:r>
          </a:p>
          <a:p>
            <a:pPr lvl="1"/>
            <a:r>
              <a:rPr lang="en-US" sz="2000" dirty="0" smtClean="0"/>
              <a:t>Relaxed equivalence class is difficult to compute</a:t>
            </a:r>
          </a:p>
          <a:p>
            <a:r>
              <a:rPr lang="en-US" sz="2400" dirty="0" smtClean="0"/>
              <a:t>In practice, use </a:t>
            </a:r>
            <a:r>
              <a:rPr lang="en-US" sz="2400" dirty="0" smtClean="0">
                <a:solidFill>
                  <a:srgbClr val="0000FF"/>
                </a:solidFill>
              </a:rPr>
              <a:t>vector similarity</a:t>
            </a:r>
          </a:p>
          <a:p>
            <a:pPr lvl="1"/>
            <a:r>
              <a:rPr lang="en-US" sz="2000" dirty="0" smtClean="0"/>
              <a:t>e.g., cosine similarity, </a:t>
            </a:r>
            <a:r>
              <a:rPr lang="en-US" sz="2000" dirty="0" err="1" smtClean="0"/>
              <a:t>Jaccard</a:t>
            </a:r>
            <a:r>
              <a:rPr lang="en-US" sz="2000" dirty="0" smtClean="0"/>
              <a:t> similarity</a:t>
            </a:r>
          </a:p>
        </p:txBody>
      </p:sp>
      <p:pic>
        <p:nvPicPr>
          <p:cNvPr id="4" name="Picture 2"/>
          <p:cNvPicPr>
            <a:picLocks noChangeAspect="1" noChangeArrowheads="1"/>
          </p:cNvPicPr>
          <p:nvPr/>
        </p:nvPicPr>
        <p:blipFill>
          <a:blip r:embed="rId3" cstate="print"/>
          <a:srcRect l="28172" t="6127" r="27080" b="6346"/>
          <a:stretch>
            <a:fillRect/>
          </a:stretch>
        </p:blipFill>
        <p:spPr bwMode="auto">
          <a:xfrm>
            <a:off x="6832092" y="3200400"/>
            <a:ext cx="2311908" cy="2819400"/>
          </a:xfrm>
          <a:prstGeom prst="rect">
            <a:avLst/>
          </a:prstGeom>
          <a:noFill/>
          <a:ln w="9525">
            <a:noFill/>
            <a:miter lim="800000"/>
            <a:headEnd/>
            <a:tailEnd/>
          </a:ln>
          <a:effectLst/>
        </p:spPr>
      </p:pic>
      <p:sp>
        <p:nvSpPr>
          <p:cNvPr id="5" name="Oval 4"/>
          <p:cNvSpPr/>
          <p:nvPr/>
        </p:nvSpPr>
        <p:spPr>
          <a:xfrm>
            <a:off x="7924800" y="4267200"/>
            <a:ext cx="609600" cy="6096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Similarity</a:t>
            </a:r>
            <a:endParaRPr lang="en-US" dirty="0"/>
          </a:p>
        </p:txBody>
      </p:sp>
      <p:graphicFrame>
        <p:nvGraphicFramePr>
          <p:cNvPr id="6" name="Content Placeholder 5"/>
          <p:cNvGraphicFramePr>
            <a:graphicFrameLocks noGrp="1"/>
          </p:cNvGraphicFramePr>
          <p:nvPr>
            <p:ph idx="1"/>
          </p:nvPr>
        </p:nvGraphicFramePr>
        <p:xfrm>
          <a:off x="1676400" y="1524000"/>
          <a:ext cx="6477002" cy="1483360"/>
        </p:xfrm>
        <a:graphic>
          <a:graphicData uri="http://schemas.openxmlformats.org/drawingml/2006/table">
            <a:tbl>
              <a:tblPr firstRow="1" firstCol="1">
                <a:tableStyleId>{5C22544A-7EE6-4342-B048-85BDC9FD1C3A}</a:tableStyleId>
              </a:tblPr>
              <a:tblGrid>
                <a:gridCol w="462643"/>
                <a:gridCol w="462643"/>
                <a:gridCol w="462643"/>
                <a:gridCol w="462643"/>
                <a:gridCol w="462643"/>
                <a:gridCol w="462643"/>
                <a:gridCol w="462643"/>
                <a:gridCol w="462643"/>
                <a:gridCol w="462643"/>
                <a:gridCol w="408213"/>
                <a:gridCol w="517073"/>
                <a:gridCol w="462643"/>
                <a:gridCol w="462643"/>
                <a:gridCol w="462643"/>
              </a:tblGrid>
              <a:tr h="370840">
                <a:tc>
                  <a:txBody>
                    <a:bodyPr/>
                    <a:lstStyle/>
                    <a:p>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r>
              <a:tr h="370840">
                <a:tc>
                  <a:txBody>
                    <a:bodyPr/>
                    <a:lstStyle/>
                    <a:p>
                      <a:r>
                        <a:rPr lang="en-US" dirty="0" smtClean="0"/>
                        <a:t>5</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8</a:t>
                      </a:r>
                    </a:p>
                  </a:txBody>
                  <a:tcPr/>
                </a:tc>
                <a:tc>
                  <a:txBody>
                    <a:bodyPr/>
                    <a:lstStyle/>
                    <a:p>
                      <a:r>
                        <a:rPr lang="en-US" dirty="0" smtClean="0"/>
                        <a:t>1</a:t>
                      </a:r>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r>
              <a:tr h="370840">
                <a:tc>
                  <a:txBody>
                    <a:bodyPr/>
                    <a:lstStyle/>
                    <a:p>
                      <a:r>
                        <a:rPr lang="en-US" dirty="0" smtClean="0"/>
                        <a:t>9</a:t>
                      </a:r>
                      <a:endParaRPr lang="en-US" dirty="0"/>
                    </a:p>
                  </a:txBody>
                  <a:tcPr/>
                </a:tc>
                <a:tc>
                  <a:txBody>
                    <a:bodyPr/>
                    <a:lstStyle/>
                    <a:p>
                      <a:r>
                        <a:rPr lang="en-US" dirty="0" smtClean="0"/>
                        <a:t>1</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r>
                        <a:rPr lang="en-US" dirty="0" smtClean="0"/>
                        <a:t>1</a:t>
                      </a:r>
                      <a:endParaRPr lang="en-US" dirty="0"/>
                    </a:p>
                  </a:txBody>
                  <a:tcPr/>
                </a:tc>
              </a:tr>
            </a:tbl>
          </a:graphicData>
        </a:graphic>
      </p:graphicFrame>
      <p:pic>
        <p:nvPicPr>
          <p:cNvPr id="4" name="Picture 2"/>
          <p:cNvPicPr>
            <a:picLocks noChangeAspect="1" noChangeArrowheads="1"/>
          </p:cNvPicPr>
          <p:nvPr/>
        </p:nvPicPr>
        <p:blipFill>
          <a:blip r:embed="rId3" cstate="print"/>
          <a:srcRect l="28172" t="6127" r="27080" b="6346"/>
          <a:stretch>
            <a:fillRect/>
          </a:stretch>
        </p:blipFill>
        <p:spPr bwMode="auto">
          <a:xfrm>
            <a:off x="6832092" y="3200400"/>
            <a:ext cx="2311908" cy="2819400"/>
          </a:xfrm>
          <a:prstGeom prst="rect">
            <a:avLst/>
          </a:prstGeom>
          <a:noFill/>
          <a:ln w="9525">
            <a:noFill/>
            <a:miter lim="800000"/>
            <a:headEnd/>
            <a:tailEnd/>
          </a:ln>
          <a:effectLst/>
        </p:spPr>
      </p:pic>
      <p:sp>
        <p:nvSpPr>
          <p:cNvPr id="7" name="TextBox 6"/>
          <p:cNvSpPr txBox="1"/>
          <p:nvPr/>
        </p:nvSpPr>
        <p:spPr>
          <a:xfrm>
            <a:off x="609600" y="3352800"/>
            <a:ext cx="2056973" cy="2031325"/>
          </a:xfrm>
          <a:prstGeom prst="rect">
            <a:avLst/>
          </a:prstGeom>
          <a:noFill/>
        </p:spPr>
        <p:txBody>
          <a:bodyPr wrap="none" rtlCol="0">
            <a:spAutoFit/>
          </a:bodyPr>
          <a:lstStyle/>
          <a:p>
            <a:r>
              <a:rPr lang="en-US" dirty="0" smtClean="0">
                <a:solidFill>
                  <a:srgbClr val="0000FF"/>
                </a:solidFill>
              </a:rPr>
              <a:t>Cosine Similarity</a:t>
            </a:r>
            <a:r>
              <a:rPr lang="en-US" dirty="0" smtClean="0"/>
              <a:t>:</a:t>
            </a:r>
          </a:p>
          <a:p>
            <a:endParaRPr lang="en-US" dirty="0" smtClean="0"/>
          </a:p>
          <a:p>
            <a:endParaRPr lang="en-US" dirty="0" smtClean="0"/>
          </a:p>
          <a:p>
            <a:endParaRPr lang="en-US" dirty="0" smtClean="0"/>
          </a:p>
          <a:p>
            <a:endParaRPr lang="en-US" dirty="0" smtClean="0">
              <a:solidFill>
                <a:srgbClr val="0000FF"/>
              </a:solidFill>
            </a:endParaRPr>
          </a:p>
          <a:p>
            <a:endParaRPr lang="en-US" dirty="0" smtClean="0">
              <a:solidFill>
                <a:srgbClr val="0000FF"/>
              </a:solidFill>
            </a:endParaRPr>
          </a:p>
          <a:p>
            <a:r>
              <a:rPr lang="en-US" dirty="0" err="1" smtClean="0">
                <a:solidFill>
                  <a:srgbClr val="0000FF"/>
                </a:solidFill>
              </a:rPr>
              <a:t>Jaccard</a:t>
            </a:r>
            <a:r>
              <a:rPr lang="en-US" dirty="0" smtClean="0">
                <a:solidFill>
                  <a:srgbClr val="0000FF"/>
                </a:solidFill>
              </a:rPr>
              <a:t> Similarity</a:t>
            </a:r>
            <a:r>
              <a:rPr lang="en-US" dirty="0" smtClean="0"/>
              <a:t>:</a:t>
            </a:r>
            <a:endParaRPr lang="en-US" dirty="0"/>
          </a:p>
        </p:txBody>
      </p:sp>
      <p:pic>
        <p:nvPicPr>
          <p:cNvPr id="8" name="Picture 2"/>
          <p:cNvPicPr>
            <a:picLocks noChangeAspect="1" noChangeArrowheads="1"/>
          </p:cNvPicPr>
          <p:nvPr/>
        </p:nvPicPr>
        <p:blipFill>
          <a:blip r:embed="rId4" cstate="print"/>
          <a:srcRect/>
          <a:stretch>
            <a:fillRect/>
          </a:stretch>
        </p:blipFill>
        <p:spPr bwMode="auto">
          <a:xfrm>
            <a:off x="2590800" y="3276600"/>
            <a:ext cx="3558208" cy="624724"/>
          </a:xfrm>
          <a:prstGeom prst="rect">
            <a:avLst/>
          </a:prstGeom>
          <a:noFill/>
          <a:ln w="9525">
            <a:noFill/>
            <a:miter lim="800000"/>
            <a:headEnd/>
            <a:tailEnd/>
          </a:ln>
          <a:effectLst/>
        </p:spPr>
      </p:pic>
      <p:pic>
        <p:nvPicPr>
          <p:cNvPr id="9" name="Picture 3"/>
          <p:cNvPicPr>
            <a:picLocks noChangeAspect="1" noChangeArrowheads="1"/>
          </p:cNvPicPr>
          <p:nvPr/>
        </p:nvPicPr>
        <p:blipFill>
          <a:blip r:embed="rId5" cstate="print"/>
          <a:srcRect/>
          <a:stretch>
            <a:fillRect/>
          </a:stretch>
        </p:blipFill>
        <p:spPr bwMode="auto">
          <a:xfrm>
            <a:off x="2667000" y="4876800"/>
            <a:ext cx="2133600" cy="611459"/>
          </a:xfrm>
          <a:prstGeom prst="rect">
            <a:avLst/>
          </a:prstGeom>
          <a:noFill/>
          <a:ln w="9525">
            <a:noFill/>
            <a:miter lim="800000"/>
            <a:headEnd/>
            <a:tailEnd/>
          </a:ln>
          <a:effectLst/>
        </p:spPr>
      </p:pic>
      <p:graphicFrame>
        <p:nvGraphicFramePr>
          <p:cNvPr id="10" name="Object 9"/>
          <p:cNvGraphicFramePr>
            <a:graphicFrameLocks noChangeAspect="1"/>
          </p:cNvGraphicFramePr>
          <p:nvPr/>
        </p:nvGraphicFramePr>
        <p:xfrm>
          <a:off x="1886063" y="3733800"/>
          <a:ext cx="3074650" cy="811213"/>
        </p:xfrm>
        <a:graphic>
          <a:graphicData uri="http://schemas.openxmlformats.org/presentationml/2006/ole">
            <p:oleObj spid="_x0000_s158722" name="Equation" r:id="rId6" imgW="1587240" imgH="419040" progId="Equation.3">
              <p:embed/>
            </p:oleObj>
          </a:graphicData>
        </a:graphic>
      </p:graphicFrame>
      <p:graphicFrame>
        <p:nvGraphicFramePr>
          <p:cNvPr id="11" name="Object 5"/>
          <p:cNvGraphicFramePr>
            <a:graphicFrameLocks noChangeAspect="1"/>
          </p:cNvGraphicFramePr>
          <p:nvPr/>
        </p:nvGraphicFramePr>
        <p:xfrm>
          <a:off x="1981200" y="5486400"/>
          <a:ext cx="3233738" cy="603250"/>
        </p:xfrm>
        <a:graphic>
          <a:graphicData uri="http://schemas.openxmlformats.org/presentationml/2006/ole">
            <p:oleObj spid="_x0000_s158723" name="Equation" r:id="rId7" imgW="1358640" imgH="253800" progId="Equation.3">
              <p:embed/>
            </p:oleObj>
          </a:graphicData>
        </a:graphic>
      </p:graphicFrame>
      <p:sp>
        <p:nvSpPr>
          <p:cNvPr id="17" name="Rectangle 16"/>
          <p:cNvSpPr/>
          <p:nvPr/>
        </p:nvSpPr>
        <p:spPr>
          <a:xfrm>
            <a:off x="1676400" y="1905000"/>
            <a:ext cx="6553200" cy="304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0" y="1905000"/>
            <a:ext cx="1095172" cy="400110"/>
          </a:xfrm>
          <a:prstGeom prst="rect">
            <a:avLst/>
          </a:prstGeom>
          <a:noFill/>
        </p:spPr>
        <p:txBody>
          <a:bodyPr wrap="none" rtlCol="0">
            <a:spAutoFit/>
          </a:bodyPr>
          <a:lstStyle/>
          <a:p>
            <a:r>
              <a:rPr lang="en-US" sz="2000" dirty="0" smtClean="0"/>
              <a:t>a vector</a:t>
            </a:r>
            <a:endParaRPr lang="en-US" sz="2000" dirty="0"/>
          </a:p>
        </p:txBody>
      </p:sp>
      <p:sp>
        <p:nvSpPr>
          <p:cNvPr id="19" name="TextBox 18"/>
          <p:cNvSpPr txBox="1"/>
          <p:nvPr/>
        </p:nvSpPr>
        <p:spPr>
          <a:xfrm>
            <a:off x="0" y="2362200"/>
            <a:ext cx="1423788" cy="707886"/>
          </a:xfrm>
          <a:prstGeom prst="rect">
            <a:avLst/>
          </a:prstGeom>
          <a:noFill/>
        </p:spPr>
        <p:txBody>
          <a:bodyPr wrap="none" rtlCol="0">
            <a:spAutoFit/>
          </a:bodyPr>
          <a:lstStyle/>
          <a:p>
            <a:pPr algn="ctr"/>
            <a:r>
              <a:rPr lang="en-US" sz="2000" dirty="0" smtClean="0"/>
              <a:t>structurally</a:t>
            </a:r>
          </a:p>
          <a:p>
            <a:pPr algn="ctr"/>
            <a:r>
              <a:rPr lang="en-US" sz="2000" dirty="0" smtClean="0"/>
              <a:t>equivalent</a:t>
            </a:r>
            <a:endParaRPr lang="en-US" sz="2000" dirty="0"/>
          </a:p>
        </p:txBody>
      </p:sp>
      <p:sp>
        <p:nvSpPr>
          <p:cNvPr id="20" name="Right Arrow 19"/>
          <p:cNvSpPr/>
          <p:nvPr/>
        </p:nvSpPr>
        <p:spPr>
          <a:xfrm>
            <a:off x="1143000" y="19812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Brace 20"/>
          <p:cNvSpPr/>
          <p:nvPr/>
        </p:nvSpPr>
        <p:spPr>
          <a:xfrm>
            <a:off x="1447800" y="2362200"/>
            <a:ext cx="228600" cy="533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based on Node Similarity</a:t>
            </a:r>
            <a:endParaRPr lang="en-US" dirty="0"/>
          </a:p>
        </p:txBody>
      </p:sp>
      <p:sp>
        <p:nvSpPr>
          <p:cNvPr id="3" name="Content Placeholder 2"/>
          <p:cNvSpPr>
            <a:spLocks noGrp="1"/>
          </p:cNvSpPr>
          <p:nvPr>
            <p:ph idx="1"/>
          </p:nvPr>
        </p:nvSpPr>
        <p:spPr>
          <a:xfrm>
            <a:off x="381000" y="1371600"/>
            <a:ext cx="8229600" cy="4530725"/>
          </a:xfrm>
        </p:spPr>
        <p:txBody>
          <a:bodyPr/>
          <a:lstStyle/>
          <a:p>
            <a:r>
              <a:rPr lang="en-US" sz="2400" dirty="0" smtClean="0"/>
              <a:t>For practical use with huge networks:</a:t>
            </a:r>
          </a:p>
          <a:p>
            <a:pPr lvl="1"/>
            <a:r>
              <a:rPr lang="en-US" sz="2000" dirty="0" smtClean="0"/>
              <a:t>Consider the connections as features </a:t>
            </a:r>
          </a:p>
          <a:p>
            <a:pPr lvl="1"/>
            <a:r>
              <a:rPr lang="en-US" sz="2000" dirty="0" smtClean="0"/>
              <a:t>Use Cosine or </a:t>
            </a:r>
            <a:r>
              <a:rPr lang="en-US" sz="2000" dirty="0" err="1" smtClean="0"/>
              <a:t>Jaccard</a:t>
            </a:r>
            <a:r>
              <a:rPr lang="en-US" sz="2000" dirty="0" smtClean="0"/>
              <a:t> similarity to compute vertex similarity</a:t>
            </a:r>
          </a:p>
          <a:p>
            <a:pPr lvl="1"/>
            <a:r>
              <a:rPr lang="en-US" sz="2000" dirty="0" smtClean="0"/>
              <a:t>Apply classical k-means clustering Algorithm</a:t>
            </a:r>
          </a:p>
          <a:p>
            <a:r>
              <a:rPr lang="en-US" sz="2400" dirty="0" smtClean="0"/>
              <a:t>K-means Clustering Algorithm</a:t>
            </a:r>
          </a:p>
          <a:p>
            <a:pPr lvl="1"/>
            <a:r>
              <a:rPr lang="en-US" sz="2000" dirty="0" smtClean="0"/>
              <a:t>Each cluster is associated with a </a:t>
            </a:r>
            <a:r>
              <a:rPr lang="en-US" sz="2000" dirty="0" err="1" smtClean="0"/>
              <a:t>centroid</a:t>
            </a:r>
            <a:r>
              <a:rPr lang="en-US" sz="2000" dirty="0" smtClean="0"/>
              <a:t> (center point)</a:t>
            </a:r>
          </a:p>
          <a:p>
            <a:pPr lvl="1"/>
            <a:r>
              <a:rPr lang="en-US" sz="2000" dirty="0" smtClean="0"/>
              <a:t>Each node is assigned to the cluster with the closest </a:t>
            </a:r>
            <a:r>
              <a:rPr lang="en-US" sz="2000" dirty="0" err="1" smtClean="0"/>
              <a:t>centroid</a:t>
            </a:r>
            <a:endParaRPr lang="en-US" sz="2000" dirty="0" smtClean="0"/>
          </a:p>
          <a:p>
            <a:pPr lvl="1"/>
            <a:endParaRPr lang="en-US" sz="2000" dirty="0" smtClean="0"/>
          </a:p>
          <a:p>
            <a:endParaRPr lang="en-US" dirty="0"/>
          </a:p>
        </p:txBody>
      </p:sp>
      <p:pic>
        <p:nvPicPr>
          <p:cNvPr id="429059" name="Picture 3"/>
          <p:cNvPicPr>
            <a:picLocks noChangeAspect="1" noChangeArrowheads="1"/>
          </p:cNvPicPr>
          <p:nvPr/>
        </p:nvPicPr>
        <p:blipFill>
          <a:blip r:embed="rId2" cstate="print"/>
          <a:srcRect/>
          <a:stretch>
            <a:fillRect/>
          </a:stretch>
        </p:blipFill>
        <p:spPr bwMode="auto">
          <a:xfrm>
            <a:off x="304800" y="4191000"/>
            <a:ext cx="8153400" cy="211455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Rectangle 2"/>
          <p:cNvSpPr>
            <a:spLocks noGrp="1" noChangeArrowheads="1"/>
          </p:cNvSpPr>
          <p:nvPr>
            <p:ph type="title"/>
          </p:nvPr>
        </p:nvSpPr>
        <p:spPr>
          <a:xfrm>
            <a:off x="381000" y="152400"/>
            <a:ext cx="8280400" cy="685800"/>
          </a:xfrm>
        </p:spPr>
        <p:txBody>
          <a:bodyPr/>
          <a:lstStyle/>
          <a:p>
            <a:r>
              <a:rPr lang="en-US" sz="4400" dirty="0" smtClean="0"/>
              <a:t>Illustration of k-means clustering</a:t>
            </a:r>
            <a:endParaRPr lang="en-US" sz="4400" dirty="0"/>
          </a:p>
        </p:txBody>
      </p:sp>
      <p:sp>
        <p:nvSpPr>
          <p:cNvPr id="1596419" name="Text Box 3"/>
          <p:cNvSpPr txBox="1">
            <a:spLocks noChangeArrowheads="1"/>
          </p:cNvSpPr>
          <p:nvPr/>
        </p:nvSpPr>
        <p:spPr bwMode="auto">
          <a:xfrm>
            <a:off x="609600" y="4419600"/>
            <a:ext cx="8001000" cy="304800"/>
          </a:xfrm>
          <a:prstGeom prst="rect">
            <a:avLst/>
          </a:prstGeom>
          <a:noFill/>
          <a:ln w="12700">
            <a:noFill/>
            <a:miter lim="800000"/>
            <a:headEnd/>
            <a:tailEnd/>
          </a:ln>
          <a:effectLst/>
        </p:spPr>
        <p:txBody>
          <a:bodyPr>
            <a:spAutoFit/>
          </a:bodyPr>
          <a:lstStyle/>
          <a:p>
            <a:pPr>
              <a:spcBef>
                <a:spcPct val="50000"/>
              </a:spcBef>
            </a:pPr>
            <a:endParaRPr lang="en-US" sz="1400" b="1">
              <a:latin typeface="Arial" charset="0"/>
            </a:endParaRPr>
          </a:p>
        </p:txBody>
      </p:sp>
      <p:pic>
        <p:nvPicPr>
          <p:cNvPr id="1596420" name="Picture 4"/>
          <p:cNvPicPr>
            <a:picLocks noChangeAspect="1" noChangeArrowheads="1"/>
          </p:cNvPicPr>
          <p:nvPr/>
        </p:nvPicPr>
        <p:blipFill>
          <a:blip r:embed="rId2" cstate="print"/>
          <a:srcRect/>
          <a:stretch>
            <a:fillRect/>
          </a:stretch>
        </p:blipFill>
        <p:spPr bwMode="auto">
          <a:xfrm>
            <a:off x="0" y="1143000"/>
            <a:ext cx="3043238" cy="2282825"/>
          </a:xfrm>
          <a:prstGeom prst="rect">
            <a:avLst/>
          </a:prstGeom>
          <a:noFill/>
          <a:ln w="12700">
            <a:noFill/>
            <a:miter lim="800000"/>
            <a:headEnd/>
            <a:tailEnd/>
          </a:ln>
          <a:effectLst/>
        </p:spPr>
      </p:pic>
      <p:pic>
        <p:nvPicPr>
          <p:cNvPr id="1596421" name="Picture 5"/>
          <p:cNvPicPr>
            <a:picLocks noChangeAspect="1" noChangeArrowheads="1"/>
          </p:cNvPicPr>
          <p:nvPr/>
        </p:nvPicPr>
        <p:blipFill>
          <a:blip r:embed="rId3" cstate="print"/>
          <a:srcRect/>
          <a:stretch>
            <a:fillRect/>
          </a:stretch>
        </p:blipFill>
        <p:spPr bwMode="auto">
          <a:xfrm>
            <a:off x="2743200" y="1143000"/>
            <a:ext cx="3043238" cy="2282825"/>
          </a:xfrm>
          <a:prstGeom prst="rect">
            <a:avLst/>
          </a:prstGeom>
          <a:noFill/>
          <a:ln w="12700">
            <a:noFill/>
            <a:miter lim="800000"/>
            <a:headEnd/>
            <a:tailEnd/>
          </a:ln>
          <a:effectLst/>
        </p:spPr>
      </p:pic>
      <p:pic>
        <p:nvPicPr>
          <p:cNvPr id="1596422" name="Picture 6"/>
          <p:cNvPicPr>
            <a:picLocks noChangeAspect="1" noChangeArrowheads="1"/>
          </p:cNvPicPr>
          <p:nvPr/>
        </p:nvPicPr>
        <p:blipFill>
          <a:blip r:embed="rId4" cstate="print"/>
          <a:srcRect/>
          <a:stretch>
            <a:fillRect/>
          </a:stretch>
        </p:blipFill>
        <p:spPr bwMode="auto">
          <a:xfrm>
            <a:off x="5638800" y="1143000"/>
            <a:ext cx="3043238" cy="2282825"/>
          </a:xfrm>
          <a:prstGeom prst="rect">
            <a:avLst/>
          </a:prstGeom>
          <a:noFill/>
          <a:ln w="12700">
            <a:noFill/>
            <a:miter lim="800000"/>
            <a:headEnd/>
            <a:tailEnd/>
          </a:ln>
          <a:effectLst/>
        </p:spPr>
      </p:pic>
      <p:pic>
        <p:nvPicPr>
          <p:cNvPr id="1596423" name="Picture 7"/>
          <p:cNvPicPr>
            <a:picLocks noChangeAspect="1" noChangeArrowheads="1"/>
          </p:cNvPicPr>
          <p:nvPr/>
        </p:nvPicPr>
        <p:blipFill>
          <a:blip r:embed="rId5" cstate="print"/>
          <a:srcRect/>
          <a:stretch>
            <a:fillRect/>
          </a:stretch>
        </p:blipFill>
        <p:spPr bwMode="auto">
          <a:xfrm>
            <a:off x="0" y="3886200"/>
            <a:ext cx="3043238" cy="2282825"/>
          </a:xfrm>
          <a:prstGeom prst="rect">
            <a:avLst/>
          </a:prstGeom>
          <a:noFill/>
          <a:ln w="12700">
            <a:noFill/>
            <a:miter lim="800000"/>
            <a:headEnd/>
            <a:tailEnd/>
          </a:ln>
          <a:effectLst/>
        </p:spPr>
      </p:pic>
      <p:pic>
        <p:nvPicPr>
          <p:cNvPr id="1596424" name="Picture 8"/>
          <p:cNvPicPr>
            <a:picLocks noChangeAspect="1" noChangeArrowheads="1"/>
          </p:cNvPicPr>
          <p:nvPr/>
        </p:nvPicPr>
        <p:blipFill>
          <a:blip r:embed="rId6" cstate="print"/>
          <a:srcRect/>
          <a:stretch>
            <a:fillRect/>
          </a:stretch>
        </p:blipFill>
        <p:spPr bwMode="auto">
          <a:xfrm>
            <a:off x="2743200" y="3886200"/>
            <a:ext cx="3043238" cy="2282825"/>
          </a:xfrm>
          <a:prstGeom prst="rect">
            <a:avLst/>
          </a:prstGeom>
          <a:noFill/>
          <a:ln w="12700">
            <a:noFill/>
            <a:miter lim="800000"/>
            <a:headEnd/>
            <a:tailEnd/>
          </a:ln>
          <a:effectLst/>
        </p:spPr>
      </p:pic>
      <p:pic>
        <p:nvPicPr>
          <p:cNvPr id="1596425" name="Picture 9"/>
          <p:cNvPicPr>
            <a:picLocks noChangeAspect="1" noChangeArrowheads="1"/>
          </p:cNvPicPr>
          <p:nvPr/>
        </p:nvPicPr>
        <p:blipFill>
          <a:blip r:embed="rId7" cstate="print"/>
          <a:srcRect/>
          <a:stretch>
            <a:fillRect/>
          </a:stretch>
        </p:blipFill>
        <p:spPr bwMode="auto">
          <a:xfrm>
            <a:off x="5638800" y="3886200"/>
            <a:ext cx="3043238" cy="2282825"/>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Shingling</a:t>
            </a:r>
            <a:endParaRPr lang="en-US" dirty="0"/>
          </a:p>
        </p:txBody>
      </p:sp>
      <p:sp>
        <p:nvSpPr>
          <p:cNvPr id="3" name="Content Placeholder 2"/>
          <p:cNvSpPr>
            <a:spLocks noGrp="1"/>
          </p:cNvSpPr>
          <p:nvPr>
            <p:ph idx="1"/>
          </p:nvPr>
        </p:nvSpPr>
        <p:spPr>
          <a:xfrm>
            <a:off x="457200" y="1447800"/>
            <a:ext cx="8229600" cy="4530725"/>
          </a:xfrm>
        </p:spPr>
        <p:txBody>
          <a:bodyPr/>
          <a:lstStyle/>
          <a:p>
            <a:r>
              <a:rPr lang="en-US" sz="2400" dirty="0" smtClean="0"/>
              <a:t>Pair-wise computation of similarity can be time consuming with millions of nodes</a:t>
            </a:r>
          </a:p>
          <a:p>
            <a:r>
              <a:rPr lang="en-US" sz="2400" dirty="0" smtClean="0">
                <a:solidFill>
                  <a:srgbClr val="0000FF"/>
                </a:solidFill>
              </a:rPr>
              <a:t>Shingling</a:t>
            </a:r>
            <a:r>
              <a:rPr lang="en-US" sz="2400" dirty="0" smtClean="0"/>
              <a:t> can be exploited</a:t>
            </a:r>
          </a:p>
          <a:p>
            <a:pPr lvl="1"/>
            <a:r>
              <a:rPr lang="en-US" sz="2000" dirty="0" smtClean="0"/>
              <a:t>Mapping each vector into multiple shingles so the </a:t>
            </a:r>
            <a:r>
              <a:rPr lang="en-US" sz="2000" dirty="0" err="1" smtClean="0"/>
              <a:t>Jaccard</a:t>
            </a:r>
            <a:r>
              <a:rPr lang="en-US" sz="2000" dirty="0" smtClean="0"/>
              <a:t> similarity between two vectors can be computed by comparing the shingles</a:t>
            </a:r>
          </a:p>
          <a:p>
            <a:pPr lvl="1"/>
            <a:r>
              <a:rPr lang="en-US" sz="2000" dirty="0" smtClean="0"/>
              <a:t>Implemented using a quick hash function</a:t>
            </a:r>
          </a:p>
          <a:p>
            <a:pPr lvl="1"/>
            <a:r>
              <a:rPr lang="en-US" sz="2000" dirty="0" smtClean="0"/>
              <a:t>Similar vectors share more shingles after transformation</a:t>
            </a:r>
          </a:p>
          <a:p>
            <a:r>
              <a:rPr lang="en-US" sz="2400" dirty="0" smtClean="0"/>
              <a:t>Nodes of the same shingle can be considered belonging to one community </a:t>
            </a:r>
          </a:p>
          <a:p>
            <a:r>
              <a:rPr lang="en-US" sz="2400" dirty="0" smtClean="0"/>
              <a:t>In reality, we can apply 2-level shingling</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Two-Level Shingling </a:t>
            </a:r>
            <a:endParaRPr lang="en-US" dirty="0"/>
          </a:p>
        </p:txBody>
      </p:sp>
      <p:sp>
        <p:nvSpPr>
          <p:cNvPr id="5" name="Flowchart: Magnetic Disk 4"/>
          <p:cNvSpPr/>
          <p:nvPr/>
        </p:nvSpPr>
        <p:spPr>
          <a:xfrm>
            <a:off x="1066800" y="2590800"/>
            <a:ext cx="914400" cy="612648"/>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Flowchart: Magnetic Disk 5"/>
          <p:cNvSpPr/>
          <p:nvPr/>
        </p:nvSpPr>
        <p:spPr>
          <a:xfrm>
            <a:off x="2895600" y="2590800"/>
            <a:ext cx="914400" cy="612648"/>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Flowchart: Magnetic Disk 6"/>
          <p:cNvSpPr/>
          <p:nvPr/>
        </p:nvSpPr>
        <p:spPr>
          <a:xfrm>
            <a:off x="4800600" y="2590800"/>
            <a:ext cx="914400" cy="612648"/>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Flowchart: Magnetic Disk 7"/>
          <p:cNvSpPr/>
          <p:nvPr/>
        </p:nvSpPr>
        <p:spPr>
          <a:xfrm>
            <a:off x="6400800" y="2514600"/>
            <a:ext cx="914400" cy="612648"/>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21336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2</a:t>
            </a:r>
            <a:endParaRPr lang="en-US" dirty="0"/>
          </a:p>
        </p:txBody>
      </p:sp>
      <p:sp>
        <p:nvSpPr>
          <p:cNvPr id="11" name="Oval 10"/>
          <p:cNvSpPr/>
          <p:nvPr/>
        </p:nvSpPr>
        <p:spPr>
          <a:xfrm>
            <a:off x="33528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3</a:t>
            </a:r>
            <a:endParaRPr lang="en-US" dirty="0"/>
          </a:p>
        </p:txBody>
      </p:sp>
      <p:sp>
        <p:nvSpPr>
          <p:cNvPr id="12" name="Oval 11"/>
          <p:cNvSpPr/>
          <p:nvPr/>
        </p:nvSpPr>
        <p:spPr>
          <a:xfrm>
            <a:off x="44958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4</a:t>
            </a:r>
            <a:endParaRPr lang="en-US" dirty="0"/>
          </a:p>
        </p:txBody>
      </p:sp>
      <p:sp>
        <p:nvSpPr>
          <p:cNvPr id="13" name="Oval 12"/>
          <p:cNvSpPr/>
          <p:nvPr/>
        </p:nvSpPr>
        <p:spPr>
          <a:xfrm>
            <a:off x="57150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5</a:t>
            </a:r>
            <a:endParaRPr lang="en-US" dirty="0"/>
          </a:p>
        </p:txBody>
      </p:sp>
      <p:sp>
        <p:nvSpPr>
          <p:cNvPr id="14" name="Oval 13"/>
          <p:cNvSpPr/>
          <p:nvPr/>
        </p:nvSpPr>
        <p:spPr>
          <a:xfrm>
            <a:off x="69342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6</a:t>
            </a:r>
            <a:endParaRPr lang="en-US" dirty="0"/>
          </a:p>
        </p:txBody>
      </p:sp>
      <p:sp>
        <p:nvSpPr>
          <p:cNvPr id="15" name="Oval 14"/>
          <p:cNvSpPr/>
          <p:nvPr/>
        </p:nvSpPr>
        <p:spPr>
          <a:xfrm>
            <a:off x="1066800" y="1295400"/>
            <a:ext cx="381000" cy="381000"/>
          </a:xfrm>
          <a:prstGeom prst="ellipse">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1</a:t>
            </a:r>
            <a:endParaRPr lang="en-US" dirty="0"/>
          </a:p>
        </p:txBody>
      </p:sp>
      <p:cxnSp>
        <p:nvCxnSpPr>
          <p:cNvPr id="18" name="Straight Arrow Connector 17"/>
          <p:cNvCxnSpPr>
            <a:stCxn id="15" idx="4"/>
            <a:endCxn id="5" idx="1"/>
          </p:cNvCxnSpPr>
          <p:nvPr/>
        </p:nvCxnSpPr>
        <p:spPr>
          <a:xfrm rot="16200000" flipH="1">
            <a:off x="933450" y="2000250"/>
            <a:ext cx="914400" cy="2667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20" name="Straight Arrow Connector 19"/>
          <p:cNvCxnSpPr>
            <a:stCxn id="15" idx="4"/>
            <a:endCxn id="6" idx="1"/>
          </p:cNvCxnSpPr>
          <p:nvPr/>
        </p:nvCxnSpPr>
        <p:spPr>
          <a:xfrm rot="16200000" flipH="1">
            <a:off x="1847850" y="1085850"/>
            <a:ext cx="914400" cy="20955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22" name="Straight Arrow Connector 21"/>
          <p:cNvCxnSpPr>
            <a:stCxn id="9" idx="4"/>
            <a:endCxn id="5" idx="1"/>
          </p:cNvCxnSpPr>
          <p:nvPr/>
        </p:nvCxnSpPr>
        <p:spPr>
          <a:xfrm rot="5400000">
            <a:off x="1466850" y="1733550"/>
            <a:ext cx="914400" cy="8001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24" name="Straight Arrow Connector 23"/>
          <p:cNvCxnSpPr>
            <a:stCxn id="9" idx="4"/>
            <a:endCxn id="7" idx="1"/>
          </p:cNvCxnSpPr>
          <p:nvPr/>
        </p:nvCxnSpPr>
        <p:spPr>
          <a:xfrm rot="16200000" flipH="1">
            <a:off x="3333750" y="666750"/>
            <a:ext cx="914400" cy="29337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26" name="Straight Arrow Connector 25"/>
          <p:cNvCxnSpPr>
            <a:stCxn id="11" idx="4"/>
            <a:endCxn id="6" idx="1"/>
          </p:cNvCxnSpPr>
          <p:nvPr/>
        </p:nvCxnSpPr>
        <p:spPr>
          <a:xfrm rot="5400000">
            <a:off x="2990850" y="2038350"/>
            <a:ext cx="914400" cy="1905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28" name="Straight Arrow Connector 27"/>
          <p:cNvCxnSpPr>
            <a:stCxn id="11" idx="4"/>
            <a:endCxn id="7" idx="1"/>
          </p:cNvCxnSpPr>
          <p:nvPr/>
        </p:nvCxnSpPr>
        <p:spPr>
          <a:xfrm rot="16200000" flipH="1">
            <a:off x="3943350" y="1276350"/>
            <a:ext cx="914400" cy="17145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30" name="Straight Arrow Connector 29"/>
          <p:cNvCxnSpPr>
            <a:stCxn id="13" idx="4"/>
            <a:endCxn id="7" idx="1"/>
          </p:cNvCxnSpPr>
          <p:nvPr/>
        </p:nvCxnSpPr>
        <p:spPr>
          <a:xfrm rot="5400000">
            <a:off x="5124450" y="1809750"/>
            <a:ext cx="914400" cy="6477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32" name="Straight Arrow Connector 31"/>
          <p:cNvCxnSpPr>
            <a:stCxn id="13" idx="4"/>
            <a:endCxn id="8" idx="1"/>
          </p:cNvCxnSpPr>
          <p:nvPr/>
        </p:nvCxnSpPr>
        <p:spPr>
          <a:xfrm rot="16200000" flipH="1">
            <a:off x="5962650" y="1619250"/>
            <a:ext cx="838200" cy="9525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34" name="Straight Arrow Connector 33"/>
          <p:cNvCxnSpPr>
            <a:stCxn id="12" idx="4"/>
            <a:endCxn id="6" idx="1"/>
          </p:cNvCxnSpPr>
          <p:nvPr/>
        </p:nvCxnSpPr>
        <p:spPr>
          <a:xfrm rot="5400000">
            <a:off x="3562350" y="1466850"/>
            <a:ext cx="914400" cy="13335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36" name="Straight Arrow Connector 35"/>
          <p:cNvCxnSpPr>
            <a:stCxn id="12" idx="4"/>
            <a:endCxn id="8" idx="1"/>
          </p:cNvCxnSpPr>
          <p:nvPr/>
        </p:nvCxnSpPr>
        <p:spPr>
          <a:xfrm rot="16200000" flipH="1">
            <a:off x="5353050" y="1009650"/>
            <a:ext cx="838200" cy="21717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40" name="Straight Arrow Connector 39"/>
          <p:cNvCxnSpPr>
            <a:stCxn id="14" idx="4"/>
            <a:endCxn id="7" idx="1"/>
          </p:cNvCxnSpPr>
          <p:nvPr/>
        </p:nvCxnSpPr>
        <p:spPr>
          <a:xfrm rot="5400000">
            <a:off x="5734050" y="1200150"/>
            <a:ext cx="914400" cy="18669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42" name="Straight Arrow Connector 41"/>
          <p:cNvCxnSpPr>
            <a:stCxn id="14" idx="4"/>
            <a:endCxn id="8" idx="1"/>
          </p:cNvCxnSpPr>
          <p:nvPr/>
        </p:nvCxnSpPr>
        <p:spPr>
          <a:xfrm rot="5400000">
            <a:off x="6572250" y="1962150"/>
            <a:ext cx="838200" cy="2667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sp>
        <p:nvSpPr>
          <p:cNvPr id="43" name="Flowchart: Magnetic Disk 42"/>
          <p:cNvSpPr/>
          <p:nvPr/>
        </p:nvSpPr>
        <p:spPr>
          <a:xfrm>
            <a:off x="2895600" y="3733800"/>
            <a:ext cx="1143000" cy="1066800"/>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Flowchart: Magnetic Disk 43"/>
          <p:cNvSpPr/>
          <p:nvPr/>
        </p:nvSpPr>
        <p:spPr>
          <a:xfrm>
            <a:off x="4724400" y="3733800"/>
            <a:ext cx="1143000" cy="1066800"/>
          </a:xfrm>
          <a:prstGeom prst="flowChartMagneticDisk">
            <a:avLst/>
          </a:prstGeom>
          <a:solidFill>
            <a:schemeClr val="bg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6" name="Straight Arrow Connector 45"/>
          <p:cNvCxnSpPr>
            <a:stCxn id="5" idx="3"/>
            <a:endCxn id="43" idx="1"/>
          </p:cNvCxnSpPr>
          <p:nvPr/>
        </p:nvCxnSpPr>
        <p:spPr>
          <a:xfrm rot="16200000" flipH="1">
            <a:off x="2230374" y="2497074"/>
            <a:ext cx="530352" cy="19431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48" name="Straight Arrow Connector 47"/>
          <p:cNvCxnSpPr>
            <a:stCxn id="6" idx="3"/>
            <a:endCxn id="43" idx="1"/>
          </p:cNvCxnSpPr>
          <p:nvPr/>
        </p:nvCxnSpPr>
        <p:spPr>
          <a:xfrm rot="16200000" flipH="1">
            <a:off x="3144774" y="3411474"/>
            <a:ext cx="530352" cy="1143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50" name="Straight Arrow Connector 49"/>
          <p:cNvCxnSpPr>
            <a:stCxn id="7" idx="3"/>
            <a:endCxn id="44" idx="1"/>
          </p:cNvCxnSpPr>
          <p:nvPr/>
        </p:nvCxnSpPr>
        <p:spPr>
          <a:xfrm rot="16200000" flipH="1">
            <a:off x="5011674" y="3449574"/>
            <a:ext cx="530352" cy="381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cxnSp>
        <p:nvCxnSpPr>
          <p:cNvPr id="52" name="Straight Arrow Connector 51"/>
          <p:cNvCxnSpPr>
            <a:stCxn id="8" idx="3"/>
            <a:endCxn id="44" idx="1"/>
          </p:cNvCxnSpPr>
          <p:nvPr/>
        </p:nvCxnSpPr>
        <p:spPr>
          <a:xfrm rot="5400000">
            <a:off x="5773674" y="2649474"/>
            <a:ext cx="606552" cy="1562100"/>
          </a:xfrm>
          <a:prstGeom prst="straightConnector1">
            <a:avLst/>
          </a:prstGeom>
          <a:ln>
            <a:solidFill>
              <a:schemeClr val="tx1"/>
            </a:solidFill>
            <a:tailEnd type="arrow"/>
          </a:ln>
        </p:spPr>
        <p:style>
          <a:lnRef idx="1">
            <a:schemeClr val="accent3"/>
          </a:lnRef>
          <a:fillRef idx="2">
            <a:schemeClr val="accent3"/>
          </a:fillRef>
          <a:effectRef idx="1">
            <a:schemeClr val="accent3"/>
          </a:effectRef>
          <a:fontRef idx="minor">
            <a:schemeClr val="dk1"/>
          </a:fontRef>
        </p:style>
      </p:cxnSp>
      <p:sp>
        <p:nvSpPr>
          <p:cNvPr id="53" name="Right Brace 52"/>
          <p:cNvSpPr/>
          <p:nvPr/>
        </p:nvSpPr>
        <p:spPr>
          <a:xfrm>
            <a:off x="7391400" y="1371600"/>
            <a:ext cx="381000" cy="1600200"/>
          </a:xfrm>
          <a:prstGeom prst="rightBrace">
            <a:avLst>
              <a:gd name="adj1" fmla="val 61274"/>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7848600" y="1828800"/>
            <a:ext cx="1210589" cy="646331"/>
          </a:xfrm>
          <a:prstGeom prst="rect">
            <a:avLst/>
          </a:prstGeom>
          <a:noFill/>
        </p:spPr>
        <p:txBody>
          <a:bodyPr wrap="none" rtlCol="0">
            <a:spAutoFit/>
          </a:bodyPr>
          <a:lstStyle/>
          <a:p>
            <a:pPr algn="ctr"/>
            <a:r>
              <a:rPr lang="en-US" b="1" dirty="0" smtClean="0"/>
              <a:t>1</a:t>
            </a:r>
            <a:r>
              <a:rPr lang="en-US" b="1" baseline="30000" dirty="0" smtClean="0"/>
              <a:t>st</a:t>
            </a:r>
            <a:r>
              <a:rPr lang="en-US" b="1" dirty="0" smtClean="0"/>
              <a:t> level</a:t>
            </a:r>
          </a:p>
          <a:p>
            <a:pPr algn="ctr"/>
            <a:r>
              <a:rPr lang="en-US" b="1" dirty="0" smtClean="0">
                <a:solidFill>
                  <a:srgbClr val="0000FF"/>
                </a:solidFill>
              </a:rPr>
              <a:t>shingling</a:t>
            </a:r>
            <a:endParaRPr lang="en-US" b="1" dirty="0">
              <a:solidFill>
                <a:srgbClr val="0000FF"/>
              </a:solidFill>
            </a:endParaRPr>
          </a:p>
        </p:txBody>
      </p:sp>
      <p:sp>
        <p:nvSpPr>
          <p:cNvPr id="56" name="Right Brace 55"/>
          <p:cNvSpPr/>
          <p:nvPr/>
        </p:nvSpPr>
        <p:spPr>
          <a:xfrm>
            <a:off x="7391400" y="2971800"/>
            <a:ext cx="381000" cy="1600200"/>
          </a:xfrm>
          <a:prstGeom prst="rightBrace">
            <a:avLst>
              <a:gd name="adj1" fmla="val 61274"/>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p:cNvSpPr txBox="1"/>
          <p:nvPr/>
        </p:nvSpPr>
        <p:spPr>
          <a:xfrm>
            <a:off x="7848600" y="3429000"/>
            <a:ext cx="1210589" cy="646331"/>
          </a:xfrm>
          <a:prstGeom prst="rect">
            <a:avLst/>
          </a:prstGeom>
          <a:noFill/>
        </p:spPr>
        <p:txBody>
          <a:bodyPr wrap="none" rtlCol="0">
            <a:spAutoFit/>
          </a:bodyPr>
          <a:lstStyle/>
          <a:p>
            <a:pPr algn="ctr"/>
            <a:r>
              <a:rPr lang="en-US" b="1" dirty="0" smtClean="0"/>
              <a:t> 2</a:t>
            </a:r>
            <a:r>
              <a:rPr lang="en-US" b="1" baseline="30000" dirty="0" smtClean="0"/>
              <a:t>nd</a:t>
            </a:r>
            <a:r>
              <a:rPr lang="en-US" b="1" dirty="0" smtClean="0"/>
              <a:t> level</a:t>
            </a:r>
          </a:p>
          <a:p>
            <a:pPr algn="ctr"/>
            <a:r>
              <a:rPr lang="en-US" b="1" dirty="0" smtClean="0">
                <a:solidFill>
                  <a:srgbClr val="0000FF"/>
                </a:solidFill>
              </a:rPr>
              <a:t>shingling</a:t>
            </a:r>
            <a:endParaRPr lang="en-US" b="1" dirty="0">
              <a:solidFill>
                <a:srgbClr val="0000FF"/>
              </a:solidFill>
            </a:endParaRPr>
          </a:p>
        </p:txBody>
      </p:sp>
      <p:sp>
        <p:nvSpPr>
          <p:cNvPr id="59" name="TextBox 58"/>
          <p:cNvSpPr txBox="1"/>
          <p:nvPr/>
        </p:nvSpPr>
        <p:spPr>
          <a:xfrm>
            <a:off x="0" y="1371600"/>
            <a:ext cx="851515"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smtClean="0">
                <a:solidFill>
                  <a:srgbClr val="0000FF"/>
                </a:solidFill>
              </a:rPr>
              <a:t>Nodes</a:t>
            </a:r>
            <a:endParaRPr lang="en-US" dirty="0">
              <a:solidFill>
                <a:srgbClr val="0000FF"/>
              </a:solidFill>
            </a:endParaRPr>
          </a:p>
        </p:txBody>
      </p:sp>
      <p:sp>
        <p:nvSpPr>
          <p:cNvPr id="60" name="TextBox 59"/>
          <p:cNvSpPr txBox="1"/>
          <p:nvPr/>
        </p:nvSpPr>
        <p:spPr>
          <a:xfrm>
            <a:off x="0" y="2743200"/>
            <a:ext cx="106952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0000FF"/>
                </a:solidFill>
              </a:rPr>
              <a:t>Shingles</a:t>
            </a:r>
            <a:endParaRPr lang="en-US" dirty="0">
              <a:solidFill>
                <a:srgbClr val="0000FF"/>
              </a:solidFill>
            </a:endParaRPr>
          </a:p>
        </p:txBody>
      </p:sp>
      <p:sp>
        <p:nvSpPr>
          <p:cNvPr id="61" name="TextBox 60"/>
          <p:cNvSpPr txBox="1"/>
          <p:nvPr/>
        </p:nvSpPr>
        <p:spPr>
          <a:xfrm>
            <a:off x="0" y="4191000"/>
            <a:ext cx="1659429" cy="369332"/>
          </a:xfrm>
          <a:prstGeom prst="rect">
            <a:avLst/>
          </a:prstGeom>
          <a:noFill/>
        </p:spPr>
        <p:txBody>
          <a:bodyPr wrap="none" rtlCol="0">
            <a:spAutoFit/>
          </a:bodyPr>
          <a:lstStyle/>
          <a:p>
            <a:r>
              <a:rPr lang="en-US" dirty="0" smtClean="0">
                <a:solidFill>
                  <a:srgbClr val="0000FF"/>
                </a:solidFill>
              </a:rPr>
              <a:t>Meta-Shingles</a:t>
            </a:r>
            <a:endParaRPr lang="en-US" dirty="0">
              <a:solidFill>
                <a:srgbClr val="0000FF"/>
              </a:solidFill>
            </a:endParaRPr>
          </a:p>
        </p:txBody>
      </p:sp>
      <p:sp>
        <p:nvSpPr>
          <p:cNvPr id="64" name="TextBox 63"/>
          <p:cNvSpPr txBox="1"/>
          <p:nvPr/>
        </p:nvSpPr>
        <p:spPr>
          <a:xfrm>
            <a:off x="2667000" y="5029200"/>
            <a:ext cx="1582484" cy="52322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sz="2800" dirty="0" smtClean="0">
                <a:solidFill>
                  <a:srgbClr val="FF0000"/>
                </a:solidFill>
              </a:rPr>
              <a:t>1, 2, 3, 4</a:t>
            </a:r>
          </a:p>
        </p:txBody>
      </p:sp>
      <p:sp>
        <p:nvSpPr>
          <p:cNvPr id="65" name="TextBox 64"/>
          <p:cNvSpPr txBox="1"/>
          <p:nvPr/>
        </p:nvSpPr>
        <p:spPr>
          <a:xfrm>
            <a:off x="4572000" y="5029200"/>
            <a:ext cx="1981200"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solidFill>
                  <a:srgbClr val="FF0000"/>
                </a:solidFill>
              </a:rPr>
              <a:t>2, 3, 4, 5, 6</a:t>
            </a:r>
            <a:endParaRPr lang="en-US" sz="28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p:cBhvr>
                                        <p:cTn id="69" dur="1000" fill="hold"/>
                                        <p:tgtEl>
                                          <p:spTgt spid="43"/>
                                        </p:tgtEl>
                                        <p:attrNameLst>
                                          <p:attrName>fillcolor</p:attrName>
                                        </p:attrNameLst>
                                      </p:cBhvr>
                                      <p:to>
                                        <a:schemeClr val="accent2"/>
                                      </p:to>
                                    </p:animClr>
                                    <p:set>
                                      <p:cBhvr>
                                        <p:cTn id="70" dur="1000" fill="hold"/>
                                        <p:tgtEl>
                                          <p:spTgt spid="43"/>
                                        </p:tgtEl>
                                        <p:attrNameLst>
                                          <p:attrName>fill.type</p:attrName>
                                        </p:attrNameLst>
                                      </p:cBhvr>
                                      <p:to>
                                        <p:strVal val="solid"/>
                                      </p:to>
                                    </p:set>
                                    <p:set>
                                      <p:cBhvr>
                                        <p:cTn id="71" dur="1000" fill="hold"/>
                                        <p:tgtEl>
                                          <p:spTgt spid="43"/>
                                        </p:tgtEl>
                                        <p:attrNameLst>
                                          <p:attrName>fill.on</p:attrName>
                                        </p:attrNameLst>
                                      </p:cBhvr>
                                      <p:to>
                                        <p:strVal val="true"/>
                                      </p:to>
                                    </p:set>
                                  </p:childTnLst>
                                </p:cTn>
                              </p:par>
                              <p:par>
                                <p:cTn id="72" presetID="7" presetClass="emph" presetSubtype="2" fill="hold" nodeType="withEffect">
                                  <p:stCondLst>
                                    <p:cond delay="0"/>
                                  </p:stCondLst>
                                  <p:childTnLst>
                                    <p:animClr clrSpc="rgb">
                                      <p:cBhvr>
                                        <p:cTn id="73" dur="1000" fill="hold"/>
                                        <p:tgtEl>
                                          <p:spTgt spid="46"/>
                                        </p:tgtEl>
                                        <p:attrNameLst>
                                          <p:attrName>stroke.color</p:attrName>
                                        </p:attrNameLst>
                                      </p:cBhvr>
                                      <p:to>
                                        <a:schemeClr val="accent2"/>
                                      </p:to>
                                    </p:animClr>
                                    <p:set>
                                      <p:cBhvr>
                                        <p:cTn id="74" dur="1000" fill="hold"/>
                                        <p:tgtEl>
                                          <p:spTgt spid="46"/>
                                        </p:tgtEl>
                                        <p:attrNameLst>
                                          <p:attrName>stroke.on</p:attrName>
                                        </p:attrNameLst>
                                      </p:cBhvr>
                                      <p:to>
                                        <p:strVal val="true"/>
                                      </p:to>
                                    </p:set>
                                  </p:childTnLst>
                                </p:cTn>
                              </p:par>
                              <p:par>
                                <p:cTn id="75" presetID="7" presetClass="emph" presetSubtype="2" fill="hold" nodeType="withEffect">
                                  <p:stCondLst>
                                    <p:cond delay="0"/>
                                  </p:stCondLst>
                                  <p:childTnLst>
                                    <p:animClr clrSpc="rgb">
                                      <p:cBhvr>
                                        <p:cTn id="76" dur="1000" fill="hold"/>
                                        <p:tgtEl>
                                          <p:spTgt spid="48"/>
                                        </p:tgtEl>
                                        <p:attrNameLst>
                                          <p:attrName>stroke.color</p:attrName>
                                        </p:attrNameLst>
                                      </p:cBhvr>
                                      <p:to>
                                        <a:schemeClr val="accent2"/>
                                      </p:to>
                                    </p:animClr>
                                    <p:set>
                                      <p:cBhvr>
                                        <p:cTn id="77" dur="1000" fill="hold"/>
                                        <p:tgtEl>
                                          <p:spTgt spid="48"/>
                                        </p:tgtEl>
                                        <p:attrNameLst>
                                          <p:attrName>stroke.on</p:attrName>
                                        </p:attrNameLst>
                                      </p:cBhvr>
                                      <p:to>
                                        <p:strVal val="true"/>
                                      </p:to>
                                    </p:set>
                                  </p:childTnLst>
                                </p:cTn>
                              </p:par>
                            </p:childTnLst>
                          </p:cTn>
                        </p:par>
                        <p:par>
                          <p:cTn id="78" fill="hold">
                            <p:stCondLst>
                              <p:cond delay="1000"/>
                            </p:stCondLst>
                            <p:childTnLst>
                              <p:par>
                                <p:cTn id="79" presetID="1" presetClass="emph" presetSubtype="2" fill="hold" nodeType="afterEffect">
                                  <p:stCondLst>
                                    <p:cond delay="0"/>
                                  </p:stCondLst>
                                  <p:childTnLst>
                                    <p:animClr clrSpc="rgb">
                                      <p:cBhvr>
                                        <p:cTn id="80" dur="1000" fill="hold"/>
                                        <p:tgtEl>
                                          <p:spTgt spid="5"/>
                                        </p:tgtEl>
                                        <p:attrNameLst>
                                          <p:attrName>fillcolor</p:attrName>
                                        </p:attrNameLst>
                                      </p:cBhvr>
                                      <p:to>
                                        <a:schemeClr val="accent2"/>
                                      </p:to>
                                    </p:animClr>
                                    <p:set>
                                      <p:cBhvr>
                                        <p:cTn id="81" dur="1000" fill="hold"/>
                                        <p:tgtEl>
                                          <p:spTgt spid="5"/>
                                        </p:tgtEl>
                                        <p:attrNameLst>
                                          <p:attrName>fill.type</p:attrName>
                                        </p:attrNameLst>
                                      </p:cBhvr>
                                      <p:to>
                                        <p:strVal val="solid"/>
                                      </p:to>
                                    </p:set>
                                    <p:set>
                                      <p:cBhvr>
                                        <p:cTn id="82" dur="1000" fill="hold"/>
                                        <p:tgtEl>
                                          <p:spTgt spid="5"/>
                                        </p:tgtEl>
                                        <p:attrNameLst>
                                          <p:attrName>fill.on</p:attrName>
                                        </p:attrNameLst>
                                      </p:cBhvr>
                                      <p:to>
                                        <p:strVal val="true"/>
                                      </p:to>
                                    </p:set>
                                  </p:childTnLst>
                                </p:cTn>
                              </p:par>
                              <p:par>
                                <p:cTn id="83" presetID="1" presetClass="emph" presetSubtype="2" fill="hold" nodeType="withEffect">
                                  <p:stCondLst>
                                    <p:cond delay="0"/>
                                  </p:stCondLst>
                                  <p:childTnLst>
                                    <p:animClr clrSpc="rgb">
                                      <p:cBhvr>
                                        <p:cTn id="84" dur="1000" fill="hold"/>
                                        <p:tgtEl>
                                          <p:spTgt spid="6"/>
                                        </p:tgtEl>
                                        <p:attrNameLst>
                                          <p:attrName>fillcolor</p:attrName>
                                        </p:attrNameLst>
                                      </p:cBhvr>
                                      <p:to>
                                        <a:schemeClr val="accent2"/>
                                      </p:to>
                                    </p:animClr>
                                    <p:set>
                                      <p:cBhvr>
                                        <p:cTn id="85" dur="1000" fill="hold"/>
                                        <p:tgtEl>
                                          <p:spTgt spid="6"/>
                                        </p:tgtEl>
                                        <p:attrNameLst>
                                          <p:attrName>fill.type</p:attrName>
                                        </p:attrNameLst>
                                      </p:cBhvr>
                                      <p:to>
                                        <p:strVal val="solid"/>
                                      </p:to>
                                    </p:set>
                                    <p:set>
                                      <p:cBhvr>
                                        <p:cTn id="86" dur="1000" fill="hold"/>
                                        <p:tgtEl>
                                          <p:spTgt spid="6"/>
                                        </p:tgtEl>
                                        <p:attrNameLst>
                                          <p:attrName>fill.on</p:attrName>
                                        </p:attrNameLst>
                                      </p:cBhvr>
                                      <p:to>
                                        <p:strVal val="true"/>
                                      </p:to>
                                    </p:set>
                                  </p:childTnLst>
                                </p:cTn>
                              </p:par>
                              <p:par>
                                <p:cTn id="87" presetID="7" presetClass="emph" presetSubtype="2" fill="hold" nodeType="withEffect">
                                  <p:stCondLst>
                                    <p:cond delay="0"/>
                                  </p:stCondLst>
                                  <p:childTnLst>
                                    <p:animClr clrSpc="rgb">
                                      <p:cBhvr>
                                        <p:cTn id="88" dur="1000" fill="hold"/>
                                        <p:tgtEl>
                                          <p:spTgt spid="18"/>
                                        </p:tgtEl>
                                        <p:attrNameLst>
                                          <p:attrName>stroke.color</p:attrName>
                                        </p:attrNameLst>
                                      </p:cBhvr>
                                      <p:to>
                                        <a:schemeClr val="accent2"/>
                                      </p:to>
                                    </p:animClr>
                                    <p:set>
                                      <p:cBhvr>
                                        <p:cTn id="89" dur="1000" fill="hold"/>
                                        <p:tgtEl>
                                          <p:spTgt spid="18"/>
                                        </p:tgtEl>
                                        <p:attrNameLst>
                                          <p:attrName>stroke.on</p:attrName>
                                        </p:attrNameLst>
                                      </p:cBhvr>
                                      <p:to>
                                        <p:strVal val="true"/>
                                      </p:to>
                                    </p:set>
                                  </p:childTnLst>
                                </p:cTn>
                              </p:par>
                              <p:par>
                                <p:cTn id="90" presetID="7" presetClass="emph" presetSubtype="2" fill="hold" nodeType="withEffect">
                                  <p:stCondLst>
                                    <p:cond delay="0"/>
                                  </p:stCondLst>
                                  <p:childTnLst>
                                    <p:animClr clrSpc="rgb">
                                      <p:cBhvr>
                                        <p:cTn id="91" dur="1000" fill="hold"/>
                                        <p:tgtEl>
                                          <p:spTgt spid="22"/>
                                        </p:tgtEl>
                                        <p:attrNameLst>
                                          <p:attrName>stroke.color</p:attrName>
                                        </p:attrNameLst>
                                      </p:cBhvr>
                                      <p:to>
                                        <a:schemeClr val="accent2"/>
                                      </p:to>
                                    </p:animClr>
                                    <p:set>
                                      <p:cBhvr>
                                        <p:cTn id="92" dur="1000" fill="hold"/>
                                        <p:tgtEl>
                                          <p:spTgt spid="22"/>
                                        </p:tgtEl>
                                        <p:attrNameLst>
                                          <p:attrName>stroke.on</p:attrName>
                                        </p:attrNameLst>
                                      </p:cBhvr>
                                      <p:to>
                                        <p:strVal val="true"/>
                                      </p:to>
                                    </p:set>
                                  </p:childTnLst>
                                </p:cTn>
                              </p:par>
                              <p:par>
                                <p:cTn id="93" presetID="7" presetClass="emph" presetSubtype="2" fill="hold" nodeType="withEffect">
                                  <p:stCondLst>
                                    <p:cond delay="0"/>
                                  </p:stCondLst>
                                  <p:childTnLst>
                                    <p:animClr clrSpc="rgb">
                                      <p:cBhvr>
                                        <p:cTn id="94" dur="1000" fill="hold"/>
                                        <p:tgtEl>
                                          <p:spTgt spid="20"/>
                                        </p:tgtEl>
                                        <p:attrNameLst>
                                          <p:attrName>stroke.color</p:attrName>
                                        </p:attrNameLst>
                                      </p:cBhvr>
                                      <p:to>
                                        <a:schemeClr val="accent2"/>
                                      </p:to>
                                    </p:animClr>
                                    <p:set>
                                      <p:cBhvr>
                                        <p:cTn id="95" dur="1000" fill="hold"/>
                                        <p:tgtEl>
                                          <p:spTgt spid="20"/>
                                        </p:tgtEl>
                                        <p:attrNameLst>
                                          <p:attrName>stroke.on</p:attrName>
                                        </p:attrNameLst>
                                      </p:cBhvr>
                                      <p:to>
                                        <p:strVal val="true"/>
                                      </p:to>
                                    </p:set>
                                  </p:childTnLst>
                                </p:cTn>
                              </p:par>
                              <p:par>
                                <p:cTn id="96" presetID="7" presetClass="emph" presetSubtype="2" fill="hold" nodeType="withEffect">
                                  <p:stCondLst>
                                    <p:cond delay="0"/>
                                  </p:stCondLst>
                                  <p:childTnLst>
                                    <p:animClr clrSpc="rgb">
                                      <p:cBhvr>
                                        <p:cTn id="97" dur="1000" fill="hold"/>
                                        <p:tgtEl>
                                          <p:spTgt spid="26"/>
                                        </p:tgtEl>
                                        <p:attrNameLst>
                                          <p:attrName>stroke.color</p:attrName>
                                        </p:attrNameLst>
                                      </p:cBhvr>
                                      <p:to>
                                        <a:schemeClr val="accent2"/>
                                      </p:to>
                                    </p:animClr>
                                    <p:set>
                                      <p:cBhvr>
                                        <p:cTn id="98" dur="1000" fill="hold"/>
                                        <p:tgtEl>
                                          <p:spTgt spid="26"/>
                                        </p:tgtEl>
                                        <p:attrNameLst>
                                          <p:attrName>stroke.on</p:attrName>
                                        </p:attrNameLst>
                                      </p:cBhvr>
                                      <p:to>
                                        <p:strVal val="true"/>
                                      </p:to>
                                    </p:set>
                                  </p:childTnLst>
                                </p:cTn>
                              </p:par>
                              <p:par>
                                <p:cTn id="99" presetID="7" presetClass="emph" presetSubtype="2" fill="hold" nodeType="withEffect">
                                  <p:stCondLst>
                                    <p:cond delay="0"/>
                                  </p:stCondLst>
                                  <p:childTnLst>
                                    <p:animClr clrSpc="rgb">
                                      <p:cBhvr>
                                        <p:cTn id="100" dur="1000" fill="hold"/>
                                        <p:tgtEl>
                                          <p:spTgt spid="34"/>
                                        </p:tgtEl>
                                        <p:attrNameLst>
                                          <p:attrName>stroke.color</p:attrName>
                                        </p:attrNameLst>
                                      </p:cBhvr>
                                      <p:to>
                                        <a:schemeClr val="accent2"/>
                                      </p:to>
                                    </p:animClr>
                                    <p:set>
                                      <p:cBhvr>
                                        <p:cTn id="101" dur="1000" fill="hold"/>
                                        <p:tgtEl>
                                          <p:spTgt spid="34"/>
                                        </p:tgtEl>
                                        <p:attrNameLst>
                                          <p:attrName>stroke.on</p:attrName>
                                        </p:attrNameLst>
                                      </p:cBhvr>
                                      <p:to>
                                        <p:strVal val="true"/>
                                      </p:to>
                                    </p:set>
                                  </p:childTnLst>
                                </p:cTn>
                              </p:par>
                            </p:childTnLst>
                          </p:cTn>
                        </p:par>
                        <p:par>
                          <p:cTn id="102" fill="hold">
                            <p:stCondLst>
                              <p:cond delay="2000"/>
                            </p:stCondLst>
                            <p:childTnLst>
                              <p:par>
                                <p:cTn id="103" presetID="1" presetClass="emph" presetSubtype="2" fill="hold" nodeType="afterEffect">
                                  <p:stCondLst>
                                    <p:cond delay="0"/>
                                  </p:stCondLst>
                                  <p:childTnLst>
                                    <p:animClr clrSpc="rgb">
                                      <p:cBhvr>
                                        <p:cTn id="104" dur="1000" fill="hold"/>
                                        <p:tgtEl>
                                          <p:spTgt spid="9"/>
                                        </p:tgtEl>
                                        <p:attrNameLst>
                                          <p:attrName>fillcolor</p:attrName>
                                        </p:attrNameLst>
                                      </p:cBhvr>
                                      <p:to>
                                        <a:schemeClr val="accent2"/>
                                      </p:to>
                                    </p:animClr>
                                    <p:set>
                                      <p:cBhvr>
                                        <p:cTn id="105" dur="1000" fill="hold"/>
                                        <p:tgtEl>
                                          <p:spTgt spid="9"/>
                                        </p:tgtEl>
                                        <p:attrNameLst>
                                          <p:attrName>fill.type</p:attrName>
                                        </p:attrNameLst>
                                      </p:cBhvr>
                                      <p:to>
                                        <p:strVal val="solid"/>
                                      </p:to>
                                    </p:set>
                                    <p:set>
                                      <p:cBhvr>
                                        <p:cTn id="106" dur="1000" fill="hold"/>
                                        <p:tgtEl>
                                          <p:spTgt spid="9"/>
                                        </p:tgtEl>
                                        <p:attrNameLst>
                                          <p:attrName>fill.on</p:attrName>
                                        </p:attrNameLst>
                                      </p:cBhvr>
                                      <p:to>
                                        <p:strVal val="true"/>
                                      </p:to>
                                    </p:set>
                                  </p:childTnLst>
                                </p:cTn>
                              </p:par>
                              <p:par>
                                <p:cTn id="107" presetID="1" presetClass="emph" presetSubtype="2" fill="hold" nodeType="withEffect">
                                  <p:stCondLst>
                                    <p:cond delay="0"/>
                                  </p:stCondLst>
                                  <p:childTnLst>
                                    <p:animClr clrSpc="rgb">
                                      <p:cBhvr>
                                        <p:cTn id="108" dur="1000" fill="hold"/>
                                        <p:tgtEl>
                                          <p:spTgt spid="11"/>
                                        </p:tgtEl>
                                        <p:attrNameLst>
                                          <p:attrName>fillcolor</p:attrName>
                                        </p:attrNameLst>
                                      </p:cBhvr>
                                      <p:to>
                                        <a:schemeClr val="accent2"/>
                                      </p:to>
                                    </p:animClr>
                                    <p:set>
                                      <p:cBhvr>
                                        <p:cTn id="109" dur="1000" fill="hold"/>
                                        <p:tgtEl>
                                          <p:spTgt spid="11"/>
                                        </p:tgtEl>
                                        <p:attrNameLst>
                                          <p:attrName>fill.type</p:attrName>
                                        </p:attrNameLst>
                                      </p:cBhvr>
                                      <p:to>
                                        <p:strVal val="solid"/>
                                      </p:to>
                                    </p:set>
                                    <p:set>
                                      <p:cBhvr>
                                        <p:cTn id="110" dur="1000" fill="hold"/>
                                        <p:tgtEl>
                                          <p:spTgt spid="11"/>
                                        </p:tgtEl>
                                        <p:attrNameLst>
                                          <p:attrName>fill.on</p:attrName>
                                        </p:attrNameLst>
                                      </p:cBhvr>
                                      <p:to>
                                        <p:strVal val="true"/>
                                      </p:to>
                                    </p:set>
                                  </p:childTnLst>
                                </p:cTn>
                              </p:par>
                              <p:par>
                                <p:cTn id="111" presetID="1" presetClass="emph" presetSubtype="2" fill="hold" nodeType="withEffect">
                                  <p:stCondLst>
                                    <p:cond delay="0"/>
                                  </p:stCondLst>
                                  <p:childTnLst>
                                    <p:animClr clrSpc="rgb">
                                      <p:cBhvr>
                                        <p:cTn id="112" dur="1000" fill="hold"/>
                                        <p:tgtEl>
                                          <p:spTgt spid="12"/>
                                        </p:tgtEl>
                                        <p:attrNameLst>
                                          <p:attrName>fillcolor</p:attrName>
                                        </p:attrNameLst>
                                      </p:cBhvr>
                                      <p:to>
                                        <a:schemeClr val="accent2"/>
                                      </p:to>
                                    </p:animClr>
                                    <p:set>
                                      <p:cBhvr>
                                        <p:cTn id="113" dur="1000" fill="hold"/>
                                        <p:tgtEl>
                                          <p:spTgt spid="12"/>
                                        </p:tgtEl>
                                        <p:attrNameLst>
                                          <p:attrName>fill.type</p:attrName>
                                        </p:attrNameLst>
                                      </p:cBhvr>
                                      <p:to>
                                        <p:strVal val="solid"/>
                                      </p:to>
                                    </p:set>
                                    <p:set>
                                      <p:cBhvr>
                                        <p:cTn id="114" dur="1000" fill="hold"/>
                                        <p:tgtEl>
                                          <p:spTgt spid="12"/>
                                        </p:tgtEl>
                                        <p:attrNameLst>
                                          <p:attrName>fill.on</p:attrName>
                                        </p:attrNameLst>
                                      </p:cBhvr>
                                      <p:to>
                                        <p:strVal val="true"/>
                                      </p:to>
                                    </p:set>
                                  </p:childTnLst>
                                </p:cTn>
                              </p:par>
                              <p:par>
                                <p:cTn id="115" presetID="1" presetClass="emph" presetSubtype="2" fill="hold" nodeType="withEffect">
                                  <p:stCondLst>
                                    <p:cond delay="0"/>
                                  </p:stCondLst>
                                  <p:childTnLst>
                                    <p:animClr clrSpc="rgb">
                                      <p:cBhvr>
                                        <p:cTn id="116" dur="1000" fill="hold"/>
                                        <p:tgtEl>
                                          <p:spTgt spid="15"/>
                                        </p:tgtEl>
                                        <p:attrNameLst>
                                          <p:attrName>fillcolor</p:attrName>
                                        </p:attrNameLst>
                                      </p:cBhvr>
                                      <p:to>
                                        <a:schemeClr val="accent2"/>
                                      </p:to>
                                    </p:animClr>
                                    <p:set>
                                      <p:cBhvr>
                                        <p:cTn id="117" dur="1000" fill="hold"/>
                                        <p:tgtEl>
                                          <p:spTgt spid="15"/>
                                        </p:tgtEl>
                                        <p:attrNameLst>
                                          <p:attrName>fill.type</p:attrName>
                                        </p:attrNameLst>
                                      </p:cBhvr>
                                      <p:to>
                                        <p:strVal val="solid"/>
                                      </p:to>
                                    </p:set>
                                    <p:set>
                                      <p:cBhvr>
                                        <p:cTn id="118" dur="1000" fill="hold"/>
                                        <p:tgtEl>
                                          <p:spTgt spid="15"/>
                                        </p:tgtEl>
                                        <p:attrNameLst>
                                          <p:attrName>fill.on</p:attrName>
                                        </p:attrNameLst>
                                      </p:cBhvr>
                                      <p:to>
                                        <p:strVal val="true"/>
                                      </p:to>
                                    </p:set>
                                  </p:childTnLst>
                                </p:cTn>
                              </p:par>
                            </p:childTnLst>
                          </p:cTn>
                        </p:par>
                        <p:par>
                          <p:cTn id="119" fill="hold">
                            <p:stCondLst>
                              <p:cond delay="3000"/>
                            </p:stCondLst>
                            <p:childTnLst>
                              <p:par>
                                <p:cTn id="120" presetID="1" presetClass="entr" presetSubtype="0" fill="hold" grpId="0" nodeType="afterEffect">
                                  <p:stCondLst>
                                    <p:cond delay="0"/>
                                  </p:stCondLst>
                                  <p:childTnLst>
                                    <p:set>
                                      <p:cBhvr>
                                        <p:cTn id="121" dur="1" fill="hold">
                                          <p:stCondLst>
                                            <p:cond delay="0"/>
                                          </p:stCondLst>
                                        </p:cTn>
                                        <p:tgtEl>
                                          <p:spTgt spid="6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mph" presetSubtype="2" fill="hold" nodeType="clickEffect">
                                  <p:stCondLst>
                                    <p:cond delay="0"/>
                                  </p:stCondLst>
                                  <p:childTnLst>
                                    <p:animClr clrSpc="rgb">
                                      <p:cBhvr>
                                        <p:cTn id="125" dur="500" fill="hold"/>
                                        <p:tgtEl>
                                          <p:spTgt spid="15"/>
                                        </p:tgtEl>
                                        <p:attrNameLst>
                                          <p:attrName>fillcolor</p:attrName>
                                        </p:attrNameLst>
                                      </p:cBhvr>
                                      <p:to>
                                        <a:schemeClr val="bg2"/>
                                      </p:to>
                                    </p:animClr>
                                    <p:set>
                                      <p:cBhvr>
                                        <p:cTn id="126" dur="500" fill="hold"/>
                                        <p:tgtEl>
                                          <p:spTgt spid="15"/>
                                        </p:tgtEl>
                                        <p:attrNameLst>
                                          <p:attrName>fill.type</p:attrName>
                                        </p:attrNameLst>
                                      </p:cBhvr>
                                      <p:to>
                                        <p:strVal val="solid"/>
                                      </p:to>
                                    </p:set>
                                    <p:set>
                                      <p:cBhvr>
                                        <p:cTn id="127" dur="500" fill="hold"/>
                                        <p:tgtEl>
                                          <p:spTgt spid="15"/>
                                        </p:tgtEl>
                                        <p:attrNameLst>
                                          <p:attrName>fill.on</p:attrName>
                                        </p:attrNameLst>
                                      </p:cBhvr>
                                      <p:to>
                                        <p:strVal val="true"/>
                                      </p:to>
                                    </p:set>
                                  </p:childTnLst>
                                </p:cTn>
                              </p:par>
                              <p:par>
                                <p:cTn id="128" presetID="1" presetClass="emph" presetSubtype="2" fill="hold" nodeType="withEffect">
                                  <p:stCondLst>
                                    <p:cond delay="0"/>
                                  </p:stCondLst>
                                  <p:childTnLst>
                                    <p:animClr clrSpc="rgb">
                                      <p:cBhvr>
                                        <p:cTn id="129" dur="500" fill="hold"/>
                                        <p:tgtEl>
                                          <p:spTgt spid="9"/>
                                        </p:tgtEl>
                                        <p:attrNameLst>
                                          <p:attrName>fillcolor</p:attrName>
                                        </p:attrNameLst>
                                      </p:cBhvr>
                                      <p:to>
                                        <a:schemeClr val="bg2"/>
                                      </p:to>
                                    </p:animClr>
                                    <p:set>
                                      <p:cBhvr>
                                        <p:cTn id="130" dur="500" fill="hold"/>
                                        <p:tgtEl>
                                          <p:spTgt spid="9"/>
                                        </p:tgtEl>
                                        <p:attrNameLst>
                                          <p:attrName>fill.type</p:attrName>
                                        </p:attrNameLst>
                                      </p:cBhvr>
                                      <p:to>
                                        <p:strVal val="solid"/>
                                      </p:to>
                                    </p:set>
                                    <p:set>
                                      <p:cBhvr>
                                        <p:cTn id="131" dur="500" fill="hold"/>
                                        <p:tgtEl>
                                          <p:spTgt spid="9"/>
                                        </p:tgtEl>
                                        <p:attrNameLst>
                                          <p:attrName>fill.on</p:attrName>
                                        </p:attrNameLst>
                                      </p:cBhvr>
                                      <p:to>
                                        <p:strVal val="true"/>
                                      </p:to>
                                    </p:set>
                                  </p:childTnLst>
                                </p:cTn>
                              </p:par>
                              <p:par>
                                <p:cTn id="132" presetID="1" presetClass="emph" presetSubtype="2" fill="hold" nodeType="withEffect">
                                  <p:stCondLst>
                                    <p:cond delay="0"/>
                                  </p:stCondLst>
                                  <p:childTnLst>
                                    <p:animClr clrSpc="rgb">
                                      <p:cBhvr>
                                        <p:cTn id="133" dur="500" fill="hold"/>
                                        <p:tgtEl>
                                          <p:spTgt spid="11"/>
                                        </p:tgtEl>
                                        <p:attrNameLst>
                                          <p:attrName>fillcolor</p:attrName>
                                        </p:attrNameLst>
                                      </p:cBhvr>
                                      <p:to>
                                        <a:schemeClr val="bg2"/>
                                      </p:to>
                                    </p:animClr>
                                    <p:set>
                                      <p:cBhvr>
                                        <p:cTn id="134" dur="500" fill="hold"/>
                                        <p:tgtEl>
                                          <p:spTgt spid="11"/>
                                        </p:tgtEl>
                                        <p:attrNameLst>
                                          <p:attrName>fill.type</p:attrName>
                                        </p:attrNameLst>
                                      </p:cBhvr>
                                      <p:to>
                                        <p:strVal val="solid"/>
                                      </p:to>
                                    </p:set>
                                    <p:set>
                                      <p:cBhvr>
                                        <p:cTn id="135" dur="500" fill="hold"/>
                                        <p:tgtEl>
                                          <p:spTgt spid="11"/>
                                        </p:tgtEl>
                                        <p:attrNameLst>
                                          <p:attrName>fill.on</p:attrName>
                                        </p:attrNameLst>
                                      </p:cBhvr>
                                      <p:to>
                                        <p:strVal val="true"/>
                                      </p:to>
                                    </p:set>
                                  </p:childTnLst>
                                </p:cTn>
                              </p:par>
                              <p:par>
                                <p:cTn id="136" presetID="1" presetClass="emph" presetSubtype="2" fill="hold" nodeType="withEffect">
                                  <p:stCondLst>
                                    <p:cond delay="0"/>
                                  </p:stCondLst>
                                  <p:childTnLst>
                                    <p:animClr clrSpc="rgb">
                                      <p:cBhvr>
                                        <p:cTn id="137" dur="500" fill="hold"/>
                                        <p:tgtEl>
                                          <p:spTgt spid="12"/>
                                        </p:tgtEl>
                                        <p:attrNameLst>
                                          <p:attrName>fillcolor</p:attrName>
                                        </p:attrNameLst>
                                      </p:cBhvr>
                                      <p:to>
                                        <a:schemeClr val="bg2"/>
                                      </p:to>
                                    </p:animClr>
                                    <p:set>
                                      <p:cBhvr>
                                        <p:cTn id="138" dur="500" fill="hold"/>
                                        <p:tgtEl>
                                          <p:spTgt spid="12"/>
                                        </p:tgtEl>
                                        <p:attrNameLst>
                                          <p:attrName>fill.type</p:attrName>
                                        </p:attrNameLst>
                                      </p:cBhvr>
                                      <p:to>
                                        <p:strVal val="solid"/>
                                      </p:to>
                                    </p:set>
                                    <p:set>
                                      <p:cBhvr>
                                        <p:cTn id="139" dur="500" fill="hold"/>
                                        <p:tgtEl>
                                          <p:spTgt spid="12"/>
                                        </p:tgtEl>
                                        <p:attrNameLst>
                                          <p:attrName>fill.on</p:attrName>
                                        </p:attrNameLst>
                                      </p:cBhvr>
                                      <p:to>
                                        <p:strVal val="true"/>
                                      </p:to>
                                    </p:set>
                                  </p:childTnLst>
                                </p:cTn>
                              </p:par>
                              <p:par>
                                <p:cTn id="140" presetID="1" presetClass="emph" presetSubtype="2" fill="hold" nodeType="withEffect">
                                  <p:stCondLst>
                                    <p:cond delay="0"/>
                                  </p:stCondLst>
                                  <p:childTnLst>
                                    <p:animClr clrSpc="rgb">
                                      <p:cBhvr>
                                        <p:cTn id="141" dur="500" fill="hold"/>
                                        <p:tgtEl>
                                          <p:spTgt spid="5"/>
                                        </p:tgtEl>
                                        <p:attrNameLst>
                                          <p:attrName>fillcolor</p:attrName>
                                        </p:attrNameLst>
                                      </p:cBhvr>
                                      <p:to>
                                        <a:schemeClr val="bg2"/>
                                      </p:to>
                                    </p:animClr>
                                    <p:set>
                                      <p:cBhvr>
                                        <p:cTn id="142" dur="500" fill="hold"/>
                                        <p:tgtEl>
                                          <p:spTgt spid="5"/>
                                        </p:tgtEl>
                                        <p:attrNameLst>
                                          <p:attrName>fill.type</p:attrName>
                                        </p:attrNameLst>
                                      </p:cBhvr>
                                      <p:to>
                                        <p:strVal val="solid"/>
                                      </p:to>
                                    </p:set>
                                    <p:set>
                                      <p:cBhvr>
                                        <p:cTn id="143" dur="500" fill="hold"/>
                                        <p:tgtEl>
                                          <p:spTgt spid="5"/>
                                        </p:tgtEl>
                                        <p:attrNameLst>
                                          <p:attrName>fill.on</p:attrName>
                                        </p:attrNameLst>
                                      </p:cBhvr>
                                      <p:to>
                                        <p:strVal val="true"/>
                                      </p:to>
                                    </p:set>
                                  </p:childTnLst>
                                </p:cTn>
                              </p:par>
                              <p:par>
                                <p:cTn id="144" presetID="1" presetClass="emph" presetSubtype="2" fill="hold" nodeType="withEffect">
                                  <p:stCondLst>
                                    <p:cond delay="0"/>
                                  </p:stCondLst>
                                  <p:childTnLst>
                                    <p:animClr clrSpc="rgb">
                                      <p:cBhvr>
                                        <p:cTn id="145" dur="500" fill="hold"/>
                                        <p:tgtEl>
                                          <p:spTgt spid="6"/>
                                        </p:tgtEl>
                                        <p:attrNameLst>
                                          <p:attrName>fillcolor</p:attrName>
                                        </p:attrNameLst>
                                      </p:cBhvr>
                                      <p:to>
                                        <a:schemeClr val="bg2"/>
                                      </p:to>
                                    </p:animClr>
                                    <p:set>
                                      <p:cBhvr>
                                        <p:cTn id="146" dur="500" fill="hold"/>
                                        <p:tgtEl>
                                          <p:spTgt spid="6"/>
                                        </p:tgtEl>
                                        <p:attrNameLst>
                                          <p:attrName>fill.type</p:attrName>
                                        </p:attrNameLst>
                                      </p:cBhvr>
                                      <p:to>
                                        <p:strVal val="solid"/>
                                      </p:to>
                                    </p:set>
                                    <p:set>
                                      <p:cBhvr>
                                        <p:cTn id="147" dur="500" fill="hold"/>
                                        <p:tgtEl>
                                          <p:spTgt spid="6"/>
                                        </p:tgtEl>
                                        <p:attrNameLst>
                                          <p:attrName>fill.on</p:attrName>
                                        </p:attrNameLst>
                                      </p:cBhvr>
                                      <p:to>
                                        <p:strVal val="true"/>
                                      </p:to>
                                    </p:set>
                                  </p:childTnLst>
                                </p:cTn>
                              </p:par>
                              <p:par>
                                <p:cTn id="148" presetID="1" presetClass="emph" presetSubtype="2" fill="hold" nodeType="withEffect">
                                  <p:stCondLst>
                                    <p:cond delay="0"/>
                                  </p:stCondLst>
                                  <p:childTnLst>
                                    <p:animClr clrSpc="rgb">
                                      <p:cBhvr>
                                        <p:cTn id="149" dur="500" fill="hold"/>
                                        <p:tgtEl>
                                          <p:spTgt spid="43"/>
                                        </p:tgtEl>
                                        <p:attrNameLst>
                                          <p:attrName>fillcolor</p:attrName>
                                        </p:attrNameLst>
                                      </p:cBhvr>
                                      <p:to>
                                        <a:schemeClr val="bg2"/>
                                      </p:to>
                                    </p:animClr>
                                    <p:set>
                                      <p:cBhvr>
                                        <p:cTn id="150" dur="500" fill="hold"/>
                                        <p:tgtEl>
                                          <p:spTgt spid="43"/>
                                        </p:tgtEl>
                                        <p:attrNameLst>
                                          <p:attrName>fill.type</p:attrName>
                                        </p:attrNameLst>
                                      </p:cBhvr>
                                      <p:to>
                                        <p:strVal val="solid"/>
                                      </p:to>
                                    </p:set>
                                    <p:set>
                                      <p:cBhvr>
                                        <p:cTn id="151" dur="500" fill="hold"/>
                                        <p:tgtEl>
                                          <p:spTgt spid="43"/>
                                        </p:tgtEl>
                                        <p:attrNameLst>
                                          <p:attrName>fill.on</p:attrName>
                                        </p:attrNameLst>
                                      </p:cBhvr>
                                      <p:to>
                                        <p:strVal val="true"/>
                                      </p:to>
                                    </p:set>
                                  </p:childTnLst>
                                </p:cTn>
                              </p:par>
                              <p:par>
                                <p:cTn id="152" presetID="7" presetClass="emph" presetSubtype="2" fill="hold" nodeType="withEffect">
                                  <p:stCondLst>
                                    <p:cond delay="0"/>
                                  </p:stCondLst>
                                  <p:childTnLst>
                                    <p:animClr clrSpc="rgb">
                                      <p:cBhvr>
                                        <p:cTn id="153" dur="500" fill="hold"/>
                                        <p:tgtEl>
                                          <p:spTgt spid="18"/>
                                        </p:tgtEl>
                                        <p:attrNameLst>
                                          <p:attrName>stroke.color</p:attrName>
                                        </p:attrNameLst>
                                      </p:cBhvr>
                                      <p:to>
                                        <a:schemeClr val="tx1"/>
                                      </p:to>
                                    </p:animClr>
                                    <p:set>
                                      <p:cBhvr>
                                        <p:cTn id="154" dur="500" fill="hold"/>
                                        <p:tgtEl>
                                          <p:spTgt spid="18"/>
                                        </p:tgtEl>
                                        <p:attrNameLst>
                                          <p:attrName>stroke.on</p:attrName>
                                        </p:attrNameLst>
                                      </p:cBhvr>
                                      <p:to>
                                        <p:strVal val="true"/>
                                      </p:to>
                                    </p:set>
                                  </p:childTnLst>
                                </p:cTn>
                              </p:par>
                              <p:par>
                                <p:cTn id="155" presetID="7" presetClass="emph" presetSubtype="2" fill="hold" nodeType="withEffect">
                                  <p:stCondLst>
                                    <p:cond delay="0"/>
                                  </p:stCondLst>
                                  <p:childTnLst>
                                    <p:animClr clrSpc="rgb">
                                      <p:cBhvr>
                                        <p:cTn id="156" dur="500" fill="hold"/>
                                        <p:tgtEl>
                                          <p:spTgt spid="22"/>
                                        </p:tgtEl>
                                        <p:attrNameLst>
                                          <p:attrName>stroke.color</p:attrName>
                                        </p:attrNameLst>
                                      </p:cBhvr>
                                      <p:to>
                                        <a:schemeClr val="tx1"/>
                                      </p:to>
                                    </p:animClr>
                                    <p:set>
                                      <p:cBhvr>
                                        <p:cTn id="157" dur="500" fill="hold"/>
                                        <p:tgtEl>
                                          <p:spTgt spid="22"/>
                                        </p:tgtEl>
                                        <p:attrNameLst>
                                          <p:attrName>stroke.on</p:attrName>
                                        </p:attrNameLst>
                                      </p:cBhvr>
                                      <p:to>
                                        <p:strVal val="true"/>
                                      </p:to>
                                    </p:set>
                                  </p:childTnLst>
                                </p:cTn>
                              </p:par>
                              <p:par>
                                <p:cTn id="158" presetID="7" presetClass="emph" presetSubtype="2" fill="hold" nodeType="withEffect">
                                  <p:stCondLst>
                                    <p:cond delay="0"/>
                                  </p:stCondLst>
                                  <p:childTnLst>
                                    <p:animClr clrSpc="rgb">
                                      <p:cBhvr>
                                        <p:cTn id="159" dur="500" fill="hold"/>
                                        <p:tgtEl>
                                          <p:spTgt spid="20"/>
                                        </p:tgtEl>
                                        <p:attrNameLst>
                                          <p:attrName>stroke.color</p:attrName>
                                        </p:attrNameLst>
                                      </p:cBhvr>
                                      <p:to>
                                        <a:schemeClr val="tx1"/>
                                      </p:to>
                                    </p:animClr>
                                    <p:set>
                                      <p:cBhvr>
                                        <p:cTn id="160" dur="500" fill="hold"/>
                                        <p:tgtEl>
                                          <p:spTgt spid="20"/>
                                        </p:tgtEl>
                                        <p:attrNameLst>
                                          <p:attrName>stroke.on</p:attrName>
                                        </p:attrNameLst>
                                      </p:cBhvr>
                                      <p:to>
                                        <p:strVal val="true"/>
                                      </p:to>
                                    </p:set>
                                  </p:childTnLst>
                                </p:cTn>
                              </p:par>
                              <p:par>
                                <p:cTn id="161" presetID="7" presetClass="emph" presetSubtype="2" fill="hold" nodeType="withEffect">
                                  <p:stCondLst>
                                    <p:cond delay="0"/>
                                  </p:stCondLst>
                                  <p:childTnLst>
                                    <p:animClr clrSpc="rgb">
                                      <p:cBhvr>
                                        <p:cTn id="162" dur="500" fill="hold"/>
                                        <p:tgtEl>
                                          <p:spTgt spid="26"/>
                                        </p:tgtEl>
                                        <p:attrNameLst>
                                          <p:attrName>stroke.color</p:attrName>
                                        </p:attrNameLst>
                                      </p:cBhvr>
                                      <p:to>
                                        <a:schemeClr val="tx1"/>
                                      </p:to>
                                    </p:animClr>
                                    <p:set>
                                      <p:cBhvr>
                                        <p:cTn id="163" dur="500" fill="hold"/>
                                        <p:tgtEl>
                                          <p:spTgt spid="26"/>
                                        </p:tgtEl>
                                        <p:attrNameLst>
                                          <p:attrName>stroke.on</p:attrName>
                                        </p:attrNameLst>
                                      </p:cBhvr>
                                      <p:to>
                                        <p:strVal val="true"/>
                                      </p:to>
                                    </p:set>
                                  </p:childTnLst>
                                </p:cTn>
                              </p:par>
                              <p:par>
                                <p:cTn id="164" presetID="7" presetClass="emph" presetSubtype="2" fill="hold" nodeType="withEffect">
                                  <p:stCondLst>
                                    <p:cond delay="0"/>
                                  </p:stCondLst>
                                  <p:childTnLst>
                                    <p:animClr clrSpc="rgb">
                                      <p:cBhvr>
                                        <p:cTn id="165" dur="500" fill="hold"/>
                                        <p:tgtEl>
                                          <p:spTgt spid="34"/>
                                        </p:tgtEl>
                                        <p:attrNameLst>
                                          <p:attrName>stroke.color</p:attrName>
                                        </p:attrNameLst>
                                      </p:cBhvr>
                                      <p:to>
                                        <a:schemeClr val="tx1"/>
                                      </p:to>
                                    </p:animClr>
                                    <p:set>
                                      <p:cBhvr>
                                        <p:cTn id="166" dur="500" fill="hold"/>
                                        <p:tgtEl>
                                          <p:spTgt spid="34"/>
                                        </p:tgtEl>
                                        <p:attrNameLst>
                                          <p:attrName>stroke.on</p:attrName>
                                        </p:attrNameLst>
                                      </p:cBhvr>
                                      <p:to>
                                        <p:strVal val="true"/>
                                      </p:to>
                                    </p:set>
                                  </p:childTnLst>
                                </p:cTn>
                              </p:par>
                              <p:par>
                                <p:cTn id="167" presetID="7" presetClass="emph" presetSubtype="2" fill="hold" nodeType="withEffect">
                                  <p:stCondLst>
                                    <p:cond delay="0"/>
                                  </p:stCondLst>
                                  <p:childTnLst>
                                    <p:animClr clrSpc="rgb">
                                      <p:cBhvr>
                                        <p:cTn id="168" dur="500" fill="hold"/>
                                        <p:tgtEl>
                                          <p:spTgt spid="48"/>
                                        </p:tgtEl>
                                        <p:attrNameLst>
                                          <p:attrName>stroke.color</p:attrName>
                                        </p:attrNameLst>
                                      </p:cBhvr>
                                      <p:to>
                                        <a:schemeClr val="tx1"/>
                                      </p:to>
                                    </p:animClr>
                                    <p:set>
                                      <p:cBhvr>
                                        <p:cTn id="169" dur="500" fill="hold"/>
                                        <p:tgtEl>
                                          <p:spTgt spid="48"/>
                                        </p:tgtEl>
                                        <p:attrNameLst>
                                          <p:attrName>stroke.on</p:attrName>
                                        </p:attrNameLst>
                                      </p:cBhvr>
                                      <p:to>
                                        <p:strVal val="true"/>
                                      </p:to>
                                    </p:set>
                                  </p:childTnLst>
                                </p:cTn>
                              </p:par>
                              <p:par>
                                <p:cTn id="170" presetID="7" presetClass="emph" presetSubtype="2" fill="hold" nodeType="withEffect">
                                  <p:stCondLst>
                                    <p:cond delay="0"/>
                                  </p:stCondLst>
                                  <p:childTnLst>
                                    <p:animClr clrSpc="rgb">
                                      <p:cBhvr>
                                        <p:cTn id="171" dur="500" fill="hold"/>
                                        <p:tgtEl>
                                          <p:spTgt spid="46"/>
                                        </p:tgtEl>
                                        <p:attrNameLst>
                                          <p:attrName>stroke.color</p:attrName>
                                        </p:attrNameLst>
                                      </p:cBhvr>
                                      <p:to>
                                        <a:schemeClr val="tx1"/>
                                      </p:to>
                                    </p:animClr>
                                    <p:set>
                                      <p:cBhvr>
                                        <p:cTn id="172" dur="500" fill="hold"/>
                                        <p:tgtEl>
                                          <p:spTgt spid="46"/>
                                        </p:tgtEl>
                                        <p:attrNameLst>
                                          <p:attrName>stroke.on</p:attrName>
                                        </p:attrNameLst>
                                      </p:cBhvr>
                                      <p:to>
                                        <p:strVal val="true"/>
                                      </p:to>
                                    </p:set>
                                  </p:childTnLst>
                                </p:cTn>
                              </p:par>
                              <p:par>
                                <p:cTn id="173" presetID="1" presetClass="emph" presetSubtype="2" fill="hold" nodeType="withEffect">
                                  <p:stCondLst>
                                    <p:cond delay="0"/>
                                  </p:stCondLst>
                                  <p:childTnLst>
                                    <p:animClr clrSpc="rgb">
                                      <p:cBhvr>
                                        <p:cTn id="174" dur="500" fill="hold"/>
                                        <p:tgtEl>
                                          <p:spTgt spid="44"/>
                                        </p:tgtEl>
                                        <p:attrNameLst>
                                          <p:attrName>fillcolor</p:attrName>
                                        </p:attrNameLst>
                                      </p:cBhvr>
                                      <p:to>
                                        <a:schemeClr val="accent2"/>
                                      </p:to>
                                    </p:animClr>
                                    <p:set>
                                      <p:cBhvr>
                                        <p:cTn id="175" dur="500" fill="hold"/>
                                        <p:tgtEl>
                                          <p:spTgt spid="44"/>
                                        </p:tgtEl>
                                        <p:attrNameLst>
                                          <p:attrName>fill.type</p:attrName>
                                        </p:attrNameLst>
                                      </p:cBhvr>
                                      <p:to>
                                        <p:strVal val="solid"/>
                                      </p:to>
                                    </p:set>
                                    <p:set>
                                      <p:cBhvr>
                                        <p:cTn id="176" dur="500" fill="hold"/>
                                        <p:tgtEl>
                                          <p:spTgt spid="44"/>
                                        </p:tgtEl>
                                        <p:attrNameLst>
                                          <p:attrName>fill.on</p:attrName>
                                        </p:attrNameLst>
                                      </p:cBhvr>
                                      <p:to>
                                        <p:strVal val="true"/>
                                      </p:to>
                                    </p:set>
                                  </p:childTnLst>
                                </p:cTn>
                              </p:par>
                              <p:par>
                                <p:cTn id="177" presetID="1" presetClass="emph" presetSubtype="2" fill="hold" nodeType="withEffect">
                                  <p:stCondLst>
                                    <p:cond delay="0"/>
                                  </p:stCondLst>
                                  <p:childTnLst>
                                    <p:animClr clrSpc="rgb">
                                      <p:cBhvr>
                                        <p:cTn id="178" dur="1000" fill="hold"/>
                                        <p:tgtEl>
                                          <p:spTgt spid="7"/>
                                        </p:tgtEl>
                                        <p:attrNameLst>
                                          <p:attrName>fillcolor</p:attrName>
                                        </p:attrNameLst>
                                      </p:cBhvr>
                                      <p:to>
                                        <a:schemeClr val="accent2"/>
                                      </p:to>
                                    </p:animClr>
                                    <p:set>
                                      <p:cBhvr>
                                        <p:cTn id="179" dur="1000" fill="hold"/>
                                        <p:tgtEl>
                                          <p:spTgt spid="7"/>
                                        </p:tgtEl>
                                        <p:attrNameLst>
                                          <p:attrName>fill.type</p:attrName>
                                        </p:attrNameLst>
                                      </p:cBhvr>
                                      <p:to>
                                        <p:strVal val="solid"/>
                                      </p:to>
                                    </p:set>
                                    <p:set>
                                      <p:cBhvr>
                                        <p:cTn id="180" dur="1000" fill="hold"/>
                                        <p:tgtEl>
                                          <p:spTgt spid="7"/>
                                        </p:tgtEl>
                                        <p:attrNameLst>
                                          <p:attrName>fill.on</p:attrName>
                                        </p:attrNameLst>
                                      </p:cBhvr>
                                      <p:to>
                                        <p:strVal val="true"/>
                                      </p:to>
                                    </p:set>
                                  </p:childTnLst>
                                </p:cTn>
                              </p:par>
                              <p:par>
                                <p:cTn id="181" presetID="1" presetClass="emph" presetSubtype="2" fill="hold" nodeType="withEffect">
                                  <p:stCondLst>
                                    <p:cond delay="0"/>
                                  </p:stCondLst>
                                  <p:childTnLst>
                                    <p:animClr clrSpc="rgb">
                                      <p:cBhvr>
                                        <p:cTn id="182" dur="1000" fill="hold"/>
                                        <p:tgtEl>
                                          <p:spTgt spid="8"/>
                                        </p:tgtEl>
                                        <p:attrNameLst>
                                          <p:attrName>fillcolor</p:attrName>
                                        </p:attrNameLst>
                                      </p:cBhvr>
                                      <p:to>
                                        <a:schemeClr val="accent2"/>
                                      </p:to>
                                    </p:animClr>
                                    <p:set>
                                      <p:cBhvr>
                                        <p:cTn id="183" dur="1000" fill="hold"/>
                                        <p:tgtEl>
                                          <p:spTgt spid="8"/>
                                        </p:tgtEl>
                                        <p:attrNameLst>
                                          <p:attrName>fill.type</p:attrName>
                                        </p:attrNameLst>
                                      </p:cBhvr>
                                      <p:to>
                                        <p:strVal val="solid"/>
                                      </p:to>
                                    </p:set>
                                    <p:set>
                                      <p:cBhvr>
                                        <p:cTn id="184" dur="1000" fill="hold"/>
                                        <p:tgtEl>
                                          <p:spTgt spid="8"/>
                                        </p:tgtEl>
                                        <p:attrNameLst>
                                          <p:attrName>fill.on</p:attrName>
                                        </p:attrNameLst>
                                      </p:cBhvr>
                                      <p:to>
                                        <p:strVal val="true"/>
                                      </p:to>
                                    </p:set>
                                  </p:childTnLst>
                                </p:cTn>
                              </p:par>
                              <p:par>
                                <p:cTn id="185" presetID="7" presetClass="emph" presetSubtype="2" fill="hold" nodeType="withEffect">
                                  <p:stCondLst>
                                    <p:cond delay="0"/>
                                  </p:stCondLst>
                                  <p:childTnLst>
                                    <p:animClr clrSpc="rgb">
                                      <p:cBhvr>
                                        <p:cTn id="186" dur="1000" fill="hold"/>
                                        <p:tgtEl>
                                          <p:spTgt spid="50"/>
                                        </p:tgtEl>
                                        <p:attrNameLst>
                                          <p:attrName>stroke.color</p:attrName>
                                        </p:attrNameLst>
                                      </p:cBhvr>
                                      <p:to>
                                        <a:schemeClr val="accent2"/>
                                      </p:to>
                                    </p:animClr>
                                    <p:set>
                                      <p:cBhvr>
                                        <p:cTn id="187" dur="1000" fill="hold"/>
                                        <p:tgtEl>
                                          <p:spTgt spid="50"/>
                                        </p:tgtEl>
                                        <p:attrNameLst>
                                          <p:attrName>stroke.on</p:attrName>
                                        </p:attrNameLst>
                                      </p:cBhvr>
                                      <p:to>
                                        <p:strVal val="true"/>
                                      </p:to>
                                    </p:set>
                                  </p:childTnLst>
                                </p:cTn>
                              </p:par>
                              <p:par>
                                <p:cTn id="188" presetID="7" presetClass="emph" presetSubtype="2" fill="hold" nodeType="withEffect">
                                  <p:stCondLst>
                                    <p:cond delay="0"/>
                                  </p:stCondLst>
                                  <p:childTnLst>
                                    <p:animClr clrSpc="rgb">
                                      <p:cBhvr>
                                        <p:cTn id="189" dur="1000" fill="hold"/>
                                        <p:tgtEl>
                                          <p:spTgt spid="52"/>
                                        </p:tgtEl>
                                        <p:attrNameLst>
                                          <p:attrName>stroke.color</p:attrName>
                                        </p:attrNameLst>
                                      </p:cBhvr>
                                      <p:to>
                                        <a:schemeClr val="accent2"/>
                                      </p:to>
                                    </p:animClr>
                                    <p:set>
                                      <p:cBhvr>
                                        <p:cTn id="190" dur="1000" fill="hold"/>
                                        <p:tgtEl>
                                          <p:spTgt spid="52"/>
                                        </p:tgtEl>
                                        <p:attrNameLst>
                                          <p:attrName>stroke.on</p:attrName>
                                        </p:attrNameLst>
                                      </p:cBhvr>
                                      <p:to>
                                        <p:strVal val="true"/>
                                      </p:to>
                                    </p:set>
                                  </p:childTnLst>
                                </p:cTn>
                              </p:par>
                              <p:par>
                                <p:cTn id="191" presetID="7" presetClass="emph" presetSubtype="2" fill="hold" nodeType="withEffect">
                                  <p:stCondLst>
                                    <p:cond delay="0"/>
                                  </p:stCondLst>
                                  <p:childTnLst>
                                    <p:animClr clrSpc="rgb">
                                      <p:cBhvr>
                                        <p:cTn id="192" dur="1000" fill="hold"/>
                                        <p:tgtEl>
                                          <p:spTgt spid="24"/>
                                        </p:tgtEl>
                                        <p:attrNameLst>
                                          <p:attrName>stroke.color</p:attrName>
                                        </p:attrNameLst>
                                      </p:cBhvr>
                                      <p:to>
                                        <a:schemeClr val="accent2"/>
                                      </p:to>
                                    </p:animClr>
                                    <p:set>
                                      <p:cBhvr>
                                        <p:cTn id="193" dur="1000" fill="hold"/>
                                        <p:tgtEl>
                                          <p:spTgt spid="24"/>
                                        </p:tgtEl>
                                        <p:attrNameLst>
                                          <p:attrName>stroke.on</p:attrName>
                                        </p:attrNameLst>
                                      </p:cBhvr>
                                      <p:to>
                                        <p:strVal val="true"/>
                                      </p:to>
                                    </p:set>
                                  </p:childTnLst>
                                </p:cTn>
                              </p:par>
                              <p:par>
                                <p:cTn id="194" presetID="7" presetClass="emph" presetSubtype="2" fill="hold" nodeType="withEffect">
                                  <p:stCondLst>
                                    <p:cond delay="0"/>
                                  </p:stCondLst>
                                  <p:childTnLst>
                                    <p:animClr clrSpc="rgb">
                                      <p:cBhvr>
                                        <p:cTn id="195" dur="1000" fill="hold"/>
                                        <p:tgtEl>
                                          <p:spTgt spid="28"/>
                                        </p:tgtEl>
                                        <p:attrNameLst>
                                          <p:attrName>stroke.color</p:attrName>
                                        </p:attrNameLst>
                                      </p:cBhvr>
                                      <p:to>
                                        <a:schemeClr val="accent2"/>
                                      </p:to>
                                    </p:animClr>
                                    <p:set>
                                      <p:cBhvr>
                                        <p:cTn id="196" dur="1000" fill="hold"/>
                                        <p:tgtEl>
                                          <p:spTgt spid="28"/>
                                        </p:tgtEl>
                                        <p:attrNameLst>
                                          <p:attrName>stroke.on</p:attrName>
                                        </p:attrNameLst>
                                      </p:cBhvr>
                                      <p:to>
                                        <p:strVal val="true"/>
                                      </p:to>
                                    </p:set>
                                  </p:childTnLst>
                                </p:cTn>
                              </p:par>
                              <p:par>
                                <p:cTn id="197" presetID="7" presetClass="emph" presetSubtype="2" fill="hold" nodeType="withEffect">
                                  <p:stCondLst>
                                    <p:cond delay="0"/>
                                  </p:stCondLst>
                                  <p:childTnLst>
                                    <p:animClr clrSpc="rgb">
                                      <p:cBhvr>
                                        <p:cTn id="198" dur="1000" fill="hold"/>
                                        <p:tgtEl>
                                          <p:spTgt spid="30"/>
                                        </p:tgtEl>
                                        <p:attrNameLst>
                                          <p:attrName>stroke.color</p:attrName>
                                        </p:attrNameLst>
                                      </p:cBhvr>
                                      <p:to>
                                        <a:schemeClr val="accent2"/>
                                      </p:to>
                                    </p:animClr>
                                    <p:set>
                                      <p:cBhvr>
                                        <p:cTn id="199" dur="1000" fill="hold"/>
                                        <p:tgtEl>
                                          <p:spTgt spid="30"/>
                                        </p:tgtEl>
                                        <p:attrNameLst>
                                          <p:attrName>stroke.on</p:attrName>
                                        </p:attrNameLst>
                                      </p:cBhvr>
                                      <p:to>
                                        <p:strVal val="true"/>
                                      </p:to>
                                    </p:set>
                                  </p:childTnLst>
                                </p:cTn>
                              </p:par>
                              <p:par>
                                <p:cTn id="200" presetID="7" presetClass="emph" presetSubtype="2" fill="hold" nodeType="withEffect">
                                  <p:stCondLst>
                                    <p:cond delay="0"/>
                                  </p:stCondLst>
                                  <p:childTnLst>
                                    <p:animClr clrSpc="rgb">
                                      <p:cBhvr>
                                        <p:cTn id="201" dur="1000" fill="hold"/>
                                        <p:tgtEl>
                                          <p:spTgt spid="40"/>
                                        </p:tgtEl>
                                        <p:attrNameLst>
                                          <p:attrName>stroke.color</p:attrName>
                                        </p:attrNameLst>
                                      </p:cBhvr>
                                      <p:to>
                                        <a:schemeClr val="accent2"/>
                                      </p:to>
                                    </p:animClr>
                                    <p:set>
                                      <p:cBhvr>
                                        <p:cTn id="202" dur="1000" fill="hold"/>
                                        <p:tgtEl>
                                          <p:spTgt spid="40"/>
                                        </p:tgtEl>
                                        <p:attrNameLst>
                                          <p:attrName>stroke.on</p:attrName>
                                        </p:attrNameLst>
                                      </p:cBhvr>
                                      <p:to>
                                        <p:strVal val="true"/>
                                      </p:to>
                                    </p:set>
                                  </p:childTnLst>
                                </p:cTn>
                              </p:par>
                              <p:par>
                                <p:cTn id="203" presetID="7" presetClass="emph" presetSubtype="2" fill="hold" nodeType="withEffect">
                                  <p:stCondLst>
                                    <p:cond delay="0"/>
                                  </p:stCondLst>
                                  <p:childTnLst>
                                    <p:animClr clrSpc="rgb">
                                      <p:cBhvr>
                                        <p:cTn id="204" dur="1000" fill="hold"/>
                                        <p:tgtEl>
                                          <p:spTgt spid="36"/>
                                        </p:tgtEl>
                                        <p:attrNameLst>
                                          <p:attrName>stroke.color</p:attrName>
                                        </p:attrNameLst>
                                      </p:cBhvr>
                                      <p:to>
                                        <a:schemeClr val="accent2"/>
                                      </p:to>
                                    </p:animClr>
                                    <p:set>
                                      <p:cBhvr>
                                        <p:cTn id="205" dur="1000" fill="hold"/>
                                        <p:tgtEl>
                                          <p:spTgt spid="36"/>
                                        </p:tgtEl>
                                        <p:attrNameLst>
                                          <p:attrName>stroke.on</p:attrName>
                                        </p:attrNameLst>
                                      </p:cBhvr>
                                      <p:to>
                                        <p:strVal val="true"/>
                                      </p:to>
                                    </p:set>
                                  </p:childTnLst>
                                </p:cTn>
                              </p:par>
                              <p:par>
                                <p:cTn id="206" presetID="7" presetClass="emph" presetSubtype="2" fill="hold" nodeType="withEffect">
                                  <p:stCondLst>
                                    <p:cond delay="0"/>
                                  </p:stCondLst>
                                  <p:childTnLst>
                                    <p:animClr clrSpc="rgb">
                                      <p:cBhvr>
                                        <p:cTn id="207" dur="1000" fill="hold"/>
                                        <p:tgtEl>
                                          <p:spTgt spid="32"/>
                                        </p:tgtEl>
                                        <p:attrNameLst>
                                          <p:attrName>stroke.color</p:attrName>
                                        </p:attrNameLst>
                                      </p:cBhvr>
                                      <p:to>
                                        <a:schemeClr val="accent2"/>
                                      </p:to>
                                    </p:animClr>
                                    <p:set>
                                      <p:cBhvr>
                                        <p:cTn id="208" dur="1000" fill="hold"/>
                                        <p:tgtEl>
                                          <p:spTgt spid="32"/>
                                        </p:tgtEl>
                                        <p:attrNameLst>
                                          <p:attrName>stroke.on</p:attrName>
                                        </p:attrNameLst>
                                      </p:cBhvr>
                                      <p:to>
                                        <p:strVal val="true"/>
                                      </p:to>
                                    </p:set>
                                  </p:childTnLst>
                                </p:cTn>
                              </p:par>
                              <p:par>
                                <p:cTn id="209" presetID="7" presetClass="emph" presetSubtype="2" fill="hold" nodeType="withEffect">
                                  <p:stCondLst>
                                    <p:cond delay="0"/>
                                  </p:stCondLst>
                                  <p:childTnLst>
                                    <p:animClr clrSpc="rgb">
                                      <p:cBhvr>
                                        <p:cTn id="210" dur="1000" fill="hold"/>
                                        <p:tgtEl>
                                          <p:spTgt spid="42"/>
                                        </p:tgtEl>
                                        <p:attrNameLst>
                                          <p:attrName>stroke.color</p:attrName>
                                        </p:attrNameLst>
                                      </p:cBhvr>
                                      <p:to>
                                        <a:schemeClr val="accent2"/>
                                      </p:to>
                                    </p:animClr>
                                    <p:set>
                                      <p:cBhvr>
                                        <p:cTn id="211" dur="1000" fill="hold"/>
                                        <p:tgtEl>
                                          <p:spTgt spid="42"/>
                                        </p:tgtEl>
                                        <p:attrNameLst>
                                          <p:attrName>stroke.on</p:attrName>
                                        </p:attrNameLst>
                                      </p:cBhvr>
                                      <p:to>
                                        <p:strVal val="true"/>
                                      </p:to>
                                    </p:set>
                                  </p:childTnLst>
                                </p:cTn>
                              </p:par>
                            </p:childTnLst>
                          </p:cTn>
                        </p:par>
                        <p:par>
                          <p:cTn id="212" fill="hold">
                            <p:stCondLst>
                              <p:cond delay="1000"/>
                            </p:stCondLst>
                            <p:childTnLst>
                              <p:par>
                                <p:cTn id="213" presetID="1" presetClass="emph" presetSubtype="2" fill="hold" nodeType="afterEffect">
                                  <p:stCondLst>
                                    <p:cond delay="0"/>
                                  </p:stCondLst>
                                  <p:childTnLst>
                                    <p:animClr clrSpc="rgb">
                                      <p:cBhvr>
                                        <p:cTn id="214" dur="1000" fill="hold"/>
                                        <p:tgtEl>
                                          <p:spTgt spid="9"/>
                                        </p:tgtEl>
                                        <p:attrNameLst>
                                          <p:attrName>fillcolor</p:attrName>
                                        </p:attrNameLst>
                                      </p:cBhvr>
                                      <p:to>
                                        <a:schemeClr val="accent2"/>
                                      </p:to>
                                    </p:animClr>
                                    <p:set>
                                      <p:cBhvr>
                                        <p:cTn id="215" dur="1000" fill="hold"/>
                                        <p:tgtEl>
                                          <p:spTgt spid="9"/>
                                        </p:tgtEl>
                                        <p:attrNameLst>
                                          <p:attrName>fill.type</p:attrName>
                                        </p:attrNameLst>
                                      </p:cBhvr>
                                      <p:to>
                                        <p:strVal val="solid"/>
                                      </p:to>
                                    </p:set>
                                    <p:set>
                                      <p:cBhvr>
                                        <p:cTn id="216" dur="1000" fill="hold"/>
                                        <p:tgtEl>
                                          <p:spTgt spid="9"/>
                                        </p:tgtEl>
                                        <p:attrNameLst>
                                          <p:attrName>fill.on</p:attrName>
                                        </p:attrNameLst>
                                      </p:cBhvr>
                                      <p:to>
                                        <p:strVal val="true"/>
                                      </p:to>
                                    </p:set>
                                  </p:childTnLst>
                                </p:cTn>
                              </p:par>
                              <p:par>
                                <p:cTn id="217" presetID="1" presetClass="emph" presetSubtype="2" fill="hold" nodeType="withEffect">
                                  <p:stCondLst>
                                    <p:cond delay="0"/>
                                  </p:stCondLst>
                                  <p:childTnLst>
                                    <p:animClr clrSpc="rgb">
                                      <p:cBhvr>
                                        <p:cTn id="218" dur="1000" fill="hold"/>
                                        <p:tgtEl>
                                          <p:spTgt spid="11"/>
                                        </p:tgtEl>
                                        <p:attrNameLst>
                                          <p:attrName>fillcolor</p:attrName>
                                        </p:attrNameLst>
                                      </p:cBhvr>
                                      <p:to>
                                        <a:schemeClr val="accent2"/>
                                      </p:to>
                                    </p:animClr>
                                    <p:set>
                                      <p:cBhvr>
                                        <p:cTn id="219" dur="1000" fill="hold"/>
                                        <p:tgtEl>
                                          <p:spTgt spid="11"/>
                                        </p:tgtEl>
                                        <p:attrNameLst>
                                          <p:attrName>fill.type</p:attrName>
                                        </p:attrNameLst>
                                      </p:cBhvr>
                                      <p:to>
                                        <p:strVal val="solid"/>
                                      </p:to>
                                    </p:set>
                                    <p:set>
                                      <p:cBhvr>
                                        <p:cTn id="220" dur="1000" fill="hold"/>
                                        <p:tgtEl>
                                          <p:spTgt spid="11"/>
                                        </p:tgtEl>
                                        <p:attrNameLst>
                                          <p:attrName>fill.on</p:attrName>
                                        </p:attrNameLst>
                                      </p:cBhvr>
                                      <p:to>
                                        <p:strVal val="true"/>
                                      </p:to>
                                    </p:set>
                                  </p:childTnLst>
                                </p:cTn>
                              </p:par>
                              <p:par>
                                <p:cTn id="221" presetID="1" presetClass="emph" presetSubtype="2" fill="hold" nodeType="withEffect">
                                  <p:stCondLst>
                                    <p:cond delay="0"/>
                                  </p:stCondLst>
                                  <p:childTnLst>
                                    <p:animClr clrSpc="rgb">
                                      <p:cBhvr>
                                        <p:cTn id="222" dur="1000" fill="hold"/>
                                        <p:tgtEl>
                                          <p:spTgt spid="12"/>
                                        </p:tgtEl>
                                        <p:attrNameLst>
                                          <p:attrName>fillcolor</p:attrName>
                                        </p:attrNameLst>
                                      </p:cBhvr>
                                      <p:to>
                                        <a:schemeClr val="accent2"/>
                                      </p:to>
                                    </p:animClr>
                                    <p:set>
                                      <p:cBhvr>
                                        <p:cTn id="223" dur="1000" fill="hold"/>
                                        <p:tgtEl>
                                          <p:spTgt spid="12"/>
                                        </p:tgtEl>
                                        <p:attrNameLst>
                                          <p:attrName>fill.type</p:attrName>
                                        </p:attrNameLst>
                                      </p:cBhvr>
                                      <p:to>
                                        <p:strVal val="solid"/>
                                      </p:to>
                                    </p:set>
                                    <p:set>
                                      <p:cBhvr>
                                        <p:cTn id="224" dur="1000" fill="hold"/>
                                        <p:tgtEl>
                                          <p:spTgt spid="12"/>
                                        </p:tgtEl>
                                        <p:attrNameLst>
                                          <p:attrName>fill.on</p:attrName>
                                        </p:attrNameLst>
                                      </p:cBhvr>
                                      <p:to>
                                        <p:strVal val="true"/>
                                      </p:to>
                                    </p:set>
                                  </p:childTnLst>
                                </p:cTn>
                              </p:par>
                              <p:par>
                                <p:cTn id="225" presetID="1" presetClass="emph" presetSubtype="2" fill="hold" nodeType="withEffect">
                                  <p:stCondLst>
                                    <p:cond delay="0"/>
                                  </p:stCondLst>
                                  <p:childTnLst>
                                    <p:animClr clrSpc="rgb">
                                      <p:cBhvr>
                                        <p:cTn id="226" dur="1000" fill="hold"/>
                                        <p:tgtEl>
                                          <p:spTgt spid="13"/>
                                        </p:tgtEl>
                                        <p:attrNameLst>
                                          <p:attrName>fillcolor</p:attrName>
                                        </p:attrNameLst>
                                      </p:cBhvr>
                                      <p:to>
                                        <a:schemeClr val="accent2"/>
                                      </p:to>
                                    </p:animClr>
                                    <p:set>
                                      <p:cBhvr>
                                        <p:cTn id="227" dur="1000" fill="hold"/>
                                        <p:tgtEl>
                                          <p:spTgt spid="13"/>
                                        </p:tgtEl>
                                        <p:attrNameLst>
                                          <p:attrName>fill.type</p:attrName>
                                        </p:attrNameLst>
                                      </p:cBhvr>
                                      <p:to>
                                        <p:strVal val="solid"/>
                                      </p:to>
                                    </p:set>
                                    <p:set>
                                      <p:cBhvr>
                                        <p:cTn id="228" dur="1000" fill="hold"/>
                                        <p:tgtEl>
                                          <p:spTgt spid="13"/>
                                        </p:tgtEl>
                                        <p:attrNameLst>
                                          <p:attrName>fill.on</p:attrName>
                                        </p:attrNameLst>
                                      </p:cBhvr>
                                      <p:to>
                                        <p:strVal val="true"/>
                                      </p:to>
                                    </p:set>
                                  </p:childTnLst>
                                </p:cTn>
                              </p:par>
                              <p:par>
                                <p:cTn id="229" presetID="1" presetClass="emph" presetSubtype="2" fill="hold" nodeType="withEffect">
                                  <p:stCondLst>
                                    <p:cond delay="0"/>
                                  </p:stCondLst>
                                  <p:childTnLst>
                                    <p:animClr clrSpc="rgb">
                                      <p:cBhvr>
                                        <p:cTn id="230" dur="1000" fill="hold"/>
                                        <p:tgtEl>
                                          <p:spTgt spid="14"/>
                                        </p:tgtEl>
                                        <p:attrNameLst>
                                          <p:attrName>fillcolor</p:attrName>
                                        </p:attrNameLst>
                                      </p:cBhvr>
                                      <p:to>
                                        <a:schemeClr val="accent2"/>
                                      </p:to>
                                    </p:animClr>
                                    <p:set>
                                      <p:cBhvr>
                                        <p:cTn id="231" dur="1000" fill="hold"/>
                                        <p:tgtEl>
                                          <p:spTgt spid="14"/>
                                        </p:tgtEl>
                                        <p:attrNameLst>
                                          <p:attrName>fill.type</p:attrName>
                                        </p:attrNameLst>
                                      </p:cBhvr>
                                      <p:to>
                                        <p:strVal val="solid"/>
                                      </p:to>
                                    </p:set>
                                    <p:set>
                                      <p:cBhvr>
                                        <p:cTn id="232" dur="1000" fill="hold"/>
                                        <p:tgtEl>
                                          <p:spTgt spid="14"/>
                                        </p:tgtEl>
                                        <p:attrNameLst>
                                          <p:attrName>fill.on</p:attrName>
                                        </p:attrNameLst>
                                      </p:cBhvr>
                                      <p:to>
                                        <p:strVal val="true"/>
                                      </p:to>
                                    </p:set>
                                  </p:childTnLst>
                                </p:cTn>
                              </p:par>
                              <p:par>
                                <p:cTn id="233" presetID="1" presetClass="entr" presetSubtype="0" fill="hold" grpId="0" nodeType="withEffect">
                                  <p:stCondLst>
                                    <p:cond delay="0"/>
                                  </p:stCondLst>
                                  <p:childTnLst>
                                    <p:set>
                                      <p:cBhvr>
                                        <p:cTn id="2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3" grpId="0" animBg="1"/>
      <p:bldP spid="44" grpId="0" animBg="1"/>
      <p:bldP spid="53" grpId="0" animBg="1"/>
      <p:bldP spid="55" grpId="0"/>
      <p:bldP spid="56" grpId="0" animBg="1"/>
      <p:bldP spid="57" grpId="0"/>
      <p:bldP spid="60" grpId="0"/>
      <p:bldP spid="61" grpId="0"/>
      <p:bldP spid="64" grpId="0" animBg="1"/>
      <p:bldP spid="6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Groups on Latent-Space Models</a:t>
            </a:r>
            <a:endParaRPr lang="en-US" dirty="0"/>
          </a:p>
        </p:txBody>
      </p:sp>
      <p:sp>
        <p:nvSpPr>
          <p:cNvPr id="3" name="Content Placeholder 2"/>
          <p:cNvSpPr>
            <a:spLocks noGrp="1"/>
          </p:cNvSpPr>
          <p:nvPr>
            <p:ph idx="1"/>
          </p:nvPr>
        </p:nvSpPr>
        <p:spPr>
          <a:xfrm>
            <a:off x="457200" y="1371600"/>
            <a:ext cx="8229600" cy="4759325"/>
          </a:xfrm>
        </p:spPr>
        <p:txBody>
          <a:bodyPr/>
          <a:lstStyle/>
          <a:p>
            <a:r>
              <a:rPr lang="en-US" sz="2000" dirty="0" smtClean="0"/>
              <a:t>Latent-space models: Transform the nodes in a network into a lower-dimensional space such that the distance or similarity between nodes are kept in the Euclidean space</a:t>
            </a:r>
          </a:p>
          <a:p>
            <a:r>
              <a:rPr lang="en-US" sz="2000" dirty="0" smtClean="0">
                <a:solidFill>
                  <a:srgbClr val="0000FF"/>
                </a:solidFill>
              </a:rPr>
              <a:t>Multidimensional Scaling (MDS)</a:t>
            </a:r>
          </a:p>
          <a:p>
            <a:pPr lvl="1"/>
            <a:r>
              <a:rPr lang="en-US" sz="1600" dirty="0" smtClean="0"/>
              <a:t>Given a network, construct a proximity matrix to denote the distance between nodes (e.g. geodesic distance)</a:t>
            </a:r>
          </a:p>
          <a:p>
            <a:pPr lvl="1"/>
            <a:r>
              <a:rPr lang="en-US" sz="1600" dirty="0" smtClean="0"/>
              <a:t>Let D denotes the </a:t>
            </a:r>
            <a:r>
              <a:rPr lang="en-US" sz="1600" i="1" dirty="0" smtClean="0"/>
              <a:t>square distance </a:t>
            </a:r>
            <a:r>
              <a:rPr lang="en-US" sz="1600" dirty="0" smtClean="0"/>
              <a:t>between nodes</a:t>
            </a:r>
          </a:p>
          <a:p>
            <a:pPr lvl="1"/>
            <a:r>
              <a:rPr lang="en-US" sz="1600" dirty="0" smtClean="0"/>
              <a:t>                denotes the coordinates in the lower-dimensional space</a:t>
            </a:r>
          </a:p>
          <a:p>
            <a:pPr lvl="1"/>
            <a:endParaRPr lang="en-US" sz="1600" dirty="0" smtClean="0"/>
          </a:p>
          <a:p>
            <a:pPr lvl="1"/>
            <a:endParaRPr lang="en-US" sz="1600" dirty="0" smtClean="0"/>
          </a:p>
          <a:p>
            <a:pPr lvl="1"/>
            <a:r>
              <a:rPr lang="en-US" sz="1600" dirty="0" smtClean="0">
                <a:solidFill>
                  <a:srgbClr val="0000FF"/>
                </a:solidFill>
              </a:rPr>
              <a:t>Objective</a:t>
            </a:r>
            <a:r>
              <a:rPr lang="en-US" sz="1600" dirty="0" smtClean="0"/>
              <a:t>: minimize the difference </a:t>
            </a:r>
          </a:p>
          <a:p>
            <a:pPr lvl="1"/>
            <a:r>
              <a:rPr lang="en-US" sz="1600" dirty="0" smtClean="0"/>
              <a:t>Let                                       (the top-k </a:t>
            </a:r>
            <a:r>
              <a:rPr lang="en-US" sz="1600" dirty="0" err="1" smtClean="0"/>
              <a:t>eigenvalues</a:t>
            </a:r>
            <a:r>
              <a:rPr lang="en-US" sz="1600" dirty="0" smtClean="0"/>
              <a:t> of    ), V the top-k eigenvectors </a:t>
            </a:r>
          </a:p>
          <a:p>
            <a:pPr lvl="1"/>
            <a:endParaRPr lang="en-US" sz="1600" dirty="0" smtClean="0"/>
          </a:p>
          <a:p>
            <a:pPr lvl="1"/>
            <a:r>
              <a:rPr lang="en-US" sz="1600" dirty="0" smtClean="0">
                <a:solidFill>
                  <a:srgbClr val="0000FF"/>
                </a:solidFill>
              </a:rPr>
              <a:t>Solution</a:t>
            </a:r>
            <a:r>
              <a:rPr lang="en-US" sz="1600" dirty="0" smtClean="0"/>
              <a:t>:   </a:t>
            </a:r>
          </a:p>
          <a:p>
            <a:r>
              <a:rPr lang="en-US" sz="2000" dirty="0" smtClean="0"/>
              <a:t>Apply k-means to S to obtain clusters</a:t>
            </a:r>
            <a:endParaRPr lang="en-US" sz="2000" dirty="0"/>
          </a:p>
        </p:txBody>
      </p:sp>
      <p:graphicFrame>
        <p:nvGraphicFramePr>
          <p:cNvPr id="6" name="Object 5"/>
          <p:cNvGraphicFramePr>
            <a:graphicFrameLocks noChangeAspect="1"/>
          </p:cNvGraphicFramePr>
          <p:nvPr/>
        </p:nvGraphicFramePr>
        <p:xfrm>
          <a:off x="2438400" y="3886200"/>
          <a:ext cx="3262312" cy="500063"/>
        </p:xfrm>
        <a:graphic>
          <a:graphicData uri="http://schemas.openxmlformats.org/presentationml/2006/ole">
            <p:oleObj spid="_x0000_s159746" name="Equation" r:id="rId3" imgW="2565360" imgH="393480" progId="Equation.3">
              <p:embed/>
            </p:oleObj>
          </a:graphicData>
        </a:graphic>
      </p:graphicFrame>
      <p:graphicFrame>
        <p:nvGraphicFramePr>
          <p:cNvPr id="7" name="Object 6"/>
          <p:cNvGraphicFramePr>
            <a:graphicFrameLocks noChangeAspect="1"/>
          </p:cNvGraphicFramePr>
          <p:nvPr/>
        </p:nvGraphicFramePr>
        <p:xfrm>
          <a:off x="1219200" y="3581400"/>
          <a:ext cx="761999" cy="290286"/>
        </p:xfrm>
        <a:graphic>
          <a:graphicData uri="http://schemas.openxmlformats.org/presentationml/2006/ole">
            <p:oleObj spid="_x0000_s159747" name="Equation" r:id="rId4" imgW="533160" imgH="203040" progId="Equation.3">
              <p:embed/>
            </p:oleObj>
          </a:graphicData>
        </a:graphic>
      </p:graphicFrame>
      <p:graphicFrame>
        <p:nvGraphicFramePr>
          <p:cNvPr id="8" name="Object 7"/>
          <p:cNvGraphicFramePr>
            <a:graphicFrameLocks noChangeAspect="1"/>
          </p:cNvGraphicFramePr>
          <p:nvPr/>
        </p:nvGraphicFramePr>
        <p:xfrm>
          <a:off x="4514850" y="3321050"/>
          <a:ext cx="114300" cy="215900"/>
        </p:xfrm>
        <a:graphic>
          <a:graphicData uri="http://schemas.openxmlformats.org/presentationml/2006/ole">
            <p:oleObj spid="_x0000_s159748" name="Equation" r:id="rId5" imgW="114120" imgH="215640" progId="Equation.3">
              <p:embed/>
            </p:oleObj>
          </a:graphicData>
        </a:graphic>
      </p:graphicFrame>
      <p:graphicFrame>
        <p:nvGraphicFramePr>
          <p:cNvPr id="10" name="Object 9"/>
          <p:cNvGraphicFramePr>
            <a:graphicFrameLocks noChangeAspect="1"/>
          </p:cNvGraphicFramePr>
          <p:nvPr/>
        </p:nvGraphicFramePr>
        <p:xfrm>
          <a:off x="4343400" y="4419600"/>
          <a:ext cx="1951038" cy="350838"/>
        </p:xfrm>
        <a:graphic>
          <a:graphicData uri="http://schemas.openxmlformats.org/presentationml/2006/ole">
            <p:oleObj spid="_x0000_s159749" name="Equation" r:id="rId6" imgW="1269720" imgH="228600" progId="Equation.3">
              <p:embed/>
            </p:oleObj>
          </a:graphicData>
        </a:graphic>
      </p:graphicFrame>
      <p:graphicFrame>
        <p:nvGraphicFramePr>
          <p:cNvPr id="11" name="Object 10"/>
          <p:cNvGraphicFramePr>
            <a:graphicFrameLocks noChangeAspect="1"/>
          </p:cNvGraphicFramePr>
          <p:nvPr/>
        </p:nvGraphicFramePr>
        <p:xfrm>
          <a:off x="4514850" y="3321050"/>
          <a:ext cx="114300" cy="215900"/>
        </p:xfrm>
        <a:graphic>
          <a:graphicData uri="http://schemas.openxmlformats.org/presentationml/2006/ole">
            <p:oleObj spid="_x0000_s159750" name="Equation" r:id="rId7" imgW="114120" imgH="215640" progId="Equation.3">
              <p:embed/>
            </p:oleObj>
          </a:graphicData>
        </a:graphic>
      </p:graphicFrame>
      <p:pic>
        <p:nvPicPr>
          <p:cNvPr id="472070" name="Picture 6"/>
          <p:cNvPicPr>
            <a:picLocks noChangeAspect="1" noChangeArrowheads="1"/>
          </p:cNvPicPr>
          <p:nvPr/>
        </p:nvPicPr>
        <p:blipFill>
          <a:blip r:embed="rId8"/>
          <a:srcRect/>
          <a:stretch>
            <a:fillRect/>
          </a:stretch>
        </p:blipFill>
        <p:spPr bwMode="auto">
          <a:xfrm>
            <a:off x="1524000" y="4724400"/>
            <a:ext cx="2209800" cy="331085"/>
          </a:xfrm>
          <a:prstGeom prst="rect">
            <a:avLst/>
          </a:prstGeom>
          <a:noFill/>
          <a:ln w="9525">
            <a:noFill/>
            <a:miter lim="800000"/>
            <a:headEnd/>
            <a:tailEnd/>
          </a:ln>
        </p:spPr>
      </p:pic>
      <p:pic>
        <p:nvPicPr>
          <p:cNvPr id="472072" name="Picture 8"/>
          <p:cNvPicPr>
            <a:picLocks noChangeAspect="1" noChangeArrowheads="1"/>
          </p:cNvPicPr>
          <p:nvPr/>
        </p:nvPicPr>
        <p:blipFill>
          <a:blip r:embed="rId9"/>
          <a:srcRect/>
          <a:stretch>
            <a:fillRect/>
          </a:stretch>
        </p:blipFill>
        <p:spPr bwMode="auto">
          <a:xfrm>
            <a:off x="5943600" y="4724400"/>
            <a:ext cx="228600" cy="243840"/>
          </a:xfrm>
          <a:prstGeom prst="rect">
            <a:avLst/>
          </a:prstGeom>
          <a:noFill/>
          <a:ln w="9525">
            <a:noFill/>
            <a:miter lim="800000"/>
            <a:headEnd/>
            <a:tailEnd/>
          </a:ln>
        </p:spPr>
      </p:pic>
      <p:pic>
        <p:nvPicPr>
          <p:cNvPr id="472073" name="Picture 9"/>
          <p:cNvPicPr>
            <a:picLocks noChangeAspect="1" noChangeArrowheads="1"/>
          </p:cNvPicPr>
          <p:nvPr/>
        </p:nvPicPr>
        <p:blipFill>
          <a:blip r:embed="rId10"/>
          <a:srcRect/>
          <a:stretch>
            <a:fillRect/>
          </a:stretch>
        </p:blipFill>
        <p:spPr bwMode="auto">
          <a:xfrm>
            <a:off x="2362200" y="5029200"/>
            <a:ext cx="2042532"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MDS-example</a:t>
            </a:r>
            <a:endParaRPr lang="en-US" dirty="0"/>
          </a:p>
        </p:txBody>
      </p:sp>
      <p:pic>
        <p:nvPicPr>
          <p:cNvPr id="4" name="Picture 2"/>
          <p:cNvPicPr>
            <a:picLocks noChangeAspect="1" noChangeArrowheads="1"/>
          </p:cNvPicPr>
          <p:nvPr/>
        </p:nvPicPr>
        <p:blipFill>
          <a:blip r:embed="rId3"/>
          <a:srcRect l="28172" t="6127" r="27080" b="6346"/>
          <a:stretch>
            <a:fillRect/>
          </a:stretch>
        </p:blipFill>
        <p:spPr bwMode="auto">
          <a:xfrm>
            <a:off x="990600" y="1143000"/>
            <a:ext cx="1812036" cy="2209800"/>
          </a:xfrm>
          <a:prstGeom prst="rect">
            <a:avLst/>
          </a:prstGeom>
          <a:noFill/>
          <a:ln w="9525">
            <a:noFill/>
            <a:miter lim="800000"/>
            <a:headEnd/>
            <a:tailEnd/>
          </a:ln>
          <a:effectLst/>
        </p:spPr>
      </p:pic>
      <p:pic>
        <p:nvPicPr>
          <p:cNvPr id="6" name="Picture 5" descr="mds.png"/>
          <p:cNvPicPr>
            <a:picLocks noChangeAspect="1"/>
          </p:cNvPicPr>
          <p:nvPr/>
        </p:nvPicPr>
        <p:blipFill>
          <a:blip r:embed="rId4"/>
          <a:stretch>
            <a:fillRect/>
          </a:stretch>
        </p:blipFill>
        <p:spPr>
          <a:xfrm>
            <a:off x="5892800" y="3733800"/>
            <a:ext cx="3251200" cy="2438400"/>
          </a:xfrm>
          <a:prstGeom prst="rect">
            <a:avLst/>
          </a:prstGeom>
        </p:spPr>
      </p:pic>
      <p:graphicFrame>
        <p:nvGraphicFramePr>
          <p:cNvPr id="8" name="Table 7"/>
          <p:cNvGraphicFramePr>
            <a:graphicFrameLocks noGrp="1"/>
          </p:cNvGraphicFramePr>
          <p:nvPr/>
        </p:nvGraphicFramePr>
        <p:xfrm>
          <a:off x="609600" y="3810000"/>
          <a:ext cx="2895606" cy="2320296"/>
        </p:xfrm>
        <a:graphic>
          <a:graphicData uri="http://schemas.openxmlformats.org/drawingml/2006/table">
            <a:tbl>
              <a:tblPr firstRow="1" firstCol="1" bandRow="1">
                <a:tableStyleId>{6E25E649-3F16-4E02-A733-19D2CDBF48F0}</a:tableStyleId>
              </a:tblPr>
              <a:tblGrid>
                <a:gridCol w="206829"/>
                <a:gridCol w="206829"/>
                <a:gridCol w="206829"/>
                <a:gridCol w="206829"/>
                <a:gridCol w="206829"/>
                <a:gridCol w="206829"/>
                <a:gridCol w="206829"/>
                <a:gridCol w="206829"/>
                <a:gridCol w="206829"/>
                <a:gridCol w="206829"/>
                <a:gridCol w="206829"/>
                <a:gridCol w="206829"/>
                <a:gridCol w="206829"/>
                <a:gridCol w="206829"/>
              </a:tblGrid>
              <a:tr h="136071">
                <a:tc>
                  <a:txBody>
                    <a:bodyPr/>
                    <a:lstStyle/>
                    <a:p>
                      <a:pPr algn="l" fontAlgn="b"/>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5</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6</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dirty="0"/>
                        <a:t>7</a:t>
                      </a:r>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a:t>8</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9</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dirty="0"/>
                        <a:t>0</a:t>
                      </a:r>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dirty="0"/>
                        <a:t>3</a:t>
                      </a:r>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5</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5</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6</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7</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8</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9</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10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11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600" b="1" u="none" strike="noStrike" dirty="0">
                          <a:solidFill>
                            <a:srgbClr val="FF0000"/>
                          </a:solidFill>
                        </a:rPr>
                        <a:t>5</a:t>
                      </a:r>
                      <a:endParaRPr lang="en-US" sz="1000" b="1" i="0" u="none" strike="noStrike" dirty="0">
                        <a:solidFill>
                          <a:srgbClr val="FF0000"/>
                        </a:solidFill>
                        <a:latin typeface="Calibri"/>
                      </a:endParaRPr>
                    </a:p>
                  </a:txBody>
                  <a:tcPr marL="6804" marR="6804" marT="6804" marB="0" anchor="b"/>
                </a:tc>
                <a:tc>
                  <a:txBody>
                    <a:bodyPr/>
                    <a:lstStyle/>
                    <a:p>
                      <a:pPr algn="r" fontAlgn="b"/>
                      <a:r>
                        <a:rPr lang="en-US" sz="1000" u="none" strike="noStrike" dirty="0"/>
                        <a:t>4</a:t>
                      </a:r>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dirty="0"/>
                        <a:t>3</a:t>
                      </a:r>
                      <a:endParaRPr lang="en-US" sz="1000" b="0" i="0" u="none" strike="noStrike" dirty="0">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12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0</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r>
              <a:tr h="136071">
                <a:tc>
                  <a:txBody>
                    <a:bodyPr/>
                    <a:lstStyle/>
                    <a:p>
                      <a:pPr algn="r" fontAlgn="b"/>
                      <a:r>
                        <a:rPr lang="en-US" sz="1000" u="none" strike="noStrike"/>
                        <a:t>13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2</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1</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3</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a:t>4</a:t>
                      </a:r>
                      <a:endParaRPr lang="en-US" sz="1000" b="0" i="0" u="none" strike="noStrike">
                        <a:solidFill>
                          <a:srgbClr val="000000"/>
                        </a:solidFill>
                        <a:latin typeface="Calibri"/>
                      </a:endParaRPr>
                    </a:p>
                  </a:txBody>
                  <a:tcPr marL="6804" marR="6804" marT="6804" marB="0" anchor="b"/>
                </a:tc>
                <a:tc>
                  <a:txBody>
                    <a:bodyPr/>
                    <a:lstStyle/>
                    <a:p>
                      <a:pPr algn="r" fontAlgn="b"/>
                      <a:r>
                        <a:rPr lang="en-US" sz="1000" u="none" strike="noStrike" dirty="0"/>
                        <a:t>0</a:t>
                      </a:r>
                      <a:endParaRPr lang="en-US" sz="1000" b="0" i="0" u="none" strike="noStrike" dirty="0">
                        <a:solidFill>
                          <a:srgbClr val="000000"/>
                        </a:solidFill>
                        <a:latin typeface="Calibri"/>
                      </a:endParaRPr>
                    </a:p>
                  </a:txBody>
                  <a:tcPr marL="6804" marR="6804" marT="6804" marB="0" anchor="b"/>
                </a:tc>
              </a:tr>
            </a:tbl>
          </a:graphicData>
        </a:graphic>
      </p:graphicFrame>
      <p:sp>
        <p:nvSpPr>
          <p:cNvPr id="10" name="Oval 9"/>
          <p:cNvSpPr/>
          <p:nvPr/>
        </p:nvSpPr>
        <p:spPr>
          <a:xfrm>
            <a:off x="4953000" y="1524000"/>
            <a:ext cx="1828800" cy="685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1, 2, 3, 4, 10, 12</a:t>
            </a:r>
            <a:endParaRPr lang="en-US" dirty="0"/>
          </a:p>
        </p:txBody>
      </p:sp>
      <p:sp>
        <p:nvSpPr>
          <p:cNvPr id="11" name="Oval 10"/>
          <p:cNvSpPr/>
          <p:nvPr/>
        </p:nvSpPr>
        <p:spPr>
          <a:xfrm>
            <a:off x="7010400" y="1524000"/>
            <a:ext cx="1828800" cy="685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5, 6, 7, 8, 9, 11, 13</a:t>
            </a:r>
            <a:endParaRPr lang="en-US" dirty="0"/>
          </a:p>
        </p:txBody>
      </p:sp>
      <p:sp>
        <p:nvSpPr>
          <p:cNvPr id="12" name="Down Arrow 11"/>
          <p:cNvSpPr/>
          <p:nvPr/>
        </p:nvSpPr>
        <p:spPr>
          <a:xfrm>
            <a:off x="1752600" y="2819400"/>
            <a:ext cx="152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09600" y="3429000"/>
            <a:ext cx="2813591" cy="369332"/>
          </a:xfrm>
          <a:prstGeom prst="rect">
            <a:avLst/>
          </a:prstGeom>
          <a:noFill/>
        </p:spPr>
        <p:txBody>
          <a:bodyPr wrap="none" rtlCol="0">
            <a:spAutoFit/>
          </a:bodyPr>
          <a:lstStyle/>
          <a:p>
            <a:r>
              <a:rPr lang="en-US" dirty="0" smtClean="0"/>
              <a:t>Geodesic Distance Matrix</a:t>
            </a:r>
            <a:endParaRPr lang="en-US" dirty="0"/>
          </a:p>
        </p:txBody>
      </p:sp>
      <p:sp>
        <p:nvSpPr>
          <p:cNvPr id="14" name="Right Arrow 13"/>
          <p:cNvSpPr/>
          <p:nvPr/>
        </p:nvSpPr>
        <p:spPr>
          <a:xfrm>
            <a:off x="3810000" y="480060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0" y="4419600"/>
            <a:ext cx="697627" cy="369332"/>
          </a:xfrm>
          <a:prstGeom prst="rect">
            <a:avLst/>
          </a:prstGeom>
          <a:noFill/>
        </p:spPr>
        <p:txBody>
          <a:bodyPr wrap="none" rtlCol="0">
            <a:spAutoFit/>
          </a:bodyPr>
          <a:lstStyle/>
          <a:p>
            <a:r>
              <a:rPr lang="en-US" dirty="0" smtClean="0"/>
              <a:t>MDS</a:t>
            </a:r>
            <a:endParaRPr lang="en-US" dirty="0"/>
          </a:p>
        </p:txBody>
      </p:sp>
      <p:sp>
        <p:nvSpPr>
          <p:cNvPr id="16" name="Down Arrow 15"/>
          <p:cNvSpPr/>
          <p:nvPr/>
        </p:nvSpPr>
        <p:spPr>
          <a:xfrm rot="10800000">
            <a:off x="6781800" y="2438400"/>
            <a:ext cx="2286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086600" y="2667000"/>
            <a:ext cx="1069524" cy="369332"/>
          </a:xfrm>
          <a:prstGeom prst="rect">
            <a:avLst/>
          </a:prstGeom>
          <a:noFill/>
        </p:spPr>
        <p:txBody>
          <a:bodyPr wrap="none" rtlCol="0">
            <a:spAutoFit/>
          </a:bodyPr>
          <a:lstStyle/>
          <a:p>
            <a:r>
              <a:rPr lang="en-US" dirty="0" smtClean="0"/>
              <a:t>k-means</a:t>
            </a:r>
            <a:endParaRPr lang="en-US" dirty="0"/>
          </a:p>
        </p:txBody>
      </p:sp>
      <p:graphicFrame>
        <p:nvGraphicFramePr>
          <p:cNvPr id="18" name="Table 17"/>
          <p:cNvGraphicFramePr>
            <a:graphicFrameLocks noGrp="1"/>
          </p:cNvGraphicFramePr>
          <p:nvPr/>
        </p:nvGraphicFramePr>
        <p:xfrm>
          <a:off x="4953000" y="3581400"/>
          <a:ext cx="838200" cy="2552706"/>
        </p:xfrm>
        <a:graphic>
          <a:graphicData uri="http://schemas.openxmlformats.org/drawingml/2006/table">
            <a:tbl>
              <a:tblPr>
                <a:tableStyleId>{284E427A-3D55-4303-BF80-6455036E1DE7}</a:tableStyleId>
              </a:tblPr>
              <a:tblGrid>
                <a:gridCol w="419100"/>
                <a:gridCol w="419100"/>
              </a:tblGrid>
              <a:tr h="196362">
                <a:tc>
                  <a:txBody>
                    <a:bodyPr/>
                    <a:lstStyle/>
                    <a:p>
                      <a:pPr algn="r" fontAlgn="b"/>
                      <a:r>
                        <a:rPr lang="en-US" sz="1100" u="none" strike="noStrike" dirty="0"/>
                        <a:t>-1.22</a:t>
                      </a:r>
                      <a:endParaRPr lang="en-US" sz="1100" b="0" i="0" u="none" strike="noStrike" dirty="0">
                        <a:solidFill>
                          <a:srgbClr val="000000"/>
                        </a:solidFill>
                        <a:latin typeface="Calibri"/>
                      </a:endParaRPr>
                    </a:p>
                  </a:txBody>
                  <a:tcPr marL="9525" marR="9525" marT="9525" marB="0" anchor="b"/>
                </a:tc>
                <a:tc>
                  <a:txBody>
                    <a:bodyPr/>
                    <a:lstStyle/>
                    <a:p>
                      <a:pPr algn="r" fontAlgn="b"/>
                      <a:r>
                        <a:rPr lang="en-US" sz="1100" u="none" strike="noStrike"/>
                        <a:t>-0.12</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-0.88</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-0.39</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-2.12</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dirty="0"/>
                        <a:t>-0.29</a:t>
                      </a:r>
                      <a:endParaRPr lang="en-US" sz="1100" b="0" i="0" u="none" strike="noStrike" dirty="0">
                        <a:solidFill>
                          <a:srgbClr val="000000"/>
                        </a:solidFill>
                        <a:latin typeface="Calibri"/>
                      </a:endParaRPr>
                    </a:p>
                  </a:txBody>
                  <a:tcPr marL="9525" marR="9525" marT="9525" marB="0" anchor="b"/>
                </a:tc>
              </a:tr>
              <a:tr h="196362">
                <a:tc>
                  <a:txBody>
                    <a:bodyPr/>
                    <a:lstStyle/>
                    <a:p>
                      <a:pPr algn="r" fontAlgn="b"/>
                      <a:r>
                        <a:rPr lang="en-US" sz="1100" u="none" strike="noStrike"/>
                        <a:t>-1.01</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1.07</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0.43</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-0.28</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0.78</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0.04</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1.81</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0.02</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-0.09</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-0.77</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-0.09</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-0.77</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0.30</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dirty="0"/>
                        <a:t>1.18</a:t>
                      </a:r>
                      <a:endParaRPr lang="en-US" sz="1100" b="0" i="0" u="none" strike="noStrike" dirty="0">
                        <a:solidFill>
                          <a:srgbClr val="000000"/>
                        </a:solidFill>
                        <a:latin typeface="Calibri"/>
                      </a:endParaRPr>
                    </a:p>
                  </a:txBody>
                  <a:tcPr marL="9525" marR="9525" marT="9525" marB="0" anchor="b"/>
                </a:tc>
              </a:tr>
              <a:tr h="196362">
                <a:tc>
                  <a:txBody>
                    <a:bodyPr/>
                    <a:lstStyle/>
                    <a:p>
                      <a:pPr algn="r" fontAlgn="b"/>
                      <a:r>
                        <a:rPr lang="en-US" sz="1100" u="none" strike="noStrike"/>
                        <a:t>2.85</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0.00</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-0.47</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a:t>2.13</a:t>
                      </a:r>
                      <a:endParaRPr lang="en-US" sz="1100" b="0" i="0" u="none" strike="noStrike">
                        <a:solidFill>
                          <a:srgbClr val="000000"/>
                        </a:solidFill>
                        <a:latin typeface="Calibri"/>
                      </a:endParaRPr>
                    </a:p>
                  </a:txBody>
                  <a:tcPr marL="9525" marR="9525" marT="9525" marB="0" anchor="b"/>
                </a:tc>
              </a:tr>
              <a:tr h="196362">
                <a:tc>
                  <a:txBody>
                    <a:bodyPr/>
                    <a:lstStyle/>
                    <a:p>
                      <a:pPr algn="r" fontAlgn="b"/>
                      <a:r>
                        <a:rPr lang="en-US" sz="1100" u="none" strike="noStrike"/>
                        <a:t>-0.29</a:t>
                      </a:r>
                      <a:endParaRPr lang="en-US" sz="1100" b="0" i="0" u="none" strike="noStrike">
                        <a:solidFill>
                          <a:srgbClr val="000000"/>
                        </a:solidFill>
                        <a:latin typeface="Calibri"/>
                      </a:endParaRPr>
                    </a:p>
                  </a:txBody>
                  <a:tcPr marL="9525" marR="9525" marT="9525" marB="0" anchor="b"/>
                </a:tc>
                <a:tc>
                  <a:txBody>
                    <a:bodyPr/>
                    <a:lstStyle/>
                    <a:p>
                      <a:pPr algn="r" fontAlgn="b"/>
                      <a:r>
                        <a:rPr lang="en-US" sz="1100" u="none" strike="noStrike" dirty="0"/>
                        <a:t>-1.81</a:t>
                      </a:r>
                      <a:endParaRPr lang="en-US" sz="1100" b="0" i="0" u="none" strike="noStrike" dirty="0">
                        <a:solidFill>
                          <a:srgbClr val="000000"/>
                        </a:solidFill>
                        <a:latin typeface="Calibri"/>
                      </a:endParaRPr>
                    </a:p>
                  </a:txBody>
                  <a:tcPr marL="9525" marR="9525" marT="9525" marB="0" anchor="b"/>
                </a:tc>
              </a:tr>
            </a:tbl>
          </a:graphicData>
        </a:graphic>
      </p:graphicFrame>
      <p:sp>
        <p:nvSpPr>
          <p:cNvPr id="19" name="TextBox 18"/>
          <p:cNvSpPr txBox="1"/>
          <p:nvPr/>
        </p:nvSpPr>
        <p:spPr>
          <a:xfrm>
            <a:off x="5181600" y="3200400"/>
            <a:ext cx="338554" cy="369332"/>
          </a:xfrm>
          <a:prstGeom prst="rect">
            <a:avLst/>
          </a:prstGeom>
          <a:noFill/>
        </p:spPr>
        <p:txBody>
          <a:bodyPr wrap="none" rtlCol="0">
            <a:spAutoFit/>
          </a:bodyPr>
          <a:lstStyle/>
          <a:p>
            <a:r>
              <a:rPr lang="en-US" dirty="0" smtClean="0"/>
              <a:t>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Block-Model Approximation</a:t>
            </a:r>
            <a:endParaRPr lang="en-US" sz="4000" dirty="0"/>
          </a:p>
        </p:txBody>
      </p:sp>
      <p:pic>
        <p:nvPicPr>
          <p:cNvPr id="4" name="Content Placeholder 3" descr="noorder.png"/>
          <p:cNvPicPr>
            <a:picLocks noGrp="1" noChangeAspect="1"/>
          </p:cNvPicPr>
          <p:nvPr>
            <p:ph idx="1"/>
          </p:nvPr>
        </p:nvPicPr>
        <p:blipFill>
          <a:blip r:embed="rId3"/>
          <a:stretch>
            <a:fillRect/>
          </a:stretch>
        </p:blipFill>
        <p:spPr>
          <a:xfrm>
            <a:off x="914400" y="1219200"/>
            <a:ext cx="2235200" cy="1676400"/>
          </a:xfrm>
        </p:spPr>
      </p:pic>
      <p:pic>
        <p:nvPicPr>
          <p:cNvPr id="5" name="Picture 4" descr="block.png"/>
          <p:cNvPicPr>
            <a:picLocks noChangeAspect="1"/>
          </p:cNvPicPr>
          <p:nvPr/>
        </p:nvPicPr>
        <p:blipFill>
          <a:blip r:embed="rId4"/>
          <a:stretch>
            <a:fillRect/>
          </a:stretch>
        </p:blipFill>
        <p:spPr>
          <a:xfrm>
            <a:off x="4953000" y="1219200"/>
            <a:ext cx="2362200" cy="1771650"/>
          </a:xfrm>
          <a:prstGeom prst="rect">
            <a:avLst/>
          </a:prstGeom>
        </p:spPr>
      </p:pic>
      <p:sp>
        <p:nvSpPr>
          <p:cNvPr id="7" name="TextBox 6"/>
          <p:cNvSpPr txBox="1"/>
          <p:nvPr/>
        </p:nvSpPr>
        <p:spPr>
          <a:xfrm>
            <a:off x="838200" y="2895600"/>
            <a:ext cx="2864887" cy="369332"/>
          </a:xfrm>
          <a:prstGeom prst="rect">
            <a:avLst/>
          </a:prstGeom>
          <a:noFill/>
        </p:spPr>
        <p:txBody>
          <a:bodyPr wrap="none" rtlCol="0">
            <a:spAutoFit/>
          </a:bodyPr>
          <a:lstStyle/>
          <a:p>
            <a:r>
              <a:rPr lang="en-US" dirty="0" smtClean="0"/>
              <a:t>Network Interaction Matrix</a:t>
            </a:r>
            <a:endParaRPr lang="en-US" dirty="0"/>
          </a:p>
        </p:txBody>
      </p:sp>
      <p:sp>
        <p:nvSpPr>
          <p:cNvPr id="8" name="TextBox 7"/>
          <p:cNvSpPr txBox="1"/>
          <p:nvPr/>
        </p:nvSpPr>
        <p:spPr>
          <a:xfrm>
            <a:off x="3429000" y="1295400"/>
            <a:ext cx="1326004" cy="646331"/>
          </a:xfrm>
          <a:prstGeom prst="rect">
            <a:avLst/>
          </a:prstGeom>
          <a:noFill/>
        </p:spPr>
        <p:txBody>
          <a:bodyPr wrap="none" rtlCol="0">
            <a:spAutoFit/>
          </a:bodyPr>
          <a:lstStyle/>
          <a:p>
            <a:pPr algn="ctr"/>
            <a:r>
              <a:rPr lang="en-US" dirty="0" smtClean="0"/>
              <a:t>After </a:t>
            </a:r>
          </a:p>
          <a:p>
            <a:pPr algn="ctr"/>
            <a:r>
              <a:rPr lang="en-US" dirty="0" smtClean="0"/>
              <a:t>Reordering</a:t>
            </a:r>
            <a:endParaRPr lang="en-US" dirty="0"/>
          </a:p>
        </p:txBody>
      </p:sp>
      <p:sp>
        <p:nvSpPr>
          <p:cNvPr id="10" name="TextBox 9"/>
          <p:cNvSpPr txBox="1"/>
          <p:nvPr/>
        </p:nvSpPr>
        <p:spPr>
          <a:xfrm>
            <a:off x="914400" y="3380125"/>
            <a:ext cx="7467600" cy="2862322"/>
          </a:xfrm>
          <a:prstGeom prst="rect">
            <a:avLst/>
          </a:prstGeom>
          <a:noFill/>
        </p:spPr>
        <p:txBody>
          <a:bodyPr wrap="square" rtlCol="0">
            <a:spAutoFit/>
          </a:bodyPr>
          <a:lstStyle/>
          <a:p>
            <a:pPr>
              <a:buFont typeface="Wingdings" pitchFamily="2" charset="2"/>
              <a:buChar char="Ø"/>
            </a:pPr>
            <a:r>
              <a:rPr lang="en-US" sz="2000" dirty="0" smtClean="0">
                <a:solidFill>
                  <a:srgbClr val="0000FF"/>
                </a:solidFill>
              </a:rPr>
              <a:t>Objective</a:t>
            </a:r>
            <a:r>
              <a:rPr lang="en-US" sz="2000" dirty="0" smtClean="0"/>
              <a:t>: Minimize the difference between an interaction matrix and a block structure</a:t>
            </a:r>
          </a:p>
          <a:p>
            <a:pPr>
              <a:buFont typeface="Wingdings" pitchFamily="2" charset="2"/>
              <a:buChar char="Ø"/>
            </a:pPr>
            <a:endParaRPr lang="en-US" sz="2000" dirty="0" smtClean="0"/>
          </a:p>
          <a:p>
            <a:pPr>
              <a:buFont typeface="Wingdings" pitchFamily="2" charset="2"/>
              <a:buChar char="Ø"/>
            </a:pPr>
            <a:endParaRPr lang="en-US" sz="2000" dirty="0" smtClean="0"/>
          </a:p>
          <a:p>
            <a:endParaRPr/>
          </a:p>
          <a:p>
            <a:pPr>
              <a:buFont typeface="Wingdings" pitchFamily="2" charset="2"/>
              <a:buChar char="Ø"/>
            </a:pPr>
            <a:r>
              <a:rPr lang="en-US" sz="2000" dirty="0" smtClean="0"/>
              <a:t>Challenge:  S is discrete, difficult to solve</a:t>
            </a:r>
          </a:p>
          <a:p>
            <a:pPr>
              <a:buFont typeface="Wingdings" pitchFamily="2" charset="2"/>
              <a:buChar char="Ø"/>
            </a:pPr>
            <a:r>
              <a:rPr lang="en-US" sz="2000" dirty="0" smtClean="0"/>
              <a:t>Relaxation: Allow S to be continuous satisfying</a:t>
            </a:r>
          </a:p>
          <a:p>
            <a:pPr>
              <a:buFont typeface="Wingdings" pitchFamily="2" charset="2"/>
              <a:buChar char="Ø"/>
            </a:pPr>
            <a:r>
              <a:rPr lang="en-US" sz="2000" dirty="0" smtClean="0">
                <a:solidFill>
                  <a:srgbClr val="0000FF"/>
                </a:solidFill>
              </a:rPr>
              <a:t>Solution</a:t>
            </a:r>
            <a:r>
              <a:rPr lang="en-US" sz="2000" dirty="0" smtClean="0"/>
              <a:t>: the top eigenvectors of A</a:t>
            </a:r>
          </a:p>
          <a:p>
            <a:pPr>
              <a:buFont typeface="Wingdings" pitchFamily="2" charset="2"/>
              <a:buChar char="Ø"/>
            </a:pPr>
            <a:r>
              <a:rPr lang="en-US" sz="2000" dirty="0" smtClean="0"/>
              <a:t>Post-Processing: Apply k-means to S to find the partition</a:t>
            </a:r>
            <a:endParaRPr lang="en-US" sz="2000" dirty="0"/>
          </a:p>
        </p:txBody>
      </p:sp>
      <p:sp>
        <p:nvSpPr>
          <p:cNvPr id="11" name="Right Arrow 10"/>
          <p:cNvSpPr/>
          <p:nvPr/>
        </p:nvSpPr>
        <p:spPr>
          <a:xfrm>
            <a:off x="3352800" y="1905000"/>
            <a:ext cx="1447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334000" y="2895600"/>
            <a:ext cx="1749197" cy="369332"/>
          </a:xfrm>
          <a:prstGeom prst="rect">
            <a:avLst/>
          </a:prstGeom>
          <a:noFill/>
        </p:spPr>
        <p:txBody>
          <a:bodyPr wrap="none" rtlCol="0">
            <a:spAutoFit/>
          </a:bodyPr>
          <a:lstStyle/>
          <a:p>
            <a:r>
              <a:rPr lang="en-US" dirty="0" smtClean="0"/>
              <a:t>Block Structure</a:t>
            </a:r>
            <a:endParaRPr lang="en-US" dirty="0"/>
          </a:p>
        </p:txBody>
      </p:sp>
      <p:pic>
        <p:nvPicPr>
          <p:cNvPr id="468994" name="Picture 2"/>
          <p:cNvPicPr>
            <a:picLocks noChangeAspect="1" noChangeArrowheads="1"/>
          </p:cNvPicPr>
          <p:nvPr/>
        </p:nvPicPr>
        <p:blipFill>
          <a:blip r:embed="rId5"/>
          <a:srcRect/>
          <a:stretch>
            <a:fillRect/>
          </a:stretch>
        </p:blipFill>
        <p:spPr bwMode="auto">
          <a:xfrm>
            <a:off x="2514600" y="4038600"/>
            <a:ext cx="3849303" cy="697870"/>
          </a:xfrm>
          <a:prstGeom prst="rect">
            <a:avLst/>
          </a:prstGeom>
          <a:noFill/>
          <a:ln w="9525">
            <a:noFill/>
            <a:miter lim="800000"/>
            <a:headEnd/>
            <a:tailEnd/>
          </a:ln>
        </p:spPr>
      </p:pic>
      <p:pic>
        <p:nvPicPr>
          <p:cNvPr id="468995" name="Picture 3"/>
          <p:cNvPicPr>
            <a:picLocks noChangeAspect="1" noChangeArrowheads="1"/>
          </p:cNvPicPr>
          <p:nvPr/>
        </p:nvPicPr>
        <p:blipFill>
          <a:blip r:embed="rId6"/>
          <a:srcRect/>
          <a:stretch>
            <a:fillRect/>
          </a:stretch>
        </p:blipFill>
        <p:spPr bwMode="auto">
          <a:xfrm>
            <a:off x="6629400" y="5257800"/>
            <a:ext cx="990600" cy="347133"/>
          </a:xfrm>
          <a:prstGeom prst="rect">
            <a:avLst/>
          </a:prstGeom>
          <a:noFill/>
          <a:ln w="9525">
            <a:noFill/>
            <a:miter lim="800000"/>
            <a:headEnd/>
            <a:tailEnd/>
          </a:ln>
        </p:spPr>
      </p:pic>
      <p:sp>
        <p:nvSpPr>
          <p:cNvPr id="17" name="Cloud Callout 16"/>
          <p:cNvSpPr/>
          <p:nvPr/>
        </p:nvSpPr>
        <p:spPr>
          <a:xfrm>
            <a:off x="6324600" y="3733800"/>
            <a:ext cx="2819400" cy="990600"/>
          </a:xfrm>
          <a:prstGeom prst="cloudCallout">
            <a:avLst>
              <a:gd name="adj1" fmla="val -45574"/>
              <a:gd name="adj2" fmla="val 50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 is a community indicator matrix</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68994"/>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899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Cut-Minimization</a:t>
            </a:r>
            <a:endParaRPr lang="en-US" dirty="0"/>
          </a:p>
        </p:txBody>
      </p:sp>
      <p:sp>
        <p:nvSpPr>
          <p:cNvPr id="3" name="Content Placeholder 2"/>
          <p:cNvSpPr>
            <a:spLocks noGrp="1"/>
          </p:cNvSpPr>
          <p:nvPr>
            <p:ph idx="1"/>
          </p:nvPr>
        </p:nvSpPr>
        <p:spPr/>
        <p:txBody>
          <a:bodyPr/>
          <a:lstStyle/>
          <a:p>
            <a:r>
              <a:rPr lang="en-US" sz="2400" dirty="0" smtClean="0"/>
              <a:t>Between-group interactions should be  infrequent</a:t>
            </a:r>
          </a:p>
          <a:p>
            <a:r>
              <a:rPr lang="en-US" sz="2400" dirty="0" smtClean="0">
                <a:solidFill>
                  <a:srgbClr val="0000FF"/>
                </a:solidFill>
              </a:rPr>
              <a:t>Cut</a:t>
            </a:r>
            <a:r>
              <a:rPr lang="en-US" sz="2400" dirty="0" smtClean="0"/>
              <a:t>: number of edges between two sets of nodes</a:t>
            </a:r>
          </a:p>
          <a:p>
            <a:r>
              <a:rPr lang="en-US" sz="2400" dirty="0" smtClean="0">
                <a:solidFill>
                  <a:srgbClr val="0000FF"/>
                </a:solidFill>
              </a:rPr>
              <a:t>Objective</a:t>
            </a:r>
            <a:r>
              <a:rPr lang="en-US" sz="2400" dirty="0" smtClean="0"/>
              <a:t>: minimize the cut</a:t>
            </a:r>
          </a:p>
          <a:p>
            <a:endParaRPr lang="en-US" sz="2400" dirty="0" smtClean="0"/>
          </a:p>
          <a:p>
            <a:pPr lvl="1"/>
            <a:r>
              <a:rPr lang="en-US" sz="2000" dirty="0" smtClean="0"/>
              <a:t>Limitations: often find communities of </a:t>
            </a:r>
          </a:p>
          <a:p>
            <a:pPr lvl="1">
              <a:buNone/>
            </a:pPr>
            <a:r>
              <a:rPr lang="en-US" sz="2000" dirty="0" smtClean="0"/>
              <a:t>                        only one node</a:t>
            </a:r>
          </a:p>
          <a:p>
            <a:pPr lvl="1"/>
            <a:r>
              <a:rPr lang="en-US" sz="2000" dirty="0" smtClean="0"/>
              <a:t>Need to consider the group size</a:t>
            </a:r>
            <a:endParaRPr lang="en-US" sz="2400" dirty="0" smtClean="0"/>
          </a:p>
          <a:p>
            <a:r>
              <a:rPr lang="en-US" sz="2400" dirty="0" smtClean="0"/>
              <a:t>Two commonly-used variants:</a:t>
            </a:r>
          </a:p>
          <a:p>
            <a:pPr lvl="1"/>
            <a:endParaRPr/>
          </a:p>
          <a:p>
            <a:pPr lvl="1"/>
            <a:endParaRPr lang="en-US" sz="2000" dirty="0" smtClean="0"/>
          </a:p>
          <a:p>
            <a:pPr lvl="1"/>
            <a:endParaRPr/>
          </a:p>
          <a:p>
            <a:pPr>
              <a:buNone/>
            </a:pPr>
            <a:endParaRPr lang="en-US" sz="2400" dirty="0" smtClean="0"/>
          </a:p>
        </p:txBody>
      </p:sp>
      <p:pic>
        <p:nvPicPr>
          <p:cNvPr id="12" name="Picture 2"/>
          <p:cNvPicPr>
            <a:picLocks noChangeAspect="1" noChangeArrowheads="1"/>
          </p:cNvPicPr>
          <p:nvPr/>
        </p:nvPicPr>
        <p:blipFill>
          <a:blip r:embed="rId2"/>
          <a:srcRect l="28172" t="6127" r="27080" b="6346"/>
          <a:stretch>
            <a:fillRect/>
          </a:stretch>
        </p:blipFill>
        <p:spPr bwMode="auto">
          <a:xfrm>
            <a:off x="6096000" y="2514600"/>
            <a:ext cx="1999488" cy="2438400"/>
          </a:xfrm>
          <a:prstGeom prst="rect">
            <a:avLst/>
          </a:prstGeom>
          <a:noFill/>
          <a:ln w="9525">
            <a:noFill/>
            <a:miter lim="800000"/>
            <a:headEnd/>
            <a:tailEnd/>
          </a:ln>
          <a:effectLst/>
        </p:spPr>
      </p:pic>
      <p:cxnSp>
        <p:nvCxnSpPr>
          <p:cNvPr id="14" name="Straight Connector 13"/>
          <p:cNvCxnSpPr/>
          <p:nvPr/>
        </p:nvCxnSpPr>
        <p:spPr>
          <a:xfrm>
            <a:off x="6324600" y="4495800"/>
            <a:ext cx="457200" cy="22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7010400" y="3124200"/>
            <a:ext cx="533400" cy="2286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34200" y="4572000"/>
            <a:ext cx="870751" cy="369332"/>
          </a:xfrm>
          <a:prstGeom prst="rect">
            <a:avLst/>
          </a:prstGeom>
          <a:noFill/>
        </p:spPr>
        <p:txBody>
          <a:bodyPr wrap="none" rtlCol="0">
            <a:spAutoFit/>
          </a:bodyPr>
          <a:lstStyle/>
          <a:p>
            <a:r>
              <a:rPr lang="en-US" dirty="0" smtClean="0"/>
              <a:t>Cut =1</a:t>
            </a:r>
            <a:endParaRPr lang="en-US" dirty="0"/>
          </a:p>
        </p:txBody>
      </p:sp>
      <p:sp>
        <p:nvSpPr>
          <p:cNvPr id="19" name="TextBox 18"/>
          <p:cNvSpPr txBox="1"/>
          <p:nvPr/>
        </p:nvSpPr>
        <p:spPr>
          <a:xfrm>
            <a:off x="7620000" y="3352800"/>
            <a:ext cx="806631" cy="369332"/>
          </a:xfrm>
          <a:prstGeom prst="rect">
            <a:avLst/>
          </a:prstGeom>
          <a:noFill/>
        </p:spPr>
        <p:txBody>
          <a:bodyPr wrap="none" rtlCol="0">
            <a:spAutoFit/>
          </a:bodyPr>
          <a:lstStyle/>
          <a:p>
            <a:r>
              <a:rPr lang="en-US" dirty="0" smtClean="0"/>
              <a:t>Cut=2</a:t>
            </a:r>
            <a:endParaRPr lang="en-US" dirty="0"/>
          </a:p>
        </p:txBody>
      </p:sp>
      <p:pic>
        <p:nvPicPr>
          <p:cNvPr id="576516" name="Picture 4"/>
          <p:cNvPicPr>
            <a:picLocks noChangeAspect="1" noChangeArrowheads="1"/>
          </p:cNvPicPr>
          <p:nvPr/>
        </p:nvPicPr>
        <p:blipFill>
          <a:blip r:embed="rId3"/>
          <a:srcRect/>
          <a:stretch>
            <a:fillRect/>
          </a:stretch>
        </p:blipFill>
        <p:spPr bwMode="auto">
          <a:xfrm>
            <a:off x="1676400" y="2819400"/>
            <a:ext cx="3200400" cy="609959"/>
          </a:xfrm>
          <a:prstGeom prst="rect">
            <a:avLst/>
          </a:prstGeom>
          <a:noFill/>
          <a:ln w="9525">
            <a:noFill/>
            <a:miter lim="800000"/>
            <a:headEnd/>
            <a:tailEnd/>
          </a:ln>
        </p:spPr>
      </p:pic>
      <p:cxnSp>
        <p:nvCxnSpPr>
          <p:cNvPr id="24" name="Straight Arrow Connector 23"/>
          <p:cNvCxnSpPr/>
          <p:nvPr/>
        </p:nvCxnSpPr>
        <p:spPr>
          <a:xfrm>
            <a:off x="4953000" y="3810000"/>
            <a:ext cx="1066800" cy="609600"/>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5" name="Cloud Callout 24"/>
          <p:cNvSpPr/>
          <p:nvPr/>
        </p:nvSpPr>
        <p:spPr>
          <a:xfrm>
            <a:off x="5410200" y="3657600"/>
            <a:ext cx="3200400" cy="1219200"/>
          </a:xfrm>
          <a:prstGeom prst="cloudCallout">
            <a:avLst>
              <a:gd name="adj1" fmla="val -56915"/>
              <a:gd name="adj2" fmla="val 70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Number of nodes in a community</a:t>
            </a:r>
            <a:endParaRPr lang="en-US" dirty="0"/>
          </a:p>
        </p:txBody>
      </p:sp>
      <p:pic>
        <p:nvPicPr>
          <p:cNvPr id="26" name="Picture 2"/>
          <p:cNvPicPr>
            <a:picLocks noChangeAspect="1" noChangeArrowheads="1"/>
          </p:cNvPicPr>
          <p:nvPr/>
        </p:nvPicPr>
        <p:blipFill>
          <a:blip r:embed="rId4"/>
          <a:srcRect/>
          <a:stretch>
            <a:fillRect/>
          </a:stretch>
        </p:blipFill>
        <p:spPr bwMode="auto">
          <a:xfrm>
            <a:off x="1295400" y="4800600"/>
            <a:ext cx="3584448" cy="609600"/>
          </a:xfrm>
          <a:prstGeom prst="rect">
            <a:avLst/>
          </a:prstGeom>
          <a:noFill/>
          <a:ln w="9525">
            <a:noFill/>
            <a:miter lim="800000"/>
            <a:headEnd/>
            <a:tailEnd/>
          </a:ln>
        </p:spPr>
      </p:pic>
      <p:pic>
        <p:nvPicPr>
          <p:cNvPr id="27" name="Picture 4"/>
          <p:cNvPicPr>
            <a:picLocks noChangeAspect="1" noChangeArrowheads="1"/>
          </p:cNvPicPr>
          <p:nvPr/>
        </p:nvPicPr>
        <p:blipFill>
          <a:blip r:embed="rId5"/>
          <a:srcRect/>
          <a:stretch>
            <a:fillRect/>
          </a:stretch>
        </p:blipFill>
        <p:spPr bwMode="auto">
          <a:xfrm>
            <a:off x="1295400" y="5562600"/>
            <a:ext cx="3848101" cy="609600"/>
          </a:xfrm>
          <a:prstGeom prst="rect">
            <a:avLst/>
          </a:prstGeom>
          <a:noFill/>
          <a:ln w="9525">
            <a:noFill/>
            <a:miter lim="800000"/>
            <a:headEnd/>
            <a:tailEnd/>
          </a:ln>
        </p:spPr>
      </p:pic>
      <p:sp>
        <p:nvSpPr>
          <p:cNvPr id="28" name="Cloud Callout 27"/>
          <p:cNvSpPr/>
          <p:nvPr/>
        </p:nvSpPr>
        <p:spPr>
          <a:xfrm>
            <a:off x="6172200" y="5029200"/>
            <a:ext cx="2590800" cy="990600"/>
          </a:xfrm>
          <a:prstGeom prst="cloudCallout">
            <a:avLst>
              <a:gd name="adj1" fmla="val -94541"/>
              <a:gd name="adj2" fmla="val 24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Number of within-group Interactions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65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19" grpId="0"/>
      <p:bldP spid="19" grpId="1"/>
      <p:bldP spid="19" grpId="2"/>
      <p:bldP spid="25"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vs. Social Media</a:t>
            </a:r>
            <a:endParaRPr lang="en-US" dirty="0"/>
          </a:p>
        </p:txBody>
      </p:sp>
      <p:sp>
        <p:nvSpPr>
          <p:cNvPr id="3" name="Text Placeholder 2"/>
          <p:cNvSpPr>
            <a:spLocks noGrp="1"/>
          </p:cNvSpPr>
          <p:nvPr>
            <p:ph type="body" idx="1"/>
          </p:nvPr>
        </p:nvSpPr>
        <p:spPr>
          <a:xfrm>
            <a:off x="533400" y="1066800"/>
            <a:ext cx="4040188" cy="639762"/>
          </a:xfrm>
        </p:spPr>
        <p:txBody>
          <a:bodyPr/>
          <a:lstStyle/>
          <a:p>
            <a:r>
              <a:rPr lang="en-US" dirty="0" smtClean="0"/>
              <a:t>Traditional Media</a:t>
            </a:r>
            <a:endParaRPr lang="en-US" dirty="0"/>
          </a:p>
        </p:txBody>
      </p:sp>
      <p:sp>
        <p:nvSpPr>
          <p:cNvPr id="4" name="Content Placeholder 3"/>
          <p:cNvSpPr>
            <a:spLocks noGrp="1"/>
          </p:cNvSpPr>
          <p:nvPr>
            <p:ph sz="half" idx="2"/>
          </p:nvPr>
        </p:nvSpPr>
        <p:spPr>
          <a:xfrm>
            <a:off x="533400" y="1828800"/>
            <a:ext cx="4040188" cy="3951288"/>
          </a:xfrm>
        </p:spPr>
        <p:txBody>
          <a:bodyPr/>
          <a:lstStyle/>
          <a:p>
            <a:r>
              <a:rPr lang="en-US" dirty="0" smtClean="0"/>
              <a:t>Broadcast media</a:t>
            </a:r>
          </a:p>
          <a:p>
            <a:pPr lvl="1"/>
            <a:r>
              <a:rPr lang="en-US" dirty="0" smtClean="0"/>
              <a:t>One-to-Many</a:t>
            </a:r>
          </a:p>
          <a:p>
            <a:pPr lvl="2"/>
            <a:r>
              <a:rPr lang="en-US" dirty="0" smtClean="0"/>
              <a:t>Radio</a:t>
            </a:r>
          </a:p>
          <a:p>
            <a:pPr lvl="2"/>
            <a:r>
              <a:rPr lang="en-US" dirty="0" smtClean="0"/>
              <a:t>Television</a:t>
            </a:r>
          </a:p>
          <a:p>
            <a:pPr lvl="2"/>
            <a:r>
              <a:rPr lang="en-US" dirty="0" smtClean="0"/>
              <a:t>Newspapers</a:t>
            </a:r>
          </a:p>
          <a:p>
            <a:pPr lvl="2"/>
            <a:r>
              <a:rPr lang="en-US" dirty="0" smtClean="0"/>
              <a:t>Movies</a:t>
            </a:r>
          </a:p>
          <a:p>
            <a:r>
              <a:rPr lang="en-US" dirty="0" smtClean="0"/>
              <a:t>Communication Media</a:t>
            </a:r>
          </a:p>
          <a:p>
            <a:pPr lvl="1"/>
            <a:r>
              <a:rPr lang="en-US" dirty="0" smtClean="0"/>
              <a:t>One-to-One</a:t>
            </a:r>
          </a:p>
          <a:p>
            <a:pPr lvl="2"/>
            <a:r>
              <a:rPr lang="en-US" dirty="0" smtClean="0"/>
              <a:t>Phone calls</a:t>
            </a:r>
          </a:p>
          <a:p>
            <a:pPr lvl="2"/>
            <a:r>
              <a:rPr lang="en-US" dirty="0" smtClean="0"/>
              <a:t>Faxes</a:t>
            </a:r>
          </a:p>
          <a:p>
            <a:pPr lvl="2"/>
            <a:r>
              <a:rPr lang="en-US" dirty="0" smtClean="0"/>
              <a:t>Instant Message</a:t>
            </a:r>
          </a:p>
        </p:txBody>
      </p:sp>
      <p:sp>
        <p:nvSpPr>
          <p:cNvPr id="5" name="Text Placeholder 4"/>
          <p:cNvSpPr>
            <a:spLocks noGrp="1"/>
          </p:cNvSpPr>
          <p:nvPr>
            <p:ph type="body" sz="quarter" idx="3"/>
          </p:nvPr>
        </p:nvSpPr>
        <p:spPr>
          <a:xfrm>
            <a:off x="4648200" y="1066800"/>
            <a:ext cx="4041775" cy="639762"/>
          </a:xfrm>
        </p:spPr>
        <p:txBody>
          <a:bodyPr/>
          <a:lstStyle/>
          <a:p>
            <a:r>
              <a:rPr lang="en-US" dirty="0" smtClean="0"/>
              <a:t>Social Media</a:t>
            </a:r>
            <a:endParaRPr lang="en-US" dirty="0"/>
          </a:p>
        </p:txBody>
      </p:sp>
      <p:sp>
        <p:nvSpPr>
          <p:cNvPr id="6" name="Content Placeholder 5"/>
          <p:cNvSpPr>
            <a:spLocks noGrp="1"/>
          </p:cNvSpPr>
          <p:nvPr>
            <p:ph sz="quarter" idx="4"/>
          </p:nvPr>
        </p:nvSpPr>
        <p:spPr>
          <a:xfrm>
            <a:off x="4648200" y="1828800"/>
            <a:ext cx="4041775" cy="3951288"/>
          </a:xfrm>
        </p:spPr>
        <p:txBody>
          <a:bodyPr/>
          <a:lstStyle/>
          <a:p>
            <a:r>
              <a:rPr lang="en-US" dirty="0" smtClean="0"/>
              <a:t>MySpace</a:t>
            </a:r>
          </a:p>
          <a:p>
            <a:r>
              <a:rPr lang="en-US" dirty="0" err="1" smtClean="0"/>
              <a:t>Facebook</a:t>
            </a:r>
            <a:endParaRPr lang="en-US" dirty="0" smtClean="0"/>
          </a:p>
          <a:p>
            <a:r>
              <a:rPr lang="en-US" dirty="0" smtClean="0"/>
              <a:t>Twitter</a:t>
            </a:r>
          </a:p>
          <a:p>
            <a:r>
              <a:rPr lang="en-US" dirty="0" smtClean="0"/>
              <a:t>Blog</a:t>
            </a:r>
          </a:p>
          <a:p>
            <a:r>
              <a:rPr lang="en-US" dirty="0" smtClean="0"/>
              <a:t>Many-to-Many</a:t>
            </a:r>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Laplacian</a:t>
            </a:r>
            <a:endParaRPr lang="en-US" dirty="0"/>
          </a:p>
        </p:txBody>
      </p:sp>
      <p:sp>
        <p:nvSpPr>
          <p:cNvPr id="3" name="Content Placeholder 2"/>
          <p:cNvSpPr>
            <a:spLocks noGrp="1"/>
          </p:cNvSpPr>
          <p:nvPr>
            <p:ph idx="1"/>
          </p:nvPr>
        </p:nvSpPr>
        <p:spPr/>
        <p:txBody>
          <a:bodyPr/>
          <a:lstStyle/>
          <a:p>
            <a:r>
              <a:rPr lang="en-US" sz="2400" dirty="0" smtClean="0"/>
              <a:t>Can be relaxed into the following min-trace problem</a:t>
            </a:r>
          </a:p>
          <a:p>
            <a:endParaRPr lang="en-US" dirty="0" smtClean="0"/>
          </a:p>
          <a:p>
            <a:r>
              <a:rPr lang="en-US" sz="2400" dirty="0" smtClean="0"/>
              <a:t>L is the (normalized) </a:t>
            </a:r>
            <a:r>
              <a:rPr lang="en-US" sz="2400" dirty="0" smtClean="0">
                <a:solidFill>
                  <a:srgbClr val="0000FF"/>
                </a:solidFill>
              </a:rPr>
              <a:t>Graph </a:t>
            </a:r>
            <a:r>
              <a:rPr lang="en-US" sz="2400" dirty="0" err="1" smtClean="0">
                <a:solidFill>
                  <a:srgbClr val="0000FF"/>
                </a:solidFill>
              </a:rPr>
              <a:t>Laplacian</a:t>
            </a:r>
            <a:endParaRPr lang="en-US" sz="2400" dirty="0" smtClean="0">
              <a:solidFill>
                <a:srgbClr val="0000FF"/>
              </a:solidFill>
            </a:endParaRPr>
          </a:p>
          <a:p>
            <a:endParaRPr lang="en-US" sz="2400" dirty="0" smtClean="0">
              <a:solidFill>
                <a:srgbClr val="0000FF"/>
              </a:solidFill>
            </a:endParaRPr>
          </a:p>
          <a:p>
            <a:endParaRPr lang="en-US" sz="2400" dirty="0" smtClean="0">
              <a:solidFill>
                <a:srgbClr val="0000FF"/>
              </a:solidFill>
            </a:endParaRPr>
          </a:p>
          <a:p>
            <a:endParaRPr lang="en-US" sz="2400" dirty="0" smtClean="0">
              <a:solidFill>
                <a:srgbClr val="0000FF"/>
              </a:solidFill>
            </a:endParaRPr>
          </a:p>
          <a:p>
            <a:r>
              <a:rPr lang="en-US" sz="2400" dirty="0" smtClean="0">
                <a:solidFill>
                  <a:srgbClr val="0000FF"/>
                </a:solidFill>
              </a:rPr>
              <a:t>Solution: </a:t>
            </a:r>
            <a:r>
              <a:rPr lang="en-US" sz="2400" dirty="0" smtClean="0"/>
              <a:t>S are the eigenvectors of L with smallest      </a:t>
            </a:r>
            <a:r>
              <a:rPr lang="en-US" sz="2400" dirty="0" err="1" smtClean="0"/>
              <a:t>eigenvalues</a:t>
            </a:r>
            <a:r>
              <a:rPr lang="en-US" sz="2400" dirty="0" smtClean="0"/>
              <a:t> (except the first one)</a:t>
            </a:r>
          </a:p>
          <a:p>
            <a:r>
              <a:rPr lang="en-US" sz="2400" dirty="0" smtClean="0"/>
              <a:t>Post-Processing: apply k-means to S</a:t>
            </a:r>
          </a:p>
          <a:p>
            <a:r>
              <a:rPr lang="en-US" sz="2400" dirty="0" smtClean="0"/>
              <a:t>a.k.a.</a:t>
            </a:r>
            <a:r>
              <a:rPr lang="en-US" sz="2400" dirty="0" smtClean="0">
                <a:solidFill>
                  <a:srgbClr val="FF0000"/>
                </a:solidFill>
              </a:rPr>
              <a:t>Spectral Clustering</a:t>
            </a:r>
            <a:r>
              <a:rPr lang="en-US" sz="2400" dirty="0" smtClean="0">
                <a:solidFill>
                  <a:srgbClr val="0000FF"/>
                </a:solidFill>
              </a:rPr>
              <a:t/>
            </a:r>
            <a:br>
              <a:rPr lang="en-US" sz="2400" dirty="0" smtClean="0">
                <a:solidFill>
                  <a:srgbClr val="0000FF"/>
                </a:solidFill>
              </a:rPr>
            </a:br>
            <a:endParaRPr lang="en-US" sz="2400" dirty="0" smtClean="0">
              <a:solidFill>
                <a:srgbClr val="0000FF"/>
              </a:solidFill>
            </a:endParaRPr>
          </a:p>
          <a:p>
            <a:endParaRPr lang="en-US" sz="2400" dirty="0" smtClean="0">
              <a:solidFill>
                <a:srgbClr val="0000FF"/>
              </a:solidFill>
            </a:endParaRPr>
          </a:p>
          <a:p>
            <a:endParaRPr lang="en-US" sz="2400" dirty="0">
              <a:solidFill>
                <a:srgbClr val="0000FF"/>
              </a:solidFill>
            </a:endParaRPr>
          </a:p>
        </p:txBody>
      </p:sp>
      <p:pic>
        <p:nvPicPr>
          <p:cNvPr id="62467" name="Picture 3"/>
          <p:cNvPicPr>
            <a:picLocks noChangeAspect="1" noChangeArrowheads="1"/>
          </p:cNvPicPr>
          <p:nvPr/>
        </p:nvPicPr>
        <p:blipFill>
          <a:blip r:embed="rId3"/>
          <a:srcRect/>
          <a:stretch>
            <a:fillRect/>
          </a:stretch>
        </p:blipFill>
        <p:spPr bwMode="auto">
          <a:xfrm>
            <a:off x="2209800" y="1981200"/>
            <a:ext cx="3886200" cy="586186"/>
          </a:xfrm>
          <a:prstGeom prst="rect">
            <a:avLst/>
          </a:prstGeom>
          <a:noFill/>
          <a:ln w="9525">
            <a:noFill/>
            <a:miter lim="800000"/>
            <a:headEnd/>
            <a:tailEnd/>
          </a:ln>
          <a:effectLst/>
        </p:spPr>
      </p:pic>
      <p:pic>
        <p:nvPicPr>
          <p:cNvPr id="482309" name="Picture 5"/>
          <p:cNvPicPr>
            <a:picLocks noChangeAspect="1" noChangeArrowheads="1"/>
          </p:cNvPicPr>
          <p:nvPr/>
        </p:nvPicPr>
        <p:blipFill>
          <a:blip r:embed="rId4"/>
          <a:srcRect/>
          <a:stretch>
            <a:fillRect/>
          </a:stretch>
        </p:blipFill>
        <p:spPr bwMode="auto">
          <a:xfrm>
            <a:off x="990600" y="3124200"/>
            <a:ext cx="4607445" cy="762000"/>
          </a:xfrm>
          <a:prstGeom prst="rect">
            <a:avLst/>
          </a:prstGeom>
          <a:noFill/>
          <a:ln w="9525">
            <a:noFill/>
            <a:miter lim="800000"/>
            <a:headEnd/>
            <a:tailEnd/>
          </a:ln>
        </p:spPr>
      </p:pic>
      <p:pic>
        <p:nvPicPr>
          <p:cNvPr id="482311" name="Picture 7"/>
          <p:cNvPicPr>
            <a:picLocks noChangeAspect="1" noChangeArrowheads="1"/>
          </p:cNvPicPr>
          <p:nvPr/>
        </p:nvPicPr>
        <p:blipFill>
          <a:blip r:embed="rId5"/>
          <a:srcRect/>
          <a:stretch>
            <a:fillRect/>
          </a:stretch>
        </p:blipFill>
        <p:spPr bwMode="auto">
          <a:xfrm>
            <a:off x="6029325" y="2819400"/>
            <a:ext cx="3114675" cy="147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Modularity Maximization</a:t>
            </a:r>
            <a:endParaRPr lang="en-US" sz="4000" dirty="0"/>
          </a:p>
        </p:txBody>
      </p:sp>
      <p:sp>
        <p:nvSpPr>
          <p:cNvPr id="3" name="Content Placeholder 2"/>
          <p:cNvSpPr>
            <a:spLocks noGrp="1"/>
          </p:cNvSpPr>
          <p:nvPr>
            <p:ph idx="1"/>
          </p:nvPr>
        </p:nvSpPr>
        <p:spPr/>
        <p:txBody>
          <a:bodyPr/>
          <a:lstStyle/>
          <a:p>
            <a:r>
              <a:rPr lang="en-US" sz="2400" dirty="0" smtClean="0">
                <a:solidFill>
                  <a:srgbClr val="FF0000"/>
                </a:solidFill>
              </a:rPr>
              <a:t>Modularity </a:t>
            </a:r>
            <a:r>
              <a:rPr lang="en-US" sz="2400" dirty="0" smtClean="0"/>
              <a:t>measures the group interactions compared with the </a:t>
            </a:r>
            <a:r>
              <a:rPr lang="en-US" sz="2400" dirty="0" smtClean="0">
                <a:solidFill>
                  <a:srgbClr val="0000FF"/>
                </a:solidFill>
              </a:rPr>
              <a:t>expected random connections</a:t>
            </a:r>
            <a:r>
              <a:rPr lang="en-US" sz="2400" dirty="0" smtClean="0"/>
              <a:t> in the group </a:t>
            </a:r>
          </a:p>
          <a:p>
            <a:r>
              <a:rPr lang="en-US" sz="2400" dirty="0" smtClean="0"/>
              <a:t>In a network with m edges, for two nodes with degree </a:t>
            </a:r>
            <a:r>
              <a:rPr lang="en-US" sz="2400" dirty="0" err="1" smtClean="0"/>
              <a:t>d</a:t>
            </a:r>
            <a:r>
              <a:rPr lang="en-US" sz="2400" baseline="-25000" dirty="0" err="1" smtClean="0"/>
              <a:t>i</a:t>
            </a:r>
            <a:r>
              <a:rPr lang="en-US" sz="2400" dirty="0" smtClean="0"/>
              <a:t> and </a:t>
            </a:r>
            <a:r>
              <a:rPr lang="en-US" sz="2400" dirty="0" err="1" smtClean="0"/>
              <a:t>d</a:t>
            </a:r>
            <a:r>
              <a:rPr lang="en-US" sz="2400" baseline="-25000" dirty="0" err="1" smtClean="0"/>
              <a:t>j</a:t>
            </a:r>
            <a:r>
              <a:rPr lang="en-US" sz="2400" baseline="-25000" dirty="0" smtClean="0"/>
              <a:t> , </a:t>
            </a:r>
            <a:r>
              <a:rPr lang="en-US" sz="2400" dirty="0" smtClean="0"/>
              <a:t>the expected random connections between them are</a:t>
            </a:r>
          </a:p>
          <a:p>
            <a:r>
              <a:rPr lang="en-US" sz="2400" dirty="0" smtClean="0"/>
              <a:t> The interaction utility in a group:</a:t>
            </a:r>
          </a:p>
          <a:p>
            <a:pPr>
              <a:buNone/>
            </a:pPr>
            <a:endParaRPr lang="en-US" sz="2400" dirty="0" smtClean="0"/>
          </a:p>
          <a:p>
            <a:pPr>
              <a:buNone/>
            </a:pPr>
            <a:endParaRPr lang="en-US" sz="2400" dirty="0" smtClean="0"/>
          </a:p>
          <a:p>
            <a:r>
              <a:rPr lang="en-US" sz="2400" dirty="0" smtClean="0"/>
              <a:t>To partition the group into multiple groups, we maximize</a:t>
            </a:r>
          </a:p>
          <a:p>
            <a:endParaRPr lang="en-US" sz="2400" dirty="0" smtClean="0"/>
          </a:p>
          <a:p>
            <a:endParaRPr lang="en-US" sz="2400" dirty="0" smtClean="0"/>
          </a:p>
          <a:p>
            <a:endParaRPr lang="en-US" sz="2400" dirty="0" smtClean="0"/>
          </a:p>
          <a:p>
            <a:endParaRPr lang="en-US" sz="2400" dirty="0" smtClean="0"/>
          </a:p>
          <a:p>
            <a:endParaRPr lang="en-US" sz="2400" dirty="0" smtClean="0"/>
          </a:p>
        </p:txBody>
      </p:sp>
      <p:pic>
        <p:nvPicPr>
          <p:cNvPr id="63491" name="Picture 3"/>
          <p:cNvPicPr>
            <a:picLocks noChangeAspect="1" noChangeArrowheads="1"/>
          </p:cNvPicPr>
          <p:nvPr/>
        </p:nvPicPr>
        <p:blipFill>
          <a:blip r:embed="rId3"/>
          <a:srcRect l="42927"/>
          <a:stretch>
            <a:fillRect/>
          </a:stretch>
        </p:blipFill>
        <p:spPr bwMode="auto">
          <a:xfrm>
            <a:off x="3048000" y="3200400"/>
            <a:ext cx="1114425" cy="476250"/>
          </a:xfrm>
          <a:prstGeom prst="rect">
            <a:avLst/>
          </a:prstGeom>
          <a:noFill/>
          <a:ln w="9525">
            <a:noFill/>
            <a:miter lim="800000"/>
            <a:headEnd/>
            <a:tailEnd/>
          </a:ln>
          <a:effectLst/>
        </p:spPr>
      </p:pic>
      <p:pic>
        <p:nvPicPr>
          <p:cNvPr id="9" name="Picture 2"/>
          <p:cNvPicPr>
            <a:picLocks noChangeAspect="1" noChangeArrowheads="1"/>
          </p:cNvPicPr>
          <p:nvPr/>
        </p:nvPicPr>
        <p:blipFill>
          <a:blip r:embed="rId4"/>
          <a:srcRect l="28172" t="6127" r="27080" b="6346"/>
          <a:stretch>
            <a:fillRect/>
          </a:stretch>
        </p:blipFill>
        <p:spPr bwMode="auto">
          <a:xfrm>
            <a:off x="6477000" y="2895600"/>
            <a:ext cx="1812036" cy="2209800"/>
          </a:xfrm>
          <a:prstGeom prst="rect">
            <a:avLst/>
          </a:prstGeom>
          <a:noFill/>
          <a:ln w="9525">
            <a:noFill/>
            <a:miter lim="800000"/>
            <a:headEnd/>
            <a:tailEnd/>
          </a:ln>
          <a:effectLst/>
        </p:spPr>
      </p:pic>
      <p:sp>
        <p:nvSpPr>
          <p:cNvPr id="10" name="TextBox 9"/>
          <p:cNvSpPr txBox="1"/>
          <p:nvPr/>
        </p:nvSpPr>
        <p:spPr>
          <a:xfrm>
            <a:off x="6172200" y="5181600"/>
            <a:ext cx="29718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smtClean="0"/>
              <a:t>Expected Number of </a:t>
            </a:r>
          </a:p>
          <a:p>
            <a:pPr algn="ctr"/>
            <a:r>
              <a:rPr lang="en-US" dirty="0" smtClean="0"/>
              <a:t>edges between 6 and 9 is </a:t>
            </a:r>
          </a:p>
          <a:p>
            <a:pPr algn="ctr"/>
            <a:r>
              <a:rPr lang="en-US" dirty="0" smtClean="0"/>
              <a:t>5*3/(2*17) = 15/34 </a:t>
            </a:r>
            <a:endParaRPr lang="en-US" dirty="0"/>
          </a:p>
        </p:txBody>
      </p:sp>
      <p:pic>
        <p:nvPicPr>
          <p:cNvPr id="11" name="Picture 4"/>
          <p:cNvPicPr>
            <a:picLocks noChangeAspect="1" noChangeArrowheads="1"/>
          </p:cNvPicPr>
          <p:nvPr/>
        </p:nvPicPr>
        <p:blipFill>
          <a:blip r:embed="rId5"/>
          <a:srcRect/>
          <a:stretch>
            <a:fillRect/>
          </a:stretch>
        </p:blipFill>
        <p:spPr bwMode="auto">
          <a:xfrm>
            <a:off x="2438400" y="4038600"/>
            <a:ext cx="2300289" cy="685800"/>
          </a:xfrm>
          <a:prstGeom prst="rect">
            <a:avLst/>
          </a:prstGeom>
          <a:noFill/>
          <a:ln w="9525">
            <a:noFill/>
            <a:miter lim="800000"/>
            <a:headEnd/>
            <a:tailEnd/>
          </a:ln>
          <a:effectLst/>
        </p:spPr>
      </p:pic>
      <p:sp>
        <p:nvSpPr>
          <p:cNvPr id="13" name="TextBox 12"/>
          <p:cNvSpPr txBox="1"/>
          <p:nvPr/>
        </p:nvSpPr>
        <p:spPr>
          <a:xfrm>
            <a:off x="1752600" y="5486400"/>
            <a:ext cx="977583" cy="523220"/>
          </a:xfrm>
          <a:prstGeom prst="rect">
            <a:avLst/>
          </a:prstGeom>
          <a:noFill/>
        </p:spPr>
        <p:txBody>
          <a:bodyPr wrap="square" rtlCol="0">
            <a:spAutoFit/>
          </a:bodyPr>
          <a:lstStyle/>
          <a:p>
            <a:r>
              <a:rPr lang="en-US" sz="2800" dirty="0" smtClean="0"/>
              <a:t>max</a:t>
            </a:r>
            <a:endParaRPr lang="en-US" sz="2800" dirty="0"/>
          </a:p>
        </p:txBody>
      </p:sp>
      <p:pic>
        <p:nvPicPr>
          <p:cNvPr id="14" name="Picture 2"/>
          <p:cNvPicPr>
            <a:picLocks noChangeAspect="1" noChangeArrowheads="1"/>
          </p:cNvPicPr>
          <p:nvPr/>
        </p:nvPicPr>
        <p:blipFill>
          <a:blip r:embed="rId6"/>
          <a:srcRect/>
          <a:stretch>
            <a:fillRect/>
          </a:stretch>
        </p:blipFill>
        <p:spPr bwMode="auto">
          <a:xfrm>
            <a:off x="2667000" y="5410200"/>
            <a:ext cx="3352800" cy="72726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Matrix</a:t>
            </a:r>
            <a:endParaRPr lang="en-US" dirty="0"/>
          </a:p>
        </p:txBody>
      </p:sp>
      <p:sp>
        <p:nvSpPr>
          <p:cNvPr id="3" name="Content Placeholder 2"/>
          <p:cNvSpPr>
            <a:spLocks noGrp="1"/>
          </p:cNvSpPr>
          <p:nvPr>
            <p:ph idx="1"/>
          </p:nvPr>
        </p:nvSpPr>
        <p:spPr>
          <a:xfrm>
            <a:off x="457200" y="1447800"/>
            <a:ext cx="8229600" cy="4683125"/>
          </a:xfrm>
        </p:spPr>
        <p:txBody>
          <a:bodyPr/>
          <a:lstStyle/>
          <a:p>
            <a:r>
              <a:rPr lang="en-US" sz="2400" dirty="0" smtClean="0"/>
              <a:t>The modularity maximization can also be formulated in matrix form</a:t>
            </a:r>
          </a:p>
          <a:p>
            <a:endParaRPr lang="en-US" sz="2400" dirty="0" smtClean="0"/>
          </a:p>
          <a:p>
            <a:endParaRPr lang="en-US" sz="2400" dirty="0" smtClean="0"/>
          </a:p>
          <a:p>
            <a:r>
              <a:rPr lang="en-US" sz="2400" dirty="0" smtClean="0"/>
              <a:t>B is the modularity matrix </a:t>
            </a:r>
          </a:p>
          <a:p>
            <a:endParaRPr lang="en-US" sz="2400" dirty="0" smtClean="0"/>
          </a:p>
          <a:p>
            <a:endParaRPr lang="en-US" sz="2400" dirty="0" smtClean="0"/>
          </a:p>
          <a:p>
            <a:r>
              <a:rPr lang="en-US" sz="2400" dirty="0" smtClean="0">
                <a:solidFill>
                  <a:srgbClr val="0000FF"/>
                </a:solidFill>
              </a:rPr>
              <a:t>Solution:  </a:t>
            </a:r>
            <a:r>
              <a:rPr lang="en-US" sz="2400" dirty="0" smtClean="0"/>
              <a:t>top eigenvectors of the modularity matrix</a:t>
            </a:r>
          </a:p>
          <a:p>
            <a:endParaRPr lang="en-US" sz="2400" dirty="0" smtClean="0"/>
          </a:p>
          <a:p>
            <a:endParaRPr lang="en-US" sz="2400" dirty="0"/>
          </a:p>
        </p:txBody>
      </p:sp>
      <p:pic>
        <p:nvPicPr>
          <p:cNvPr id="542722" name="Picture 2"/>
          <p:cNvPicPr>
            <a:picLocks noChangeAspect="1" noChangeArrowheads="1"/>
          </p:cNvPicPr>
          <p:nvPr/>
        </p:nvPicPr>
        <p:blipFill>
          <a:blip r:embed="rId2"/>
          <a:srcRect/>
          <a:stretch>
            <a:fillRect/>
          </a:stretch>
        </p:blipFill>
        <p:spPr bwMode="auto">
          <a:xfrm>
            <a:off x="2895601" y="2209800"/>
            <a:ext cx="2971800" cy="892715"/>
          </a:xfrm>
          <a:prstGeom prst="rect">
            <a:avLst/>
          </a:prstGeom>
          <a:noFill/>
          <a:ln w="9525">
            <a:noFill/>
            <a:miter lim="800000"/>
            <a:headEnd/>
            <a:tailEnd/>
          </a:ln>
          <a:effectLst/>
        </p:spPr>
      </p:pic>
      <p:pic>
        <p:nvPicPr>
          <p:cNvPr id="542723" name="Picture 3"/>
          <p:cNvPicPr>
            <a:picLocks noChangeAspect="1" noChangeArrowheads="1"/>
          </p:cNvPicPr>
          <p:nvPr/>
        </p:nvPicPr>
        <p:blipFill>
          <a:blip r:embed="rId3"/>
          <a:srcRect/>
          <a:stretch>
            <a:fillRect/>
          </a:stretch>
        </p:blipFill>
        <p:spPr bwMode="auto">
          <a:xfrm>
            <a:off x="2819400" y="3657600"/>
            <a:ext cx="3600450" cy="495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Properties of Modularity</a:t>
            </a:r>
            <a:endParaRPr lang="en-US" dirty="0"/>
          </a:p>
        </p:txBody>
      </p:sp>
      <p:sp>
        <p:nvSpPr>
          <p:cNvPr id="3" name="Content Placeholder 2"/>
          <p:cNvSpPr>
            <a:spLocks noGrp="1"/>
          </p:cNvSpPr>
          <p:nvPr>
            <p:ph idx="1"/>
          </p:nvPr>
        </p:nvSpPr>
        <p:spPr/>
        <p:txBody>
          <a:bodyPr/>
          <a:lstStyle/>
          <a:p>
            <a:r>
              <a:rPr lang="en-US" sz="2800" dirty="0" smtClean="0"/>
              <a:t>Properties of modularity:</a:t>
            </a:r>
          </a:p>
          <a:p>
            <a:pPr lvl="1"/>
            <a:r>
              <a:rPr lang="en-US" sz="2400" dirty="0" smtClean="0"/>
              <a:t>Between (-1, 1)</a:t>
            </a:r>
          </a:p>
          <a:p>
            <a:pPr lvl="1"/>
            <a:r>
              <a:rPr lang="en-US" sz="2400" dirty="0" smtClean="0"/>
              <a:t>Modularity = 0 If all nodes are clustered into one group</a:t>
            </a:r>
          </a:p>
          <a:p>
            <a:pPr lvl="1"/>
            <a:r>
              <a:rPr lang="en-US" sz="2400" dirty="0" smtClean="0"/>
              <a:t>Can automatically determine optimal number of clusters</a:t>
            </a:r>
          </a:p>
          <a:p>
            <a:r>
              <a:rPr lang="en-US" sz="2800" dirty="0" smtClean="0"/>
              <a:t>Resolution limit  of modularity</a:t>
            </a:r>
          </a:p>
          <a:p>
            <a:pPr lvl="1"/>
            <a:r>
              <a:rPr lang="en-US" sz="2400" dirty="0" smtClean="0"/>
              <a:t>Modularity maximization might return a community consists multiple small modules</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Factorization Form</a:t>
            </a:r>
            <a:endParaRPr lang="en-US" dirty="0"/>
          </a:p>
        </p:txBody>
      </p:sp>
      <p:sp>
        <p:nvSpPr>
          <p:cNvPr id="3" name="Content Placeholder 2"/>
          <p:cNvSpPr>
            <a:spLocks noGrp="1"/>
          </p:cNvSpPr>
          <p:nvPr>
            <p:ph idx="1"/>
          </p:nvPr>
        </p:nvSpPr>
        <p:spPr/>
        <p:txBody>
          <a:bodyPr/>
          <a:lstStyle/>
          <a:p>
            <a:r>
              <a:rPr lang="en-US" sz="2400" dirty="0" smtClean="0"/>
              <a:t>For  latent space models, block models, spectral clustering and modularity maximization</a:t>
            </a:r>
          </a:p>
          <a:p>
            <a:r>
              <a:rPr lang="en-US" sz="2400" dirty="0" smtClean="0"/>
              <a:t>All can be formulated as </a:t>
            </a:r>
          </a:p>
          <a:p>
            <a:endParaRPr lang="en-US" sz="2400" dirty="0" smtClean="0"/>
          </a:p>
          <a:p>
            <a:endParaRPr lang="en-US" sz="2400" dirty="0" smtClean="0"/>
          </a:p>
          <a:p>
            <a:pPr>
              <a:buNone/>
            </a:pPr>
            <a:endParaRPr/>
          </a:p>
        </p:txBody>
      </p:sp>
      <p:sp>
        <p:nvSpPr>
          <p:cNvPr id="5" name="Left Brace 4"/>
          <p:cNvSpPr/>
          <p:nvPr/>
        </p:nvSpPr>
        <p:spPr>
          <a:xfrm>
            <a:off x="1295400" y="4114800"/>
            <a:ext cx="381000" cy="1600200"/>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p:cNvSpPr txBox="1"/>
          <p:nvPr/>
        </p:nvSpPr>
        <p:spPr>
          <a:xfrm>
            <a:off x="685800" y="4724400"/>
            <a:ext cx="569387" cy="461665"/>
          </a:xfrm>
          <a:prstGeom prst="rect">
            <a:avLst/>
          </a:prstGeom>
          <a:noFill/>
        </p:spPr>
        <p:txBody>
          <a:bodyPr wrap="none" rtlCol="0">
            <a:spAutoFit/>
          </a:bodyPr>
          <a:lstStyle/>
          <a:p>
            <a:r>
              <a:rPr lang="en-US" sz="2400" dirty="0" smtClean="0"/>
              <a:t>X=</a:t>
            </a:r>
            <a:endParaRPr lang="en-US" sz="2400" dirty="0"/>
          </a:p>
        </p:txBody>
      </p:sp>
      <p:pic>
        <p:nvPicPr>
          <p:cNvPr id="540675" name="Picture 3"/>
          <p:cNvPicPr>
            <a:picLocks noChangeAspect="1" noChangeArrowheads="1"/>
          </p:cNvPicPr>
          <p:nvPr/>
        </p:nvPicPr>
        <p:blipFill>
          <a:blip r:embed="rId3"/>
          <a:srcRect/>
          <a:stretch>
            <a:fillRect/>
          </a:stretch>
        </p:blipFill>
        <p:spPr bwMode="auto">
          <a:xfrm>
            <a:off x="2057400" y="2819400"/>
            <a:ext cx="4467225" cy="1095375"/>
          </a:xfrm>
          <a:prstGeom prst="rect">
            <a:avLst/>
          </a:prstGeom>
          <a:noFill/>
          <a:ln w="9525">
            <a:noFill/>
            <a:miter lim="800000"/>
            <a:headEnd/>
            <a:tailEnd/>
          </a:ln>
          <a:effectLst/>
        </p:spPr>
      </p:pic>
      <p:sp>
        <p:nvSpPr>
          <p:cNvPr id="8" name="TextBox 7"/>
          <p:cNvSpPr txBox="1"/>
          <p:nvPr/>
        </p:nvSpPr>
        <p:spPr>
          <a:xfrm>
            <a:off x="1752600" y="4114800"/>
            <a:ext cx="6718506" cy="1569660"/>
          </a:xfrm>
          <a:prstGeom prst="rect">
            <a:avLst/>
          </a:prstGeom>
          <a:noFill/>
        </p:spPr>
        <p:txBody>
          <a:bodyPr wrap="none" rtlCol="0">
            <a:spAutoFit/>
          </a:bodyPr>
          <a:lstStyle/>
          <a:p>
            <a:r>
              <a:rPr lang="en-US" sz="2400" dirty="0" smtClean="0"/>
              <a:t>                               (Latent Space Models) </a:t>
            </a:r>
          </a:p>
          <a:p>
            <a:r>
              <a:rPr lang="en-US" sz="2400" dirty="0" err="1" smtClean="0"/>
              <a:t>Sociomatrix</a:t>
            </a:r>
            <a:r>
              <a:rPr lang="en-US" sz="2400" dirty="0" smtClean="0"/>
              <a:t>            (Block Model Approximation)</a:t>
            </a:r>
          </a:p>
          <a:p>
            <a:r>
              <a:rPr lang="en-US" sz="2400" dirty="0" smtClean="0"/>
              <a:t>Graph </a:t>
            </a:r>
            <a:r>
              <a:rPr lang="en-US" sz="2400" dirty="0" err="1" smtClean="0"/>
              <a:t>Laplacian</a:t>
            </a:r>
            <a:r>
              <a:rPr lang="en-US" sz="2400" dirty="0" smtClean="0"/>
              <a:t>     (Cut Minimization)</a:t>
            </a:r>
          </a:p>
          <a:p>
            <a:r>
              <a:rPr lang="en-US" sz="2400" dirty="0" smtClean="0"/>
              <a:t> Modularity Matrix   (Modularity maximization)</a:t>
            </a:r>
          </a:p>
        </p:txBody>
      </p:sp>
      <p:graphicFrame>
        <p:nvGraphicFramePr>
          <p:cNvPr id="540676" name="Object 4"/>
          <p:cNvGraphicFramePr>
            <a:graphicFrameLocks noChangeAspect="1"/>
          </p:cNvGraphicFramePr>
          <p:nvPr/>
        </p:nvGraphicFramePr>
        <p:xfrm>
          <a:off x="1981200" y="4038600"/>
          <a:ext cx="874978" cy="484188"/>
        </p:xfrm>
        <a:graphic>
          <a:graphicData uri="http://schemas.openxmlformats.org/presentationml/2006/ole">
            <p:oleObj spid="_x0000_s160770" name="Equation" r:id="rId4" imgW="368280" imgH="203040" progId="Equation.3">
              <p:embed/>
            </p:oleObj>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Recap of Network-Centric Community</a:t>
            </a:r>
            <a:endParaRPr lang="en-US" sz="3600" dirty="0"/>
          </a:p>
        </p:txBody>
      </p:sp>
      <p:sp>
        <p:nvSpPr>
          <p:cNvPr id="3" name="Content Placeholder 2"/>
          <p:cNvSpPr>
            <a:spLocks noGrp="1"/>
          </p:cNvSpPr>
          <p:nvPr>
            <p:ph idx="1"/>
          </p:nvPr>
        </p:nvSpPr>
        <p:spPr/>
        <p:txBody>
          <a:bodyPr/>
          <a:lstStyle/>
          <a:p>
            <a:r>
              <a:rPr lang="en-US" sz="2400" dirty="0" smtClean="0"/>
              <a:t>Network-Centric Community Detection</a:t>
            </a:r>
          </a:p>
          <a:p>
            <a:pPr lvl="1"/>
            <a:r>
              <a:rPr lang="en-US" sz="2000" dirty="0" smtClean="0"/>
              <a:t>Groups based on Node Similarity</a:t>
            </a:r>
          </a:p>
          <a:p>
            <a:pPr lvl="1"/>
            <a:r>
              <a:rPr lang="en-US" sz="2000" dirty="0" smtClean="0"/>
              <a:t>Groups based on Latent Space Models</a:t>
            </a:r>
          </a:p>
          <a:p>
            <a:pPr lvl="1"/>
            <a:r>
              <a:rPr lang="en-US" sz="2000" dirty="0" smtClean="0"/>
              <a:t>Groups based on Cut Minimization</a:t>
            </a:r>
          </a:p>
          <a:p>
            <a:pPr lvl="1"/>
            <a:r>
              <a:rPr lang="en-US" sz="2000" dirty="0" smtClean="0"/>
              <a:t>Groups based on Block-Model Approximation</a:t>
            </a:r>
          </a:p>
          <a:p>
            <a:pPr lvl="1"/>
            <a:r>
              <a:rPr lang="en-US" sz="2000" dirty="0" smtClean="0"/>
              <a:t>Groups based on Modularity maximization</a:t>
            </a:r>
          </a:p>
          <a:p>
            <a:r>
              <a:rPr lang="en-US" sz="2400" dirty="0" smtClean="0">
                <a:solidFill>
                  <a:srgbClr val="0000FF"/>
                </a:solidFill>
              </a:rPr>
              <a:t>Goal</a:t>
            </a:r>
            <a:r>
              <a:rPr lang="en-US" sz="2400" dirty="0" smtClean="0"/>
              <a:t>: Partition network nodes into several disjoint sets</a:t>
            </a:r>
          </a:p>
          <a:p>
            <a:r>
              <a:rPr lang="en-US" sz="2400" dirty="0" smtClean="0">
                <a:solidFill>
                  <a:srgbClr val="0000FF"/>
                </a:solidFill>
              </a:rPr>
              <a:t>Limitation: </a:t>
            </a:r>
            <a:r>
              <a:rPr lang="en-US" sz="2400" dirty="0" smtClean="0"/>
              <a:t>Require the user to specify the number of communities beforehand</a:t>
            </a:r>
          </a:p>
          <a:p>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Hierarchy-Centric Community Detection</a:t>
            </a:r>
            <a:endParaRPr lang="en-US" sz="3600" dirty="0"/>
          </a:p>
        </p:txBody>
      </p:sp>
      <p:graphicFrame>
        <p:nvGraphicFramePr>
          <p:cNvPr id="6" name="Content Placeholder 5"/>
          <p:cNvGraphicFramePr>
            <a:graphicFrameLocks noGrp="1"/>
          </p:cNvGraphicFramePr>
          <p:nvPr>
            <p:ph idx="1"/>
          </p:nvPr>
        </p:nvGraphicFramePr>
        <p:xfrm>
          <a:off x="457200" y="990600"/>
          <a:ext cx="8305800" cy="514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Hierarchy-Centric Community Detection</a:t>
            </a:r>
            <a:endParaRPr lang="en-US" sz="3600" dirty="0"/>
          </a:p>
        </p:txBody>
      </p:sp>
      <p:sp>
        <p:nvSpPr>
          <p:cNvPr id="3" name="Content Placeholder 2"/>
          <p:cNvSpPr>
            <a:spLocks noGrp="1"/>
          </p:cNvSpPr>
          <p:nvPr>
            <p:ph idx="1"/>
          </p:nvPr>
        </p:nvSpPr>
        <p:spPr/>
        <p:txBody>
          <a:bodyPr/>
          <a:lstStyle/>
          <a:p>
            <a:r>
              <a:rPr lang="en-US" sz="2800" dirty="0" smtClean="0">
                <a:solidFill>
                  <a:srgbClr val="0000FF"/>
                </a:solidFill>
              </a:rPr>
              <a:t>Goal: </a:t>
            </a:r>
            <a:r>
              <a:rPr lang="en-US" sz="2800" dirty="0" smtClean="0"/>
              <a:t>Build a hierarchical structure of communities based on network topology</a:t>
            </a:r>
          </a:p>
          <a:p>
            <a:endParaRPr lang="en-US" sz="2800" dirty="0" smtClean="0"/>
          </a:p>
          <a:p>
            <a:r>
              <a:rPr lang="en-US" sz="2800" dirty="0" smtClean="0"/>
              <a:t>Facilitate the analysis at different resolutions</a:t>
            </a:r>
          </a:p>
          <a:p>
            <a:endParaRPr lang="en-US" sz="2800" dirty="0" smtClean="0"/>
          </a:p>
          <a:p>
            <a:r>
              <a:rPr lang="en-US" sz="2800" dirty="0" smtClean="0"/>
              <a:t>Representative Approaches:</a:t>
            </a:r>
          </a:p>
          <a:p>
            <a:pPr lvl="1"/>
            <a:r>
              <a:rPr lang="en-US" sz="2400" dirty="0" smtClean="0"/>
              <a:t>Divisive Hierarchical Clustering</a:t>
            </a:r>
          </a:p>
          <a:p>
            <a:pPr lvl="1"/>
            <a:r>
              <a:rPr lang="en-US" sz="2400" dirty="0" smtClean="0"/>
              <a:t>Agglomerative Hierarchical Clustering</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Divisive Hierarchical Clustering</a:t>
            </a:r>
            <a:endParaRPr lang="en-US" dirty="0"/>
          </a:p>
        </p:txBody>
      </p:sp>
      <p:sp>
        <p:nvSpPr>
          <p:cNvPr id="3" name="Content Placeholder 2"/>
          <p:cNvSpPr>
            <a:spLocks noGrp="1"/>
          </p:cNvSpPr>
          <p:nvPr>
            <p:ph idx="1"/>
          </p:nvPr>
        </p:nvSpPr>
        <p:spPr/>
        <p:txBody>
          <a:bodyPr/>
          <a:lstStyle/>
          <a:p>
            <a:r>
              <a:rPr lang="en-US" sz="2400" dirty="0" smtClean="0"/>
              <a:t>Divisive Hierarchical Clustering</a:t>
            </a:r>
          </a:p>
          <a:p>
            <a:pPr lvl="1"/>
            <a:r>
              <a:rPr lang="en-US" sz="2000" dirty="0" smtClean="0"/>
              <a:t>Partition the nodes into several sets</a:t>
            </a:r>
          </a:p>
          <a:p>
            <a:pPr lvl="1"/>
            <a:r>
              <a:rPr lang="en-US" sz="2000" dirty="0" smtClean="0"/>
              <a:t>Each set is further partitioned into smaller sets</a:t>
            </a:r>
          </a:p>
          <a:p>
            <a:r>
              <a:rPr lang="en-US" sz="2000" dirty="0" smtClean="0"/>
              <a:t>Network-centric methods can be applied for partition</a:t>
            </a:r>
          </a:p>
          <a:p>
            <a:r>
              <a:rPr lang="en-US" sz="2000" dirty="0" smtClean="0"/>
              <a:t>One particular example is based on edge-</a:t>
            </a:r>
            <a:r>
              <a:rPr lang="en-US" sz="2000" dirty="0" err="1" smtClean="0"/>
              <a:t>betweenness</a:t>
            </a:r>
            <a:endParaRPr lang="en-US" sz="2000" dirty="0" smtClean="0"/>
          </a:p>
          <a:p>
            <a:r>
              <a:rPr lang="en-US" sz="2400" dirty="0" smtClean="0">
                <a:solidFill>
                  <a:srgbClr val="0000FF"/>
                </a:solidFill>
              </a:rPr>
              <a:t>Edge-</a:t>
            </a:r>
            <a:r>
              <a:rPr lang="en-US" sz="2400" dirty="0" err="1" smtClean="0">
                <a:solidFill>
                  <a:srgbClr val="0000FF"/>
                </a:solidFill>
              </a:rPr>
              <a:t>Betweenness</a:t>
            </a:r>
            <a:r>
              <a:rPr lang="en-US" sz="2400" dirty="0" smtClean="0">
                <a:solidFill>
                  <a:srgbClr val="0000FF"/>
                </a:solidFill>
              </a:rPr>
              <a:t>: </a:t>
            </a:r>
            <a:r>
              <a:rPr lang="en-US" sz="2000" dirty="0" smtClean="0"/>
              <a:t>Number of shortest paths between any pair of nodes that pass through the edge</a:t>
            </a:r>
          </a:p>
          <a:p>
            <a:r>
              <a:rPr lang="en-US" sz="2000" dirty="0" smtClean="0"/>
              <a:t>Between-group edges tend to have larger edge-</a:t>
            </a:r>
            <a:r>
              <a:rPr lang="en-US" sz="2000" dirty="0" err="1" smtClean="0"/>
              <a:t>betweenness</a:t>
            </a:r>
            <a:endParaRPr lang="en-US" sz="2000" dirty="0" smtClean="0"/>
          </a:p>
        </p:txBody>
      </p:sp>
      <p:sp>
        <p:nvSpPr>
          <p:cNvPr id="4" name="Oval 3"/>
          <p:cNvSpPr/>
          <p:nvPr/>
        </p:nvSpPr>
        <p:spPr>
          <a:xfrm>
            <a:off x="2895600" y="4724400"/>
            <a:ext cx="990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648200" y="4724400"/>
            <a:ext cx="1066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48000" y="4953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505200" y="5181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24200" y="5562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7" idx="6"/>
            <a:endCxn id="25" idx="2"/>
          </p:cNvCxnSpPr>
          <p:nvPr/>
        </p:nvCxnSpPr>
        <p:spPr>
          <a:xfrm>
            <a:off x="3810000" y="5334000"/>
            <a:ext cx="990600" cy="15240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5"/>
            <a:endCxn id="7" idx="2"/>
          </p:cNvCxnSpPr>
          <p:nvPr/>
        </p:nvCxnSpPr>
        <p:spPr>
          <a:xfrm rot="16200000" flipH="1">
            <a:off x="3346263" y="5175062"/>
            <a:ext cx="120837" cy="197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4"/>
            <a:endCxn id="8" idx="0"/>
          </p:cNvCxnSpPr>
          <p:nvPr/>
        </p:nvCxnSpPr>
        <p:spPr>
          <a:xfrm rot="16200000" flipH="1">
            <a:off x="3086100" y="53721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7"/>
            <a:endCxn id="7" idx="3"/>
          </p:cNvCxnSpPr>
          <p:nvPr/>
        </p:nvCxnSpPr>
        <p:spPr>
          <a:xfrm rot="5400000" flipH="1" flipV="1">
            <a:off x="3384363" y="5441763"/>
            <a:ext cx="165474" cy="165474"/>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029200" y="4876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334000" y="5257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800600" y="53340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05400" y="5638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3" idx="3"/>
            <a:endCxn id="25" idx="0"/>
          </p:cNvCxnSpPr>
          <p:nvPr/>
        </p:nvCxnSpPr>
        <p:spPr>
          <a:xfrm rot="5400000">
            <a:off x="4914901" y="5175063"/>
            <a:ext cx="197037" cy="12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5" idx="5"/>
            <a:endCxn id="26" idx="1"/>
          </p:cNvCxnSpPr>
          <p:nvPr/>
        </p:nvCxnSpPr>
        <p:spPr>
          <a:xfrm rot="16200000" flipH="1">
            <a:off x="5060763" y="5594163"/>
            <a:ext cx="89274" cy="89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3" idx="5"/>
            <a:endCxn id="24" idx="0"/>
          </p:cNvCxnSpPr>
          <p:nvPr/>
        </p:nvCxnSpPr>
        <p:spPr>
          <a:xfrm rot="16200000" flipH="1">
            <a:off x="5327463" y="5098862"/>
            <a:ext cx="120837" cy="197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6" idx="7"/>
            <a:endCxn id="24" idx="4"/>
          </p:cNvCxnSpPr>
          <p:nvPr/>
        </p:nvCxnSpPr>
        <p:spPr>
          <a:xfrm rot="5400000" flipH="1" flipV="1">
            <a:off x="5365563" y="5562601"/>
            <a:ext cx="120837" cy="12083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Divisive clustering on Edge-</a:t>
            </a:r>
            <a:r>
              <a:rPr lang="en-US" sz="3600" dirty="0" err="1" smtClean="0"/>
              <a:t>Betweenness</a:t>
            </a:r>
            <a:endParaRPr lang="en-US" sz="3600" dirty="0"/>
          </a:p>
        </p:txBody>
      </p:sp>
      <p:sp>
        <p:nvSpPr>
          <p:cNvPr id="3" name="Content Placeholder 2"/>
          <p:cNvSpPr>
            <a:spLocks noGrp="1"/>
          </p:cNvSpPr>
          <p:nvPr>
            <p:ph idx="1"/>
          </p:nvPr>
        </p:nvSpPr>
        <p:spPr>
          <a:xfrm>
            <a:off x="457200" y="1600201"/>
            <a:ext cx="8229600" cy="2819399"/>
          </a:xfrm>
        </p:spPr>
        <p:txBody>
          <a:bodyPr/>
          <a:lstStyle/>
          <a:p>
            <a:r>
              <a:rPr lang="en-US" sz="2400" dirty="0" smtClean="0"/>
              <a:t>Progressively remove edges with the highest </a:t>
            </a:r>
            <a:r>
              <a:rPr lang="en-US" sz="2400" dirty="0" err="1" smtClean="0"/>
              <a:t>betweenness</a:t>
            </a:r>
            <a:endParaRPr lang="en-US" sz="2400" dirty="0" smtClean="0"/>
          </a:p>
          <a:p>
            <a:pPr lvl="1"/>
            <a:r>
              <a:rPr lang="en-US" sz="2000" dirty="0" smtClean="0">
                <a:solidFill>
                  <a:srgbClr val="0000FF"/>
                </a:solidFill>
              </a:rPr>
              <a:t>Remove e(2,4), e(3, 5)</a:t>
            </a:r>
          </a:p>
          <a:p>
            <a:pPr lvl="1"/>
            <a:r>
              <a:rPr lang="en-US" sz="2000" dirty="0" smtClean="0">
                <a:solidFill>
                  <a:srgbClr val="0000FF"/>
                </a:solidFill>
              </a:rPr>
              <a:t>Remove e(4,6), e(5,6)</a:t>
            </a:r>
          </a:p>
          <a:p>
            <a:pPr lvl="1"/>
            <a:r>
              <a:rPr lang="en-US" sz="2000" dirty="0" smtClean="0">
                <a:solidFill>
                  <a:srgbClr val="0000FF"/>
                </a:solidFill>
              </a:rPr>
              <a:t>Remove e(1,2), e(2,3), e(3,1)</a:t>
            </a:r>
          </a:p>
        </p:txBody>
      </p:sp>
      <p:grpSp>
        <p:nvGrpSpPr>
          <p:cNvPr id="12" name="Group 11"/>
          <p:cNvGrpSpPr/>
          <p:nvPr/>
        </p:nvGrpSpPr>
        <p:grpSpPr>
          <a:xfrm>
            <a:off x="6934200" y="838200"/>
            <a:ext cx="1760706" cy="3124200"/>
            <a:chOff x="6858000" y="2438400"/>
            <a:chExt cx="1760706" cy="3124200"/>
          </a:xfrm>
        </p:grpSpPr>
        <p:pic>
          <p:nvPicPr>
            <p:cNvPr id="4" name="Picture 3" descr="nclan.png"/>
            <p:cNvPicPr>
              <a:picLocks noChangeAspect="1"/>
            </p:cNvPicPr>
            <p:nvPr/>
          </p:nvPicPr>
          <p:blipFill>
            <a:blip r:embed="rId2" cstate="print"/>
            <a:stretch>
              <a:fillRect/>
            </a:stretch>
          </p:blipFill>
          <p:spPr>
            <a:xfrm>
              <a:off x="6934200" y="2438400"/>
              <a:ext cx="1611619" cy="3124200"/>
            </a:xfrm>
            <a:prstGeom prst="rect">
              <a:avLst/>
            </a:prstGeom>
          </p:spPr>
        </p:pic>
        <p:sp>
          <p:nvSpPr>
            <p:cNvPr id="5" name="TextBox 4"/>
            <p:cNvSpPr txBox="1"/>
            <p:nvPr/>
          </p:nvSpPr>
          <p:spPr>
            <a:xfrm>
              <a:off x="7162800" y="2895600"/>
              <a:ext cx="312906"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6" name="TextBox 5"/>
            <p:cNvSpPr txBox="1"/>
            <p:nvPr/>
          </p:nvSpPr>
          <p:spPr>
            <a:xfrm>
              <a:off x="8001000" y="2895600"/>
              <a:ext cx="312906"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7" name="TextBox 6"/>
            <p:cNvSpPr txBox="1"/>
            <p:nvPr/>
          </p:nvSpPr>
          <p:spPr>
            <a:xfrm>
              <a:off x="7620000" y="3200400"/>
              <a:ext cx="312906" cy="369332"/>
            </a:xfrm>
            <a:prstGeom prst="rect">
              <a:avLst/>
            </a:prstGeom>
            <a:noFill/>
          </p:spPr>
          <p:txBody>
            <a:bodyPr wrap="none" rtlCol="0">
              <a:spAutoFit/>
            </a:bodyPr>
            <a:lstStyle/>
            <a:p>
              <a:r>
                <a:rPr lang="en-US" dirty="0" smtClean="0">
                  <a:solidFill>
                    <a:srgbClr val="FF0000"/>
                  </a:solidFill>
                </a:rPr>
                <a:t>3</a:t>
              </a:r>
              <a:endParaRPr lang="en-US" dirty="0">
                <a:solidFill>
                  <a:srgbClr val="FF0000"/>
                </a:solidFill>
              </a:endParaRPr>
            </a:p>
          </p:txBody>
        </p:sp>
        <p:sp>
          <p:nvSpPr>
            <p:cNvPr id="8" name="TextBox 7"/>
            <p:cNvSpPr txBox="1"/>
            <p:nvPr/>
          </p:nvSpPr>
          <p:spPr>
            <a:xfrm>
              <a:off x="6858000" y="3810000"/>
              <a:ext cx="312906" cy="369332"/>
            </a:xfrm>
            <a:prstGeom prst="rect">
              <a:avLst/>
            </a:prstGeom>
            <a:noFill/>
          </p:spPr>
          <p:txBody>
            <a:bodyPr wrap="none" rtlCol="0">
              <a:spAutoFit/>
            </a:bodyPr>
            <a:lstStyle/>
            <a:p>
              <a:r>
                <a:rPr lang="en-US" dirty="0" smtClean="0">
                  <a:solidFill>
                    <a:srgbClr val="FF0000"/>
                  </a:solidFill>
                </a:rPr>
                <a:t>5</a:t>
              </a:r>
              <a:endParaRPr lang="en-US" dirty="0">
                <a:solidFill>
                  <a:srgbClr val="FF0000"/>
                </a:solidFill>
              </a:endParaRPr>
            </a:p>
          </p:txBody>
        </p:sp>
        <p:sp>
          <p:nvSpPr>
            <p:cNvPr id="9" name="TextBox 8"/>
            <p:cNvSpPr txBox="1"/>
            <p:nvPr/>
          </p:nvSpPr>
          <p:spPr>
            <a:xfrm>
              <a:off x="8305800" y="3810000"/>
              <a:ext cx="312906" cy="369332"/>
            </a:xfrm>
            <a:prstGeom prst="rect">
              <a:avLst/>
            </a:prstGeom>
            <a:noFill/>
          </p:spPr>
          <p:txBody>
            <a:bodyPr wrap="square" rtlCol="0">
              <a:spAutoFit/>
            </a:bodyPr>
            <a:lstStyle/>
            <a:p>
              <a:r>
                <a:rPr lang="en-US" dirty="0" smtClean="0">
                  <a:solidFill>
                    <a:srgbClr val="FF0000"/>
                  </a:solidFill>
                </a:rPr>
                <a:t>5</a:t>
              </a:r>
              <a:endParaRPr lang="en-US" dirty="0">
                <a:solidFill>
                  <a:srgbClr val="FF0000"/>
                </a:solidFill>
              </a:endParaRPr>
            </a:p>
          </p:txBody>
        </p:sp>
        <p:sp>
          <p:nvSpPr>
            <p:cNvPr id="10" name="TextBox 9"/>
            <p:cNvSpPr txBox="1"/>
            <p:nvPr/>
          </p:nvSpPr>
          <p:spPr>
            <a:xfrm>
              <a:off x="7239000" y="4800600"/>
              <a:ext cx="312906" cy="369332"/>
            </a:xfrm>
            <a:prstGeom prst="rect">
              <a:avLst/>
            </a:prstGeom>
            <a:noFill/>
          </p:spPr>
          <p:txBody>
            <a:bodyPr wrap="none" rtlCol="0">
              <a:spAutoFit/>
            </a:bodyPr>
            <a:lstStyle/>
            <a:p>
              <a:r>
                <a:rPr lang="en-US" dirty="0" smtClean="0">
                  <a:solidFill>
                    <a:srgbClr val="FF0000"/>
                  </a:solidFill>
                </a:rPr>
                <a:t>4</a:t>
              </a:r>
              <a:endParaRPr lang="en-US" dirty="0">
                <a:solidFill>
                  <a:srgbClr val="FF0000"/>
                </a:solidFill>
              </a:endParaRPr>
            </a:p>
          </p:txBody>
        </p:sp>
        <p:sp>
          <p:nvSpPr>
            <p:cNvPr id="11" name="TextBox 10"/>
            <p:cNvSpPr txBox="1"/>
            <p:nvPr/>
          </p:nvSpPr>
          <p:spPr>
            <a:xfrm>
              <a:off x="7924800" y="4724400"/>
              <a:ext cx="312906" cy="369332"/>
            </a:xfrm>
            <a:prstGeom prst="rect">
              <a:avLst/>
            </a:prstGeom>
            <a:noFill/>
          </p:spPr>
          <p:txBody>
            <a:bodyPr wrap="none" rtlCol="0">
              <a:spAutoFit/>
            </a:bodyPr>
            <a:lstStyle/>
            <a:p>
              <a:r>
                <a:rPr lang="en-US" dirty="0" smtClean="0">
                  <a:solidFill>
                    <a:srgbClr val="FF0000"/>
                  </a:solidFill>
                </a:rPr>
                <a:t>4</a:t>
              </a:r>
              <a:endParaRPr lang="en-US" dirty="0">
                <a:solidFill>
                  <a:srgbClr val="FF0000"/>
                </a:solidFill>
              </a:endParaRPr>
            </a:p>
          </p:txBody>
        </p:sp>
      </p:grpSp>
      <p:sp>
        <p:nvSpPr>
          <p:cNvPr id="13" name="Oval 12"/>
          <p:cNvSpPr/>
          <p:nvPr/>
        </p:nvSpPr>
        <p:spPr>
          <a:xfrm>
            <a:off x="4191000" y="3810000"/>
            <a:ext cx="8382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root</a:t>
            </a:r>
            <a:endParaRPr lang="en-US" dirty="0">
              <a:solidFill>
                <a:schemeClr val="tx1"/>
              </a:solidFill>
            </a:endParaRPr>
          </a:p>
        </p:txBody>
      </p:sp>
      <p:sp>
        <p:nvSpPr>
          <p:cNvPr id="14" name="Oval 13"/>
          <p:cNvSpPr/>
          <p:nvPr/>
        </p:nvSpPr>
        <p:spPr>
          <a:xfrm>
            <a:off x="1981200" y="4724400"/>
            <a:ext cx="19050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V1,v2,v3</a:t>
            </a:r>
            <a:endParaRPr lang="en-US" dirty="0">
              <a:solidFill>
                <a:schemeClr val="tx1"/>
              </a:solidFill>
            </a:endParaRPr>
          </a:p>
        </p:txBody>
      </p:sp>
      <p:sp>
        <p:nvSpPr>
          <p:cNvPr id="15" name="Oval 14"/>
          <p:cNvSpPr/>
          <p:nvPr/>
        </p:nvSpPr>
        <p:spPr>
          <a:xfrm>
            <a:off x="5181600" y="4724400"/>
            <a:ext cx="19050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V4, v5, v6</a:t>
            </a:r>
            <a:endParaRPr lang="en-US" dirty="0">
              <a:solidFill>
                <a:schemeClr val="tx1"/>
              </a:solidFill>
            </a:endParaRPr>
          </a:p>
        </p:txBody>
      </p:sp>
      <p:sp>
        <p:nvSpPr>
          <p:cNvPr id="16" name="Oval 15"/>
          <p:cNvSpPr/>
          <p:nvPr/>
        </p:nvSpPr>
        <p:spPr>
          <a:xfrm>
            <a:off x="14478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a:t>
            </a:r>
            <a:endParaRPr lang="en-US" dirty="0">
              <a:solidFill>
                <a:schemeClr val="tx1"/>
              </a:solidFill>
            </a:endParaRPr>
          </a:p>
        </p:txBody>
      </p:sp>
      <p:sp>
        <p:nvSpPr>
          <p:cNvPr id="17" name="Oval 16"/>
          <p:cNvSpPr/>
          <p:nvPr/>
        </p:nvSpPr>
        <p:spPr>
          <a:xfrm>
            <a:off x="25908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v2</a:t>
            </a:r>
            <a:endParaRPr lang="en-US" dirty="0">
              <a:solidFill>
                <a:schemeClr val="tx1"/>
              </a:solidFill>
            </a:endParaRPr>
          </a:p>
        </p:txBody>
      </p:sp>
      <p:sp>
        <p:nvSpPr>
          <p:cNvPr id="18" name="Oval 17"/>
          <p:cNvSpPr/>
          <p:nvPr/>
        </p:nvSpPr>
        <p:spPr>
          <a:xfrm>
            <a:off x="35052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v3</a:t>
            </a:r>
            <a:endParaRPr lang="en-US" dirty="0">
              <a:solidFill>
                <a:schemeClr val="tx1"/>
              </a:solidFill>
            </a:endParaRPr>
          </a:p>
        </p:txBody>
      </p:sp>
      <p:sp>
        <p:nvSpPr>
          <p:cNvPr id="19" name="Oval 18"/>
          <p:cNvSpPr/>
          <p:nvPr/>
        </p:nvSpPr>
        <p:spPr>
          <a:xfrm>
            <a:off x="59436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v5</a:t>
            </a:r>
            <a:endParaRPr lang="en-US" dirty="0">
              <a:solidFill>
                <a:schemeClr val="tx1"/>
              </a:solidFill>
            </a:endParaRPr>
          </a:p>
        </p:txBody>
      </p:sp>
      <p:sp>
        <p:nvSpPr>
          <p:cNvPr id="20" name="Oval 19"/>
          <p:cNvSpPr/>
          <p:nvPr/>
        </p:nvSpPr>
        <p:spPr>
          <a:xfrm>
            <a:off x="69342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v6</a:t>
            </a:r>
            <a:endParaRPr lang="en-US" dirty="0">
              <a:solidFill>
                <a:schemeClr val="tx1"/>
              </a:solidFill>
            </a:endParaRPr>
          </a:p>
        </p:txBody>
      </p:sp>
      <p:sp>
        <p:nvSpPr>
          <p:cNvPr id="21" name="Oval 20"/>
          <p:cNvSpPr/>
          <p:nvPr/>
        </p:nvSpPr>
        <p:spPr>
          <a:xfrm>
            <a:off x="48768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v4</a:t>
            </a:r>
            <a:endParaRPr lang="en-US" dirty="0">
              <a:solidFill>
                <a:schemeClr val="tx1"/>
              </a:solidFill>
            </a:endParaRPr>
          </a:p>
        </p:txBody>
      </p:sp>
      <p:cxnSp>
        <p:nvCxnSpPr>
          <p:cNvPr id="23" name="Straight Connector 22"/>
          <p:cNvCxnSpPr>
            <a:stCxn id="13" idx="4"/>
            <a:endCxn id="14" idx="0"/>
          </p:cNvCxnSpPr>
          <p:nvPr/>
        </p:nvCxnSpPr>
        <p:spPr>
          <a:xfrm rot="5400000">
            <a:off x="3505200" y="3619500"/>
            <a:ext cx="533400" cy="1676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4"/>
            <a:endCxn id="15" idx="0"/>
          </p:cNvCxnSpPr>
          <p:nvPr/>
        </p:nvCxnSpPr>
        <p:spPr>
          <a:xfrm rot="16200000" flipH="1">
            <a:off x="5105400" y="3695700"/>
            <a:ext cx="533400" cy="1524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4" idx="4"/>
            <a:endCxn id="17" idx="0"/>
          </p:cNvCxnSpPr>
          <p:nvPr/>
        </p:nvCxnSpPr>
        <p:spPr>
          <a:xfrm rot="5400000">
            <a:off x="2609850" y="5391150"/>
            <a:ext cx="609600" cy="38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4"/>
            <a:endCxn id="16" idx="0"/>
          </p:cNvCxnSpPr>
          <p:nvPr/>
        </p:nvCxnSpPr>
        <p:spPr>
          <a:xfrm rot="5400000">
            <a:off x="2038350" y="4819650"/>
            <a:ext cx="609600" cy="1181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4"/>
            <a:endCxn id="18" idx="0"/>
          </p:cNvCxnSpPr>
          <p:nvPr/>
        </p:nvCxnSpPr>
        <p:spPr>
          <a:xfrm rot="16200000" flipH="1">
            <a:off x="3067050" y="4972050"/>
            <a:ext cx="609600" cy="876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5" idx="4"/>
            <a:endCxn id="21" idx="0"/>
          </p:cNvCxnSpPr>
          <p:nvPr/>
        </p:nvCxnSpPr>
        <p:spPr>
          <a:xfrm rot="5400000">
            <a:off x="5353050" y="4933950"/>
            <a:ext cx="609600" cy="9525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5" idx="4"/>
            <a:endCxn id="19" idx="0"/>
          </p:cNvCxnSpPr>
          <p:nvPr/>
        </p:nvCxnSpPr>
        <p:spPr>
          <a:xfrm rot="16200000" flipH="1">
            <a:off x="5886450" y="5353050"/>
            <a:ext cx="609600" cy="114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5" idx="4"/>
            <a:endCxn id="20" idx="0"/>
          </p:cNvCxnSpPr>
          <p:nvPr/>
        </p:nvCxnSpPr>
        <p:spPr>
          <a:xfrm rot="16200000" flipH="1">
            <a:off x="6381750" y="4857750"/>
            <a:ext cx="609600" cy="1104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0"/>
                            </p:stCondLst>
                            <p:childTnLst>
                              <p:par>
                                <p:cTn id="11" presetID="3" presetClass="entr" presetSubtype="10" fill="hold" grpId="1"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childTnLst>
                          </p:cTn>
                        </p:par>
                        <p:par>
                          <p:cTn id="30" fill="hold">
                            <p:stCondLst>
                              <p:cond delay="0"/>
                            </p:stCondLst>
                            <p:childTnLst>
                              <p:par>
                                <p:cTn id="31" presetID="3" presetClass="entr" presetSubtype="1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par>
                                <p:cTn id="34" presetID="3" presetClass="entr" presetSubtype="1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linds(horizontal)">
                                      <p:cBhvr>
                                        <p:cTn id="36" dur="500"/>
                                        <p:tgtEl>
                                          <p:spTgt spid="40"/>
                                        </p:tgtEl>
                                      </p:cBhvr>
                                    </p:animEffect>
                                  </p:childTnLst>
                                </p:cTn>
                              </p:par>
                              <p:par>
                                <p:cTn id="37" presetID="3" presetClass="entr" presetSubtype="1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blinds(horizontal)">
                                      <p:cBhvr>
                                        <p:cTn id="39" dur="500"/>
                                        <p:tgtEl>
                                          <p:spTgt spid="42"/>
                                        </p:tgtEl>
                                      </p:cBhvr>
                                    </p:animEffect>
                                  </p:childTnLst>
                                </p:cTn>
                              </p:par>
                              <p:par>
                                <p:cTn id="40" presetID="3" presetClass="entr" presetSubtype="1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par>
                                <p:cTn id="43" presetID="3" presetClass="entr" presetSubtype="1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par>
                                <p:cTn id="46" presetID="3"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blinds(horizont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par>
                          <p:cTn id="53" fill="hold">
                            <p:stCondLst>
                              <p:cond delay="0"/>
                            </p:stCondLst>
                            <p:childTnLst>
                              <p:par>
                                <p:cTn id="54" presetID="3" presetClass="entr" presetSubtype="1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par>
                                <p:cTn id="57" presetID="3" presetClass="entr" presetSubtype="1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linds(horizontal)">
                                      <p:cBhvr>
                                        <p:cTn id="59" dur="500"/>
                                        <p:tgtEl>
                                          <p:spTgt spid="27"/>
                                        </p:tgtEl>
                                      </p:cBhvr>
                                    </p:animEffect>
                                  </p:childTnLst>
                                </p:cTn>
                              </p:par>
                              <p:par>
                                <p:cTn id="60" presetID="3" presetClass="entr" presetSubtype="1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linds(horizontal)">
                                      <p:cBhvr>
                                        <p:cTn id="62" dur="500"/>
                                        <p:tgtEl>
                                          <p:spTgt spid="36"/>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linds(horizontal)">
                                      <p:cBhvr>
                                        <p:cTn id="65" dur="500"/>
                                        <p:tgtEl>
                                          <p:spTgt spid="1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blinds(horizontal)">
                                      <p:cBhvr>
                                        <p:cTn id="68" dur="500"/>
                                        <p:tgtEl>
                                          <p:spTgt spid="17"/>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blinds(horizontal)">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Web 2.0 Services (examples)</a:t>
            </a:r>
          </a:p>
        </p:txBody>
      </p:sp>
      <p:sp>
        <p:nvSpPr>
          <p:cNvPr id="27651" name="Content Placeholder 2"/>
          <p:cNvSpPr>
            <a:spLocks noGrp="1"/>
          </p:cNvSpPr>
          <p:nvPr>
            <p:ph idx="1"/>
          </p:nvPr>
        </p:nvSpPr>
        <p:spPr>
          <a:xfrm>
            <a:off x="381000" y="1143000"/>
            <a:ext cx="3657600" cy="5029200"/>
          </a:xfrm>
        </p:spPr>
        <p:txBody>
          <a:bodyPr/>
          <a:lstStyle/>
          <a:p>
            <a:r>
              <a:rPr lang="en-US" sz="1800" dirty="0" smtClean="0"/>
              <a:t>Blogs</a:t>
            </a:r>
          </a:p>
          <a:p>
            <a:pPr lvl="1"/>
            <a:r>
              <a:rPr lang="en-US" sz="1400" dirty="0" err="1" smtClean="0"/>
              <a:t>Blogspot</a:t>
            </a:r>
            <a:endParaRPr lang="en-US" sz="1400" dirty="0" smtClean="0"/>
          </a:p>
          <a:p>
            <a:pPr lvl="1"/>
            <a:r>
              <a:rPr lang="en-US" sz="1400" dirty="0" err="1" smtClean="0"/>
              <a:t>Wordpress</a:t>
            </a:r>
            <a:endParaRPr lang="en-US" sz="1400" dirty="0" smtClean="0"/>
          </a:p>
          <a:p>
            <a:r>
              <a:rPr lang="en-US" sz="1800" dirty="0" smtClean="0"/>
              <a:t>Wikis</a:t>
            </a:r>
          </a:p>
          <a:p>
            <a:pPr lvl="1"/>
            <a:r>
              <a:rPr lang="en-US" sz="1400" dirty="0" smtClean="0"/>
              <a:t>Wikipedia</a:t>
            </a:r>
          </a:p>
          <a:p>
            <a:pPr lvl="1"/>
            <a:r>
              <a:rPr lang="en-US" sz="1400" dirty="0" err="1" smtClean="0"/>
              <a:t>Wikiversity</a:t>
            </a:r>
            <a:endParaRPr lang="en-US" sz="1400" dirty="0" smtClean="0"/>
          </a:p>
          <a:p>
            <a:r>
              <a:rPr lang="en-US" sz="1800" dirty="0" smtClean="0"/>
              <a:t>Social Networking  Sites</a:t>
            </a:r>
          </a:p>
          <a:p>
            <a:pPr lvl="1"/>
            <a:r>
              <a:rPr lang="en-US" sz="1400" dirty="0" err="1" smtClean="0"/>
              <a:t>Facebook</a:t>
            </a:r>
            <a:endParaRPr lang="en-US" sz="1400" dirty="0" smtClean="0"/>
          </a:p>
          <a:p>
            <a:pPr lvl="1"/>
            <a:r>
              <a:rPr lang="en-US" sz="1400" dirty="0" err="1" smtClean="0"/>
              <a:t>Myspace</a:t>
            </a:r>
            <a:endParaRPr lang="en-US" sz="1400" dirty="0" smtClean="0"/>
          </a:p>
          <a:p>
            <a:pPr lvl="1"/>
            <a:r>
              <a:rPr lang="en-US" sz="1400" dirty="0" err="1" smtClean="0"/>
              <a:t>Orkut</a:t>
            </a:r>
            <a:endParaRPr lang="en-US" sz="1400" dirty="0" smtClean="0"/>
          </a:p>
          <a:p>
            <a:r>
              <a:rPr lang="en-US" sz="1800" dirty="0" smtClean="0"/>
              <a:t>Digital media sharing websites</a:t>
            </a:r>
            <a:endParaRPr lang="en-US" sz="1600" dirty="0" smtClean="0"/>
          </a:p>
          <a:p>
            <a:pPr lvl="1"/>
            <a:r>
              <a:rPr lang="en-US" sz="1400" dirty="0" err="1" smtClean="0"/>
              <a:t>Youtube</a:t>
            </a:r>
            <a:endParaRPr lang="en-US" sz="1400" dirty="0" smtClean="0"/>
          </a:p>
          <a:p>
            <a:pPr lvl="1"/>
            <a:r>
              <a:rPr lang="en-US" sz="1400" dirty="0" err="1" smtClean="0"/>
              <a:t>Flickr</a:t>
            </a:r>
            <a:endParaRPr lang="en-US" sz="1400" dirty="0" smtClean="0"/>
          </a:p>
          <a:p>
            <a:r>
              <a:rPr lang="en-US" sz="1800" dirty="0" smtClean="0"/>
              <a:t>Social Tagging</a:t>
            </a:r>
          </a:p>
          <a:p>
            <a:pPr lvl="1"/>
            <a:r>
              <a:rPr lang="en-US" sz="1400" dirty="0" smtClean="0"/>
              <a:t>Del.icio.us</a:t>
            </a:r>
          </a:p>
          <a:p>
            <a:r>
              <a:rPr lang="en-US" sz="1800" dirty="0" smtClean="0"/>
              <a:t>Others</a:t>
            </a:r>
          </a:p>
          <a:p>
            <a:pPr lvl="1"/>
            <a:r>
              <a:rPr lang="en-US" sz="1400" dirty="0" smtClean="0"/>
              <a:t>Twitter</a:t>
            </a:r>
          </a:p>
          <a:p>
            <a:pPr lvl="1"/>
            <a:r>
              <a:rPr lang="en-US" sz="1400" dirty="0" smtClean="0"/>
              <a:t>Yelp</a:t>
            </a:r>
            <a:endParaRPr lang="en-US" sz="1200" dirty="0" smtClean="0"/>
          </a:p>
        </p:txBody>
      </p:sp>
      <p:pic>
        <p:nvPicPr>
          <p:cNvPr id="27652" name="Picture 4"/>
          <p:cNvPicPr>
            <a:picLocks noChangeAspect="1" noChangeArrowheads="1"/>
          </p:cNvPicPr>
          <p:nvPr/>
        </p:nvPicPr>
        <p:blipFill>
          <a:blip r:embed="rId3" cstate="print"/>
          <a:srcRect b="4688"/>
          <a:stretch>
            <a:fillRect/>
          </a:stretch>
        </p:blipFill>
        <p:spPr bwMode="auto">
          <a:xfrm>
            <a:off x="3962400" y="1219200"/>
            <a:ext cx="4829175" cy="5270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Agglomerative Hierarchical Clustering</a:t>
            </a:r>
            <a:endParaRPr lang="en-US" dirty="0"/>
          </a:p>
        </p:txBody>
      </p:sp>
      <p:sp>
        <p:nvSpPr>
          <p:cNvPr id="3" name="Content Placeholder 2"/>
          <p:cNvSpPr>
            <a:spLocks noGrp="1"/>
          </p:cNvSpPr>
          <p:nvPr>
            <p:ph idx="1"/>
          </p:nvPr>
        </p:nvSpPr>
        <p:spPr>
          <a:xfrm>
            <a:off x="381000" y="1447800"/>
            <a:ext cx="8229600" cy="4530725"/>
          </a:xfrm>
        </p:spPr>
        <p:txBody>
          <a:bodyPr/>
          <a:lstStyle/>
          <a:p>
            <a:r>
              <a:rPr lang="en-US" sz="2400" dirty="0" smtClean="0"/>
              <a:t>Initialize each node as a community</a:t>
            </a:r>
          </a:p>
          <a:p>
            <a:r>
              <a:rPr lang="en-US" sz="2400" dirty="0" smtClean="0"/>
              <a:t>Choose two communities satisfying certain </a:t>
            </a:r>
            <a:r>
              <a:rPr lang="en-US" sz="2400" dirty="0" smtClean="0">
                <a:solidFill>
                  <a:srgbClr val="0000FF"/>
                </a:solidFill>
              </a:rPr>
              <a:t>criteria</a:t>
            </a:r>
            <a:r>
              <a:rPr lang="en-US" sz="2400" dirty="0" smtClean="0"/>
              <a:t> and merge them into larger ones</a:t>
            </a:r>
          </a:p>
          <a:p>
            <a:pPr lvl="1"/>
            <a:r>
              <a:rPr lang="en-US" sz="2000" dirty="0" smtClean="0"/>
              <a:t>Maximum Modularity Increase</a:t>
            </a:r>
          </a:p>
          <a:p>
            <a:pPr lvl="1"/>
            <a:r>
              <a:rPr lang="en-US" sz="2000" dirty="0" smtClean="0"/>
              <a:t>Maximum Node Similarity</a:t>
            </a:r>
          </a:p>
          <a:p>
            <a:endParaRPr lang="en-US" sz="2400" dirty="0" smtClean="0"/>
          </a:p>
          <a:p>
            <a:endParaRPr lang="en-US" sz="2400" dirty="0" smtClean="0"/>
          </a:p>
        </p:txBody>
      </p:sp>
      <p:sp>
        <p:nvSpPr>
          <p:cNvPr id="13" name="Oval 12"/>
          <p:cNvSpPr/>
          <p:nvPr/>
        </p:nvSpPr>
        <p:spPr>
          <a:xfrm>
            <a:off x="3124200" y="3505200"/>
            <a:ext cx="8382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root</a:t>
            </a:r>
            <a:endParaRPr lang="en-US" dirty="0">
              <a:solidFill>
                <a:schemeClr val="tx1"/>
              </a:solidFill>
            </a:endParaRPr>
          </a:p>
        </p:txBody>
      </p:sp>
      <p:sp>
        <p:nvSpPr>
          <p:cNvPr id="14" name="Oval 13"/>
          <p:cNvSpPr/>
          <p:nvPr/>
        </p:nvSpPr>
        <p:spPr>
          <a:xfrm>
            <a:off x="838200" y="5105400"/>
            <a:ext cx="12954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V1,v2</a:t>
            </a:r>
            <a:endParaRPr lang="en-US" dirty="0">
              <a:solidFill>
                <a:schemeClr val="tx1"/>
              </a:solidFill>
            </a:endParaRPr>
          </a:p>
        </p:txBody>
      </p:sp>
      <p:sp>
        <p:nvSpPr>
          <p:cNvPr id="15" name="Oval 14"/>
          <p:cNvSpPr/>
          <p:nvPr/>
        </p:nvSpPr>
        <p:spPr>
          <a:xfrm>
            <a:off x="4038600" y="4343400"/>
            <a:ext cx="19050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V4, v5, v6</a:t>
            </a:r>
            <a:endParaRPr lang="en-US" dirty="0">
              <a:solidFill>
                <a:schemeClr val="tx1"/>
              </a:solidFill>
            </a:endParaRPr>
          </a:p>
        </p:txBody>
      </p:sp>
      <p:sp>
        <p:nvSpPr>
          <p:cNvPr id="16" name="Oval 15"/>
          <p:cNvSpPr/>
          <p:nvPr/>
        </p:nvSpPr>
        <p:spPr>
          <a:xfrm>
            <a:off x="6096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a:t>
            </a:r>
            <a:endParaRPr lang="en-US" dirty="0">
              <a:solidFill>
                <a:schemeClr val="tx1"/>
              </a:solidFill>
            </a:endParaRPr>
          </a:p>
        </p:txBody>
      </p:sp>
      <p:sp>
        <p:nvSpPr>
          <p:cNvPr id="17" name="Oval 16"/>
          <p:cNvSpPr/>
          <p:nvPr/>
        </p:nvSpPr>
        <p:spPr>
          <a:xfrm>
            <a:off x="17526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v2</a:t>
            </a:r>
            <a:endParaRPr lang="en-US" dirty="0">
              <a:solidFill>
                <a:schemeClr val="tx1"/>
              </a:solidFill>
            </a:endParaRPr>
          </a:p>
        </p:txBody>
      </p:sp>
      <p:sp>
        <p:nvSpPr>
          <p:cNvPr id="18" name="Oval 17"/>
          <p:cNvSpPr/>
          <p:nvPr/>
        </p:nvSpPr>
        <p:spPr>
          <a:xfrm>
            <a:off x="2590800" y="51054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v3</a:t>
            </a:r>
            <a:endParaRPr lang="en-US" dirty="0">
              <a:solidFill>
                <a:schemeClr val="tx1"/>
              </a:solidFill>
            </a:endParaRPr>
          </a:p>
        </p:txBody>
      </p:sp>
      <p:sp>
        <p:nvSpPr>
          <p:cNvPr id="19" name="Oval 18"/>
          <p:cNvSpPr/>
          <p:nvPr/>
        </p:nvSpPr>
        <p:spPr>
          <a:xfrm>
            <a:off x="50292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v5</a:t>
            </a:r>
            <a:endParaRPr lang="en-US" dirty="0">
              <a:solidFill>
                <a:schemeClr val="tx1"/>
              </a:solidFill>
            </a:endParaRPr>
          </a:p>
        </p:txBody>
      </p:sp>
      <p:sp>
        <p:nvSpPr>
          <p:cNvPr id="20" name="Oval 19"/>
          <p:cNvSpPr/>
          <p:nvPr/>
        </p:nvSpPr>
        <p:spPr>
          <a:xfrm>
            <a:off x="6400800" y="57150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v6</a:t>
            </a:r>
            <a:endParaRPr lang="en-US" dirty="0">
              <a:solidFill>
                <a:schemeClr val="tx1"/>
              </a:solidFill>
            </a:endParaRPr>
          </a:p>
        </p:txBody>
      </p:sp>
      <p:sp>
        <p:nvSpPr>
          <p:cNvPr id="21" name="Oval 20"/>
          <p:cNvSpPr/>
          <p:nvPr/>
        </p:nvSpPr>
        <p:spPr>
          <a:xfrm>
            <a:off x="3962400" y="5105400"/>
            <a:ext cx="6096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v4</a:t>
            </a:r>
            <a:endParaRPr lang="en-US" dirty="0">
              <a:solidFill>
                <a:schemeClr val="tx1"/>
              </a:solidFill>
            </a:endParaRPr>
          </a:p>
        </p:txBody>
      </p:sp>
      <p:cxnSp>
        <p:nvCxnSpPr>
          <p:cNvPr id="22" name="Straight Connector 21"/>
          <p:cNvCxnSpPr>
            <a:stCxn id="13" idx="4"/>
            <a:endCxn id="48" idx="0"/>
          </p:cNvCxnSpPr>
          <p:nvPr/>
        </p:nvCxnSpPr>
        <p:spPr>
          <a:xfrm rot="5400000">
            <a:off x="2628900" y="3505200"/>
            <a:ext cx="533400" cy="1295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4"/>
            <a:endCxn id="15" idx="0"/>
          </p:cNvCxnSpPr>
          <p:nvPr/>
        </p:nvCxnSpPr>
        <p:spPr>
          <a:xfrm rot="16200000" flipH="1">
            <a:off x="4038600" y="3390900"/>
            <a:ext cx="457200" cy="1447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7" idx="0"/>
          </p:cNvCxnSpPr>
          <p:nvPr/>
        </p:nvCxnSpPr>
        <p:spPr>
          <a:xfrm rot="16200000" flipH="1">
            <a:off x="1657350" y="5314950"/>
            <a:ext cx="228600" cy="5715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4" idx="4"/>
            <a:endCxn id="16" idx="0"/>
          </p:cNvCxnSpPr>
          <p:nvPr/>
        </p:nvCxnSpPr>
        <p:spPr>
          <a:xfrm rot="5400000">
            <a:off x="1085850" y="5314950"/>
            <a:ext cx="228600" cy="5715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5" idx="4"/>
            <a:endCxn id="21" idx="0"/>
          </p:cNvCxnSpPr>
          <p:nvPr/>
        </p:nvCxnSpPr>
        <p:spPr>
          <a:xfrm rot="5400000">
            <a:off x="4438650" y="4552950"/>
            <a:ext cx="381000" cy="723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1" idx="4"/>
            <a:endCxn id="19" idx="0"/>
          </p:cNvCxnSpPr>
          <p:nvPr/>
        </p:nvCxnSpPr>
        <p:spPr>
          <a:xfrm rot="5400000">
            <a:off x="5505450" y="5238750"/>
            <a:ext cx="304800" cy="64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1" idx="4"/>
            <a:endCxn id="20" idx="0"/>
          </p:cNvCxnSpPr>
          <p:nvPr/>
        </p:nvCxnSpPr>
        <p:spPr>
          <a:xfrm rot="16200000" flipH="1">
            <a:off x="6191250" y="5200650"/>
            <a:ext cx="304800" cy="7239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295400" y="4419600"/>
            <a:ext cx="19050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 v2, v3</a:t>
            </a:r>
            <a:endParaRPr lang="en-US" dirty="0">
              <a:solidFill>
                <a:schemeClr val="tx1"/>
              </a:solidFill>
            </a:endParaRPr>
          </a:p>
        </p:txBody>
      </p:sp>
      <p:cxnSp>
        <p:nvCxnSpPr>
          <p:cNvPr id="50" name="Straight Connector 49"/>
          <p:cNvCxnSpPr>
            <a:stCxn id="48" idx="4"/>
            <a:endCxn id="14" idx="0"/>
          </p:cNvCxnSpPr>
          <p:nvPr/>
        </p:nvCxnSpPr>
        <p:spPr>
          <a:xfrm rot="5400000">
            <a:off x="1714500" y="4572000"/>
            <a:ext cx="304800" cy="762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8" idx="4"/>
            <a:endCxn id="18" idx="0"/>
          </p:cNvCxnSpPr>
          <p:nvPr/>
        </p:nvCxnSpPr>
        <p:spPr>
          <a:xfrm rot="16200000" flipH="1">
            <a:off x="2419350" y="4629150"/>
            <a:ext cx="304800" cy="647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5334000" y="5029200"/>
            <a:ext cx="1295400" cy="381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V1,v2</a:t>
            </a:r>
            <a:endParaRPr lang="en-US" dirty="0">
              <a:solidFill>
                <a:schemeClr val="tx1"/>
              </a:solidFill>
            </a:endParaRPr>
          </a:p>
        </p:txBody>
      </p:sp>
      <p:cxnSp>
        <p:nvCxnSpPr>
          <p:cNvPr id="70" name="Straight Connector 69"/>
          <p:cNvCxnSpPr>
            <a:stCxn id="15" idx="4"/>
            <a:endCxn id="61" idx="0"/>
          </p:cNvCxnSpPr>
          <p:nvPr/>
        </p:nvCxnSpPr>
        <p:spPr>
          <a:xfrm rot="16200000" flipH="1">
            <a:off x="5334000" y="4381500"/>
            <a:ext cx="304800" cy="990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descr="nclan.png"/>
          <p:cNvPicPr>
            <a:picLocks noChangeAspect="1"/>
          </p:cNvPicPr>
          <p:nvPr/>
        </p:nvPicPr>
        <p:blipFill>
          <a:blip r:embed="rId3" cstate="print"/>
          <a:stretch>
            <a:fillRect/>
          </a:stretch>
        </p:blipFill>
        <p:spPr>
          <a:xfrm>
            <a:off x="6934200" y="2438400"/>
            <a:ext cx="1533004" cy="2971800"/>
          </a:xfrm>
          <a:prstGeom prst="rect">
            <a:avLst/>
          </a:prstGeom>
        </p:spPr>
      </p:pic>
      <p:sp>
        <p:nvSpPr>
          <p:cNvPr id="26" name="TextBox 25"/>
          <p:cNvSpPr txBox="1"/>
          <p:nvPr/>
        </p:nvSpPr>
        <p:spPr>
          <a:xfrm>
            <a:off x="2667000" y="5791200"/>
            <a:ext cx="2209800" cy="276999"/>
          </a:xfrm>
          <a:prstGeom prst="rect">
            <a:avLst/>
          </a:prstGeom>
          <a:noFill/>
        </p:spPr>
        <p:txBody>
          <a:bodyPr wrap="square" rtlCol="0">
            <a:spAutoFit/>
          </a:bodyPr>
          <a:lstStyle/>
          <a:p>
            <a:r>
              <a:rPr lang="en-US" sz="1200" dirty="0" smtClean="0"/>
              <a:t>(Based on </a:t>
            </a:r>
            <a:r>
              <a:rPr lang="en-US" sz="1200" dirty="0" err="1" smtClean="0"/>
              <a:t>Jaccard</a:t>
            </a:r>
            <a:r>
              <a:rPr lang="en-US" sz="1200" dirty="0" smtClean="0"/>
              <a:t> Similarity)</a:t>
            </a:r>
            <a:endParaRPr lang="en-US" sz="12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Recap of Hierarchical Clustering</a:t>
            </a:r>
            <a:endParaRPr lang="en-US" sz="4000" dirty="0"/>
          </a:p>
        </p:txBody>
      </p:sp>
      <p:sp>
        <p:nvSpPr>
          <p:cNvPr id="3" name="Content Placeholder 2"/>
          <p:cNvSpPr>
            <a:spLocks noGrp="1"/>
          </p:cNvSpPr>
          <p:nvPr>
            <p:ph idx="1"/>
          </p:nvPr>
        </p:nvSpPr>
        <p:spPr/>
        <p:txBody>
          <a:bodyPr/>
          <a:lstStyle/>
          <a:p>
            <a:r>
              <a:rPr lang="en-US" sz="2400" dirty="0" smtClean="0"/>
              <a:t>Most hierarchical clustering algorithm output a binary tree</a:t>
            </a:r>
          </a:p>
          <a:p>
            <a:pPr lvl="1"/>
            <a:r>
              <a:rPr lang="en-US" sz="2000" dirty="0" smtClean="0"/>
              <a:t>Each node has two children nodes</a:t>
            </a:r>
          </a:p>
          <a:p>
            <a:pPr lvl="1"/>
            <a:r>
              <a:rPr lang="en-US" sz="2000" dirty="0" smtClean="0"/>
              <a:t>Might be highly imbalanced</a:t>
            </a:r>
          </a:p>
          <a:p>
            <a:pPr lvl="1"/>
            <a:endParaRPr lang="en-US" sz="2000" dirty="0"/>
          </a:p>
          <a:p>
            <a:r>
              <a:rPr lang="en-US" sz="2400" dirty="0" smtClean="0"/>
              <a:t>Agglomerative clustering can be very sensitive to the nodes processing order and </a:t>
            </a:r>
            <a:r>
              <a:rPr lang="en-US" sz="2400" smtClean="0"/>
              <a:t>merging criteria </a:t>
            </a:r>
            <a:r>
              <a:rPr lang="en-US" sz="2400" dirty="0" smtClean="0"/>
              <a:t>adopted.</a:t>
            </a:r>
          </a:p>
          <a:p>
            <a:endParaRPr lang="en-US" sz="2400" dirty="0" smtClean="0"/>
          </a:p>
          <a:p>
            <a:r>
              <a:rPr lang="en-US" sz="2400" dirty="0" smtClean="0"/>
              <a:t>Divisive clustering is more stable, but generally more computationally expensive</a:t>
            </a:r>
          </a:p>
        </p:txBody>
      </p:sp>
      <p:grpSp>
        <p:nvGrpSpPr>
          <p:cNvPr id="5" name="Group 26"/>
          <p:cNvGrpSpPr/>
          <p:nvPr/>
        </p:nvGrpSpPr>
        <p:grpSpPr>
          <a:xfrm>
            <a:off x="6400800" y="1981200"/>
            <a:ext cx="1905000" cy="1600200"/>
            <a:chOff x="6553200" y="2057400"/>
            <a:chExt cx="2133600" cy="1676400"/>
          </a:xfrm>
        </p:grpSpPr>
        <p:sp>
          <p:nvSpPr>
            <p:cNvPr id="4" name="Oval 3"/>
            <p:cNvSpPr/>
            <p:nvPr/>
          </p:nvSpPr>
          <p:spPr>
            <a:xfrm>
              <a:off x="7010400" y="2057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53200" y="2438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7600" y="24384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971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305800" y="3429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67600" y="34290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39000" y="2971800"/>
              <a:ext cx="3810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4" idx="3"/>
              <a:endCxn id="8" idx="7"/>
            </p:cNvCxnSpPr>
            <p:nvPr/>
          </p:nvCxnSpPr>
          <p:spPr>
            <a:xfrm rot="5400000">
              <a:off x="6889563" y="2306404"/>
              <a:ext cx="165474" cy="187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 idx="5"/>
              <a:endCxn id="9" idx="1"/>
            </p:cNvCxnSpPr>
            <p:nvPr/>
          </p:nvCxnSpPr>
          <p:spPr>
            <a:xfrm rot="16200000" flipH="1">
              <a:off x="7346763" y="2306404"/>
              <a:ext cx="165474" cy="187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4"/>
            </p:cNvCxnSpPr>
            <p:nvPr/>
          </p:nvCxnSpPr>
          <p:spPr>
            <a:xfrm rot="5400000">
              <a:off x="7448550" y="2762250"/>
              <a:ext cx="228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4"/>
              <a:endCxn id="10" idx="0"/>
            </p:cNvCxnSpPr>
            <p:nvPr/>
          </p:nvCxnSpPr>
          <p:spPr>
            <a:xfrm rot="16200000" flipH="1">
              <a:off x="7734300" y="2667000"/>
              <a:ext cx="228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a:endCxn id="12" idx="7"/>
            </p:cNvCxnSpPr>
            <p:nvPr/>
          </p:nvCxnSpPr>
          <p:spPr>
            <a:xfrm rot="5400000">
              <a:off x="7817434" y="3251970"/>
              <a:ext cx="197037" cy="246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4"/>
              <a:endCxn id="11" idx="1"/>
            </p:cNvCxnSpPr>
            <p:nvPr/>
          </p:nvCxnSpPr>
          <p:spPr>
            <a:xfrm rot="16200000" flipH="1">
              <a:off x="8101830" y="3213870"/>
              <a:ext cx="197037" cy="322496"/>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Community Detection</a:t>
            </a:r>
            <a:endParaRPr lang="en-US" dirty="0"/>
          </a:p>
        </p:txBody>
      </p:sp>
      <p:sp>
        <p:nvSpPr>
          <p:cNvPr id="3" name="Content Placeholder 2"/>
          <p:cNvSpPr>
            <a:spLocks noGrp="1"/>
          </p:cNvSpPr>
          <p:nvPr>
            <p:ph idx="1"/>
          </p:nvPr>
        </p:nvSpPr>
        <p:spPr/>
        <p:txBody>
          <a:bodyPr/>
          <a:lstStyle/>
          <a:p>
            <a:r>
              <a:rPr lang="en-US" sz="2800" dirty="0" smtClean="0"/>
              <a:t>The Optimal Method?</a:t>
            </a:r>
          </a:p>
          <a:p>
            <a:r>
              <a:rPr lang="en-US" sz="2800" dirty="0" smtClean="0"/>
              <a:t>It varies depending on applications, networks, computational resources etc.</a:t>
            </a:r>
          </a:p>
          <a:p>
            <a:r>
              <a:rPr lang="en-US" sz="2800" dirty="0" smtClean="0"/>
              <a:t>Scalability can be a concern for networks in social media</a:t>
            </a:r>
          </a:p>
          <a:p>
            <a:r>
              <a:rPr lang="en-US" sz="2800" dirty="0" smtClean="0"/>
              <a:t>Other lines of research</a:t>
            </a:r>
          </a:p>
          <a:p>
            <a:pPr lvl="1"/>
            <a:r>
              <a:rPr lang="en-US" sz="2400" dirty="0" smtClean="0"/>
              <a:t>Communities in directed networks</a:t>
            </a:r>
          </a:p>
          <a:p>
            <a:pPr lvl="1"/>
            <a:r>
              <a:rPr lang="en-US" sz="2400" dirty="0" smtClean="0"/>
              <a:t>Overlapping communities</a:t>
            </a:r>
          </a:p>
          <a:p>
            <a:pPr lvl="1"/>
            <a:r>
              <a:rPr lang="en-US" sz="2400" dirty="0" smtClean="0"/>
              <a:t>Community evolution</a:t>
            </a:r>
          </a:p>
          <a:p>
            <a:pPr lvl="1"/>
            <a:r>
              <a:rPr lang="en-US" sz="2400" dirty="0" smtClean="0"/>
              <a:t>Group profiling and interpretation</a:t>
            </a:r>
          </a:p>
          <a:p>
            <a:endParaRPr lang="en-US" dirty="0"/>
          </a:p>
        </p:txBody>
      </p:sp>
      <p:pic>
        <p:nvPicPr>
          <p:cNvPr id="4" name="Picture 2"/>
          <p:cNvPicPr>
            <a:picLocks noChangeAspect="1" noChangeArrowheads="1"/>
          </p:cNvPicPr>
          <p:nvPr/>
        </p:nvPicPr>
        <p:blipFill>
          <a:blip r:embed="rId2" cstate="print"/>
          <a:srcRect t="10000" r="4120" b="6667"/>
          <a:stretch>
            <a:fillRect/>
          </a:stretch>
        </p:blipFill>
        <p:spPr bwMode="auto">
          <a:xfrm>
            <a:off x="5077968" y="1066800"/>
            <a:ext cx="725424" cy="1066800"/>
          </a:xfrm>
          <a:prstGeom prst="rect">
            <a:avLst/>
          </a:prstGeom>
          <a:noFill/>
          <a:ln w="9525">
            <a:noFill/>
            <a:miter lim="800000"/>
            <a:headEnd/>
            <a:tailEnd/>
          </a:ln>
          <a:effectLst/>
        </p:spPr>
      </p:pic>
      <p:sp>
        <p:nvSpPr>
          <p:cNvPr id="8" name="Multiply 7"/>
          <p:cNvSpPr/>
          <p:nvPr/>
        </p:nvSpPr>
        <p:spPr>
          <a:xfrm>
            <a:off x="5029200" y="1143000"/>
            <a:ext cx="1219200" cy="990600"/>
          </a:xfrm>
          <a:prstGeom prst="mathMultiply">
            <a:avLst>
              <a:gd name="adj1" fmla="val 13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Communities in Heterogeneous Networks</a:t>
            </a:r>
            <a:endParaRPr lang="en-US" sz="3600" dirty="0"/>
          </a:p>
        </p:txBody>
      </p:sp>
      <p:sp>
        <p:nvSpPr>
          <p:cNvPr id="6" name="Text Placeholder 5"/>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Heterogeneous Network</a:t>
            </a:r>
            <a:endParaRPr lang="en-US" dirty="0"/>
          </a:p>
        </p:txBody>
      </p:sp>
      <p:sp>
        <p:nvSpPr>
          <p:cNvPr id="5" name="Content Placeholder 4"/>
          <p:cNvSpPr>
            <a:spLocks noGrp="1"/>
          </p:cNvSpPr>
          <p:nvPr>
            <p:ph idx="1"/>
          </p:nvPr>
        </p:nvSpPr>
        <p:spPr>
          <a:xfrm>
            <a:off x="457200" y="1447800"/>
            <a:ext cx="8229600" cy="4530725"/>
          </a:xfrm>
        </p:spPr>
        <p:txBody>
          <a:bodyPr/>
          <a:lstStyle/>
          <a:p>
            <a:r>
              <a:rPr lang="en-US" sz="2800" dirty="0" smtClean="0"/>
              <a:t>Heterogeneous kinds of objects in social media</a:t>
            </a:r>
          </a:p>
          <a:p>
            <a:pPr lvl="1"/>
            <a:r>
              <a:rPr lang="en-US" sz="2400" dirty="0" smtClean="0"/>
              <a:t>YouTube</a:t>
            </a:r>
          </a:p>
          <a:p>
            <a:pPr lvl="2"/>
            <a:r>
              <a:rPr lang="en-US" sz="2000" dirty="0" smtClean="0"/>
              <a:t>Users, tags, videos, ads </a:t>
            </a:r>
          </a:p>
          <a:p>
            <a:pPr lvl="1"/>
            <a:r>
              <a:rPr lang="en-US" sz="2400" dirty="0" smtClean="0"/>
              <a:t>Del.icio.us</a:t>
            </a:r>
          </a:p>
          <a:p>
            <a:pPr lvl="2"/>
            <a:r>
              <a:rPr lang="en-US" sz="2000" dirty="0" smtClean="0"/>
              <a:t>Users, tags, bookmarks</a:t>
            </a:r>
          </a:p>
          <a:p>
            <a:r>
              <a:rPr lang="en-US" sz="2400" dirty="0" smtClean="0"/>
              <a:t>Heterogeneous types of interactions between actors</a:t>
            </a:r>
          </a:p>
          <a:p>
            <a:pPr lvl="1"/>
            <a:r>
              <a:rPr lang="en-US" sz="2400" dirty="0" err="1" smtClean="0"/>
              <a:t>Facebook</a:t>
            </a:r>
            <a:endParaRPr lang="en-US" sz="2400" dirty="0" smtClean="0"/>
          </a:p>
          <a:p>
            <a:pPr lvl="2"/>
            <a:r>
              <a:rPr lang="en-US" sz="2000" dirty="0" smtClean="0"/>
              <a:t>Send email, leave  a message</a:t>
            </a:r>
          </a:p>
          <a:p>
            <a:pPr lvl="2"/>
            <a:r>
              <a:rPr lang="en-US" sz="2000" dirty="0" smtClean="0"/>
              <a:t>write a comment,  tag photos</a:t>
            </a:r>
          </a:p>
          <a:p>
            <a:pPr lvl="1"/>
            <a:r>
              <a:rPr lang="en-US" sz="2400" dirty="0" smtClean="0"/>
              <a:t>Same users interacting at different sites</a:t>
            </a:r>
          </a:p>
          <a:p>
            <a:pPr lvl="2"/>
            <a:r>
              <a:rPr lang="en-US" sz="2000" dirty="0" err="1" smtClean="0"/>
              <a:t>Facebook</a:t>
            </a:r>
            <a:r>
              <a:rPr lang="en-US" sz="2000" dirty="0" smtClean="0"/>
              <a:t>, YouTube, Twitter</a:t>
            </a:r>
          </a:p>
          <a:p>
            <a:endParaRPr lang="en-US" sz="24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Multi-Mode Network</a:t>
            </a:r>
            <a:endParaRPr lang="en-US" dirty="0"/>
          </a:p>
        </p:txBody>
      </p:sp>
      <p:sp>
        <p:nvSpPr>
          <p:cNvPr id="3" name="Content Placeholder 2"/>
          <p:cNvSpPr>
            <a:spLocks noGrp="1"/>
          </p:cNvSpPr>
          <p:nvPr>
            <p:ph idx="1"/>
          </p:nvPr>
        </p:nvSpPr>
        <p:spPr/>
        <p:txBody>
          <a:bodyPr/>
          <a:lstStyle/>
          <a:p>
            <a:r>
              <a:rPr lang="en-US" sz="2400" dirty="0" smtClean="0"/>
              <a:t>Networks consists of multiple modes of nodes</a:t>
            </a:r>
          </a:p>
          <a:p>
            <a:r>
              <a:rPr lang="en-US" sz="2400" dirty="0" smtClean="0"/>
              <a:t>a.k.a. meta network</a:t>
            </a:r>
          </a:p>
          <a:p>
            <a:endParaRPr lang="en-US" dirty="0"/>
          </a:p>
        </p:txBody>
      </p:sp>
      <p:pic>
        <p:nvPicPr>
          <p:cNvPr id="4" name="Picture 3"/>
          <p:cNvPicPr>
            <a:picLocks noChangeAspect="1" noChangeArrowheads="1"/>
          </p:cNvPicPr>
          <p:nvPr/>
        </p:nvPicPr>
        <p:blipFill>
          <a:blip r:embed="rId2" cstate="print"/>
          <a:srcRect l="20041" t="1499" r="20850" b="2999"/>
          <a:stretch>
            <a:fillRect/>
          </a:stretch>
        </p:blipFill>
        <p:spPr bwMode="auto">
          <a:xfrm>
            <a:off x="5181600" y="2209800"/>
            <a:ext cx="3305313" cy="3124200"/>
          </a:xfrm>
          <a:prstGeom prst="rect">
            <a:avLst/>
          </a:prstGeom>
          <a:noFill/>
          <a:ln w="9525">
            <a:noFill/>
            <a:miter lim="800000"/>
            <a:headEnd/>
            <a:tailEnd/>
          </a:ln>
          <a:effectLst/>
        </p:spPr>
      </p:pic>
      <p:sp>
        <p:nvSpPr>
          <p:cNvPr id="5" name="Oval 4"/>
          <p:cNvSpPr/>
          <p:nvPr/>
        </p:nvSpPr>
        <p:spPr>
          <a:xfrm>
            <a:off x="2057400" y="3276600"/>
            <a:ext cx="1295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Users</a:t>
            </a:r>
            <a:endParaRPr lang="en-US" dirty="0"/>
          </a:p>
        </p:txBody>
      </p:sp>
      <p:sp>
        <p:nvSpPr>
          <p:cNvPr id="6" name="Oval 5"/>
          <p:cNvSpPr/>
          <p:nvPr/>
        </p:nvSpPr>
        <p:spPr>
          <a:xfrm>
            <a:off x="914400" y="4724400"/>
            <a:ext cx="15240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Videos</a:t>
            </a:r>
            <a:endParaRPr lang="en-US" dirty="0"/>
          </a:p>
        </p:txBody>
      </p:sp>
      <p:sp>
        <p:nvSpPr>
          <p:cNvPr id="7" name="Oval 6"/>
          <p:cNvSpPr/>
          <p:nvPr/>
        </p:nvSpPr>
        <p:spPr>
          <a:xfrm>
            <a:off x="3276600" y="4724400"/>
            <a:ext cx="1371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Tags</a:t>
            </a:r>
            <a:endParaRPr lang="en-US" dirty="0"/>
          </a:p>
        </p:txBody>
      </p:sp>
      <p:cxnSp>
        <p:nvCxnSpPr>
          <p:cNvPr id="9" name="Straight Connector 8"/>
          <p:cNvCxnSpPr>
            <a:stCxn id="5" idx="4"/>
            <a:endCxn id="6" idx="0"/>
          </p:cNvCxnSpPr>
          <p:nvPr/>
        </p:nvCxnSpPr>
        <p:spPr>
          <a:xfrm rot="5400000">
            <a:off x="1847850" y="3867150"/>
            <a:ext cx="685800" cy="1028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6"/>
            <a:endCxn id="7" idx="2"/>
          </p:cNvCxnSpPr>
          <p:nvPr/>
        </p:nvCxnSpPr>
        <p:spPr>
          <a:xfrm>
            <a:off x="2438400" y="5105400"/>
            <a:ext cx="838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4"/>
            <a:endCxn id="7" idx="0"/>
          </p:cNvCxnSpPr>
          <p:nvPr/>
        </p:nvCxnSpPr>
        <p:spPr>
          <a:xfrm rot="16200000" flipH="1">
            <a:off x="2990850" y="3752850"/>
            <a:ext cx="685800" cy="12573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419100" y="4610100"/>
            <a:ext cx="1295400" cy="914400"/>
          </a:xfrm>
          <a:prstGeom prst="arc">
            <a:avLst>
              <a:gd name="adj1" fmla="val 8368721"/>
              <a:gd name="adj2" fmla="val 38060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a:off x="1828800" y="2743200"/>
            <a:ext cx="1752600" cy="1066800"/>
          </a:xfrm>
          <a:prstGeom prst="arc">
            <a:avLst>
              <a:gd name="adj1" fmla="val 9018179"/>
              <a:gd name="adj2" fmla="val 170060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1600200" y="5562600"/>
            <a:ext cx="2135521" cy="707886"/>
          </a:xfrm>
          <a:prstGeom prst="rect">
            <a:avLst/>
          </a:prstGeom>
          <a:noFill/>
        </p:spPr>
        <p:txBody>
          <a:bodyPr wrap="none" rtlCol="0">
            <a:spAutoFit/>
          </a:bodyPr>
          <a:lstStyle/>
          <a:p>
            <a:pPr algn="ctr"/>
            <a:r>
              <a:rPr lang="en-US" sz="2000" dirty="0" smtClean="0"/>
              <a:t>3-Mode Network </a:t>
            </a:r>
          </a:p>
          <a:p>
            <a:pPr algn="ctr"/>
            <a:r>
              <a:rPr lang="en-US" sz="2000" dirty="0" smtClean="0"/>
              <a:t>in YouTube </a:t>
            </a:r>
            <a:endParaRPr lang="en-US" sz="2000" dirty="0"/>
          </a:p>
        </p:txBody>
      </p:sp>
      <p:sp>
        <p:nvSpPr>
          <p:cNvPr id="23" name="Right Arrow 22"/>
          <p:cNvSpPr/>
          <p:nvPr/>
        </p:nvSpPr>
        <p:spPr>
          <a:xfrm>
            <a:off x="4038600" y="3886200"/>
            <a:ext cx="990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791200" y="5486400"/>
            <a:ext cx="2260747" cy="707886"/>
          </a:xfrm>
          <a:prstGeom prst="rect">
            <a:avLst/>
          </a:prstGeom>
          <a:noFill/>
        </p:spPr>
        <p:txBody>
          <a:bodyPr wrap="none" rtlCol="0">
            <a:spAutoFit/>
          </a:bodyPr>
          <a:lstStyle/>
          <a:p>
            <a:pPr algn="ctr"/>
            <a:r>
              <a:rPr lang="en-US" sz="2000" dirty="0" smtClean="0"/>
              <a:t>Visualization of  a </a:t>
            </a:r>
          </a:p>
          <a:p>
            <a:pPr algn="ctr"/>
            <a:r>
              <a:rPr lang="en-US" sz="2000" dirty="0" smtClean="0"/>
              <a:t>3-mode network</a:t>
            </a:r>
            <a:endParaRPr lang="en-US" sz="20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609600" y="277813"/>
            <a:ext cx="7924800" cy="1136650"/>
          </a:xfrm>
        </p:spPr>
        <p:txBody>
          <a:bodyPr/>
          <a:lstStyle/>
          <a:p>
            <a:pPr eaLnBrk="1" hangingPunct="1"/>
            <a:r>
              <a:rPr lang="en-US" altLang="zh-CN"/>
              <a:t>Multi-Dimensional Network</a:t>
            </a:r>
          </a:p>
        </p:txBody>
      </p:sp>
      <p:sp>
        <p:nvSpPr>
          <p:cNvPr id="6147" name="Rectangle 3"/>
          <p:cNvSpPr>
            <a:spLocks noGrp="1" noChangeArrowheads="1"/>
          </p:cNvSpPr>
          <p:nvPr>
            <p:ph type="body" idx="4294967295"/>
          </p:nvPr>
        </p:nvSpPr>
        <p:spPr/>
        <p:txBody>
          <a:bodyPr/>
          <a:lstStyle/>
          <a:p>
            <a:pPr eaLnBrk="1" hangingPunct="1"/>
            <a:r>
              <a:rPr lang="en-US" altLang="zh-CN" sz="2000" dirty="0" smtClean="0"/>
              <a:t>Networks consists of heterogeneous links between nodes</a:t>
            </a:r>
          </a:p>
          <a:p>
            <a:pPr eaLnBrk="1" hangingPunct="1"/>
            <a:r>
              <a:rPr lang="en-US" altLang="zh-CN" sz="2000" dirty="0" smtClean="0"/>
              <a:t>a.k.a. multi-relational networks, multi-link networks</a:t>
            </a:r>
          </a:p>
        </p:txBody>
      </p:sp>
      <p:grpSp>
        <p:nvGrpSpPr>
          <p:cNvPr id="2" name="Group 4"/>
          <p:cNvGrpSpPr>
            <a:grpSpLocks/>
          </p:cNvGrpSpPr>
          <p:nvPr/>
        </p:nvGrpSpPr>
        <p:grpSpPr bwMode="auto">
          <a:xfrm>
            <a:off x="1219200" y="2362200"/>
            <a:ext cx="6324600" cy="1947863"/>
            <a:chOff x="48" y="1248"/>
            <a:chExt cx="3551" cy="1142"/>
          </a:xfrm>
        </p:grpSpPr>
        <p:pic>
          <p:nvPicPr>
            <p:cNvPr id="6154" name="Picture 5" descr="j0292020"/>
            <p:cNvPicPr>
              <a:picLocks noChangeAspect="1" noChangeArrowheads="1"/>
            </p:cNvPicPr>
            <p:nvPr/>
          </p:nvPicPr>
          <p:blipFill>
            <a:blip r:embed="rId3" cstate="print"/>
            <a:srcRect/>
            <a:stretch>
              <a:fillRect/>
            </a:stretch>
          </p:blipFill>
          <p:spPr bwMode="auto">
            <a:xfrm>
              <a:off x="48" y="1466"/>
              <a:ext cx="884" cy="848"/>
            </a:xfrm>
            <a:prstGeom prst="rect">
              <a:avLst/>
            </a:prstGeom>
            <a:noFill/>
            <a:ln w="9525">
              <a:noFill/>
              <a:miter lim="800000"/>
              <a:headEnd/>
              <a:tailEnd/>
            </a:ln>
          </p:spPr>
        </p:pic>
        <p:pic>
          <p:nvPicPr>
            <p:cNvPr id="6155" name="Picture 6" descr="j0195384"/>
            <p:cNvPicPr>
              <a:picLocks noChangeAspect="1" noChangeArrowheads="1"/>
            </p:cNvPicPr>
            <p:nvPr/>
          </p:nvPicPr>
          <p:blipFill>
            <a:blip r:embed="rId4" cstate="print"/>
            <a:srcRect/>
            <a:stretch>
              <a:fillRect/>
            </a:stretch>
          </p:blipFill>
          <p:spPr bwMode="auto">
            <a:xfrm>
              <a:off x="2788" y="1394"/>
              <a:ext cx="811" cy="838"/>
            </a:xfrm>
            <a:prstGeom prst="rect">
              <a:avLst/>
            </a:prstGeom>
            <a:noFill/>
            <a:ln w="9525">
              <a:noFill/>
              <a:miter lim="800000"/>
              <a:headEnd/>
              <a:tailEnd/>
            </a:ln>
          </p:spPr>
        </p:pic>
        <p:sp>
          <p:nvSpPr>
            <p:cNvPr id="6156" name="Text Box 7"/>
            <p:cNvSpPr txBox="1">
              <a:spLocks noChangeArrowheads="1"/>
            </p:cNvSpPr>
            <p:nvPr/>
          </p:nvSpPr>
          <p:spPr bwMode="auto">
            <a:xfrm>
              <a:off x="1310" y="1248"/>
              <a:ext cx="888" cy="179"/>
            </a:xfrm>
            <a:prstGeom prst="rect">
              <a:avLst/>
            </a:prstGeom>
            <a:noFill/>
            <a:ln w="9525">
              <a:noFill/>
              <a:miter lim="800000"/>
              <a:headEnd/>
              <a:tailEnd/>
            </a:ln>
          </p:spPr>
          <p:txBody>
            <a:bodyPr wrap="none">
              <a:spAutoFit/>
            </a:bodyPr>
            <a:lstStyle/>
            <a:p>
              <a:r>
                <a:rPr lang="en-US" altLang="zh-CN" sz="1400" b="1">
                  <a:latin typeface="Arial" charset="0"/>
                </a:rPr>
                <a:t>Contacts/friends</a:t>
              </a:r>
            </a:p>
          </p:txBody>
        </p:sp>
        <p:sp>
          <p:nvSpPr>
            <p:cNvPr id="6157" name="Text Box 8"/>
            <p:cNvSpPr txBox="1">
              <a:spLocks noChangeArrowheads="1"/>
            </p:cNvSpPr>
            <p:nvPr/>
          </p:nvSpPr>
          <p:spPr bwMode="auto">
            <a:xfrm>
              <a:off x="1130" y="1503"/>
              <a:ext cx="1362" cy="179"/>
            </a:xfrm>
            <a:prstGeom prst="rect">
              <a:avLst/>
            </a:prstGeom>
            <a:noFill/>
            <a:ln w="9525">
              <a:noFill/>
              <a:miter lim="800000"/>
              <a:headEnd/>
              <a:tailEnd/>
            </a:ln>
          </p:spPr>
          <p:txBody>
            <a:bodyPr wrap="none">
              <a:spAutoFit/>
            </a:bodyPr>
            <a:lstStyle/>
            <a:p>
              <a:r>
                <a:rPr lang="en-US" altLang="zh-CN" sz="1400" b="1" dirty="0">
                  <a:latin typeface="Arial" charset="0"/>
                </a:rPr>
                <a:t>Tagging on Social Content</a:t>
              </a:r>
            </a:p>
          </p:txBody>
        </p:sp>
        <p:sp>
          <p:nvSpPr>
            <p:cNvPr id="6158" name="Text Box 9"/>
            <p:cNvSpPr txBox="1">
              <a:spLocks noChangeArrowheads="1"/>
            </p:cNvSpPr>
            <p:nvPr/>
          </p:nvSpPr>
          <p:spPr bwMode="auto">
            <a:xfrm>
              <a:off x="1310" y="1794"/>
              <a:ext cx="1026" cy="179"/>
            </a:xfrm>
            <a:prstGeom prst="rect">
              <a:avLst/>
            </a:prstGeom>
            <a:noFill/>
            <a:ln w="9525">
              <a:noFill/>
              <a:miter lim="800000"/>
              <a:headEnd/>
              <a:tailEnd/>
            </a:ln>
          </p:spPr>
          <p:txBody>
            <a:bodyPr wrap="none">
              <a:spAutoFit/>
            </a:bodyPr>
            <a:lstStyle/>
            <a:p>
              <a:r>
                <a:rPr lang="en-US" altLang="zh-CN" sz="1400" b="1" dirty="0">
                  <a:latin typeface="Arial" charset="0"/>
                </a:rPr>
                <a:t>Fans/Subscriptions</a:t>
              </a:r>
            </a:p>
          </p:txBody>
        </p:sp>
        <p:sp>
          <p:nvSpPr>
            <p:cNvPr id="6159" name="Text Box 10"/>
            <p:cNvSpPr txBox="1">
              <a:spLocks noChangeArrowheads="1"/>
            </p:cNvSpPr>
            <p:nvPr/>
          </p:nvSpPr>
          <p:spPr bwMode="auto">
            <a:xfrm>
              <a:off x="1056" y="2016"/>
              <a:ext cx="1424" cy="179"/>
            </a:xfrm>
            <a:prstGeom prst="rect">
              <a:avLst/>
            </a:prstGeom>
            <a:noFill/>
            <a:ln w="9525">
              <a:noFill/>
              <a:miter lim="800000"/>
              <a:headEnd/>
              <a:tailEnd/>
            </a:ln>
          </p:spPr>
          <p:txBody>
            <a:bodyPr wrap="none">
              <a:spAutoFit/>
            </a:bodyPr>
            <a:lstStyle/>
            <a:p>
              <a:r>
                <a:rPr lang="en-US" altLang="zh-CN" sz="1400" b="1">
                  <a:latin typeface="Arial" charset="0"/>
                </a:rPr>
                <a:t>Response to Social Content</a:t>
              </a:r>
            </a:p>
          </p:txBody>
        </p:sp>
        <p:sp>
          <p:nvSpPr>
            <p:cNvPr id="6160" name="Text Box 11"/>
            <p:cNvSpPr txBox="1">
              <a:spLocks noChangeArrowheads="1"/>
            </p:cNvSpPr>
            <p:nvPr/>
          </p:nvSpPr>
          <p:spPr bwMode="auto">
            <a:xfrm>
              <a:off x="1238" y="2122"/>
              <a:ext cx="1130" cy="268"/>
            </a:xfrm>
            <a:prstGeom prst="rect">
              <a:avLst/>
            </a:prstGeom>
            <a:noFill/>
            <a:ln w="9525">
              <a:noFill/>
              <a:miter lim="800000"/>
              <a:headEnd/>
              <a:tailEnd/>
            </a:ln>
          </p:spPr>
          <p:txBody>
            <a:bodyPr wrap="none">
              <a:spAutoFit/>
            </a:bodyPr>
            <a:lstStyle/>
            <a:p>
              <a:r>
                <a:rPr lang="en-US" altLang="zh-CN" sz="2400" b="1">
                  <a:latin typeface="Arial" charset="0"/>
                </a:rPr>
                <a:t>………………</a:t>
              </a:r>
            </a:p>
          </p:txBody>
        </p:sp>
        <p:sp>
          <p:nvSpPr>
            <p:cNvPr id="6161" name="AutoShape 12"/>
            <p:cNvSpPr>
              <a:spLocks/>
            </p:cNvSpPr>
            <p:nvPr/>
          </p:nvSpPr>
          <p:spPr bwMode="auto">
            <a:xfrm>
              <a:off x="949" y="1321"/>
              <a:ext cx="216" cy="1057"/>
            </a:xfrm>
            <a:prstGeom prst="leftBrace">
              <a:avLst>
                <a:gd name="adj1" fmla="val 40779"/>
                <a:gd name="adj2" fmla="val 50000"/>
              </a:avLst>
            </a:prstGeom>
            <a:noFill/>
            <a:ln w="9525">
              <a:solidFill>
                <a:schemeClr val="tx1"/>
              </a:solidFill>
              <a:round/>
              <a:headEnd/>
              <a:tailEnd/>
            </a:ln>
          </p:spPr>
          <p:txBody>
            <a:bodyPr wrap="none" anchor="ctr"/>
            <a:lstStyle/>
            <a:p>
              <a:endParaRPr lang="en-US"/>
            </a:p>
          </p:txBody>
        </p:sp>
        <p:sp>
          <p:nvSpPr>
            <p:cNvPr id="6162" name="AutoShape 13"/>
            <p:cNvSpPr>
              <a:spLocks/>
            </p:cNvSpPr>
            <p:nvPr/>
          </p:nvSpPr>
          <p:spPr bwMode="auto">
            <a:xfrm>
              <a:off x="2572" y="1321"/>
              <a:ext cx="180" cy="1057"/>
            </a:xfrm>
            <a:prstGeom prst="rightBrace">
              <a:avLst>
                <a:gd name="adj1" fmla="val 48935"/>
                <a:gd name="adj2" fmla="val 50000"/>
              </a:avLst>
            </a:prstGeom>
            <a:noFill/>
            <a:ln w="9525">
              <a:solidFill>
                <a:schemeClr val="tx1"/>
              </a:solidFill>
              <a:round/>
              <a:headEnd/>
              <a:tailEnd/>
            </a:ln>
          </p:spPr>
          <p:txBody>
            <a:bodyPr wrap="none" anchor="ctr"/>
            <a:lstStyle/>
            <a:p>
              <a:endParaRPr lang="en-US"/>
            </a:p>
          </p:txBody>
        </p:sp>
      </p:grpSp>
      <p:pic>
        <p:nvPicPr>
          <p:cNvPr id="25615" name="Picture 15" descr="TouchGraph"/>
          <p:cNvPicPr>
            <a:picLocks noChangeAspect="1" noChangeArrowheads="1"/>
          </p:cNvPicPr>
          <p:nvPr/>
        </p:nvPicPr>
        <p:blipFill>
          <a:blip r:embed="rId5" cstate="print"/>
          <a:srcRect/>
          <a:stretch>
            <a:fillRect/>
          </a:stretch>
        </p:blipFill>
        <p:spPr bwMode="auto">
          <a:xfrm>
            <a:off x="533400" y="4267200"/>
            <a:ext cx="2895600" cy="2249488"/>
          </a:xfrm>
          <a:prstGeom prst="rect">
            <a:avLst/>
          </a:prstGeom>
          <a:noFill/>
          <a:ln w="9525">
            <a:noFill/>
            <a:miter lim="800000"/>
            <a:headEnd/>
            <a:tailEnd/>
          </a:ln>
        </p:spPr>
      </p:pic>
      <p:pic>
        <p:nvPicPr>
          <p:cNvPr id="25616" name="Picture 16"/>
          <p:cNvPicPr>
            <a:picLocks noChangeAspect="1" noChangeArrowheads="1"/>
          </p:cNvPicPr>
          <p:nvPr/>
        </p:nvPicPr>
        <p:blipFill>
          <a:blip r:embed="rId6" cstate="print"/>
          <a:srcRect/>
          <a:stretch>
            <a:fillRect/>
          </a:stretch>
        </p:blipFill>
        <p:spPr bwMode="auto">
          <a:xfrm>
            <a:off x="1981200" y="4419600"/>
            <a:ext cx="2057400" cy="2057400"/>
          </a:xfrm>
          <a:prstGeom prst="rect">
            <a:avLst/>
          </a:prstGeom>
          <a:noFill/>
          <a:ln w="9525">
            <a:noFill/>
            <a:miter lim="800000"/>
            <a:headEnd/>
            <a:tailEnd/>
          </a:ln>
        </p:spPr>
      </p:pic>
      <p:pic>
        <p:nvPicPr>
          <p:cNvPr id="25617" name="Picture 17"/>
          <p:cNvPicPr>
            <a:picLocks noChangeAspect="1" noChangeArrowheads="1"/>
          </p:cNvPicPr>
          <p:nvPr/>
        </p:nvPicPr>
        <p:blipFill>
          <a:blip r:embed="rId7" cstate="print"/>
          <a:srcRect/>
          <a:stretch>
            <a:fillRect/>
          </a:stretch>
        </p:blipFill>
        <p:spPr bwMode="auto">
          <a:xfrm>
            <a:off x="3124200" y="4419600"/>
            <a:ext cx="2667000" cy="2051050"/>
          </a:xfrm>
          <a:prstGeom prst="rect">
            <a:avLst/>
          </a:prstGeom>
          <a:noFill/>
          <a:ln w="9525">
            <a:noFill/>
            <a:miter lim="800000"/>
            <a:headEnd/>
            <a:tailEnd/>
          </a:ln>
        </p:spPr>
      </p:pic>
      <p:sp>
        <p:nvSpPr>
          <p:cNvPr id="25618" name="Text Box 18"/>
          <p:cNvSpPr txBox="1">
            <a:spLocks noChangeArrowheads="1"/>
          </p:cNvSpPr>
          <p:nvPr/>
        </p:nvSpPr>
        <p:spPr bwMode="auto">
          <a:xfrm>
            <a:off x="6324600" y="4800600"/>
            <a:ext cx="2498725" cy="1187450"/>
          </a:xfrm>
          <a:prstGeom prst="rect">
            <a:avLst/>
          </a:prstGeom>
          <a:noFill/>
          <a:ln w="9525">
            <a:noFill/>
            <a:miter lim="800000"/>
            <a:headEnd/>
            <a:tailEnd/>
          </a:ln>
        </p:spPr>
        <p:txBody>
          <a:bodyPr>
            <a:spAutoFit/>
          </a:bodyPr>
          <a:lstStyle/>
          <a:p>
            <a:pPr algn="ctr"/>
            <a:r>
              <a:rPr lang="en-US" altLang="zh-CN" sz="2400" b="1">
                <a:solidFill>
                  <a:srgbClr val="0000CC"/>
                </a:solidFill>
              </a:rPr>
              <a:t>Network of </a:t>
            </a:r>
          </a:p>
          <a:p>
            <a:pPr algn="ctr"/>
            <a:r>
              <a:rPr lang="en-US" altLang="zh-CN" sz="2400" b="1">
                <a:solidFill>
                  <a:srgbClr val="0000CC"/>
                </a:solidFill>
              </a:rPr>
              <a:t>Multiple Dimensions</a:t>
            </a:r>
          </a:p>
        </p:txBody>
      </p:sp>
      <p:pic>
        <p:nvPicPr>
          <p:cNvPr id="25619" name="Picture 19"/>
          <p:cNvPicPr>
            <a:picLocks noChangeAspect="1" noChangeArrowheads="1"/>
          </p:cNvPicPr>
          <p:nvPr/>
        </p:nvPicPr>
        <p:blipFill>
          <a:blip r:embed="rId8" cstate="print"/>
          <a:srcRect/>
          <a:stretch>
            <a:fillRect/>
          </a:stretch>
        </p:blipFill>
        <p:spPr bwMode="auto">
          <a:xfrm>
            <a:off x="3886200" y="4343400"/>
            <a:ext cx="2514600" cy="21955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15"/>
                                        </p:tgtEl>
                                        <p:attrNameLst>
                                          <p:attrName>style.visibility</p:attrName>
                                        </p:attrNameLst>
                                      </p:cBhvr>
                                      <p:to>
                                        <p:strVal val="visible"/>
                                      </p:to>
                                    </p:set>
                                    <p:animEffect transition="in" filter="fade">
                                      <p:cBhvr>
                                        <p:cTn id="7" dur="2000"/>
                                        <p:tgtEl>
                                          <p:spTgt spid="2561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5616"/>
                                        </p:tgtEl>
                                        <p:attrNameLst>
                                          <p:attrName>style.visibility</p:attrName>
                                        </p:attrNameLst>
                                      </p:cBhvr>
                                      <p:to>
                                        <p:strVal val="visible"/>
                                      </p:to>
                                    </p:set>
                                    <p:animEffect transition="in" filter="fade">
                                      <p:cBhvr>
                                        <p:cTn id="11" dur="2000"/>
                                        <p:tgtEl>
                                          <p:spTgt spid="25616"/>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5617"/>
                                        </p:tgtEl>
                                        <p:attrNameLst>
                                          <p:attrName>style.visibility</p:attrName>
                                        </p:attrNameLst>
                                      </p:cBhvr>
                                      <p:to>
                                        <p:strVal val="visible"/>
                                      </p:to>
                                    </p:set>
                                    <p:animEffect transition="in" filter="fade">
                                      <p:cBhvr>
                                        <p:cTn id="15" dur="2000"/>
                                        <p:tgtEl>
                                          <p:spTgt spid="25617"/>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5619"/>
                                        </p:tgtEl>
                                        <p:attrNameLst>
                                          <p:attrName>style.visibility</p:attrName>
                                        </p:attrNameLst>
                                      </p:cBhvr>
                                      <p:to>
                                        <p:strVal val="visible"/>
                                      </p:to>
                                    </p:set>
                                    <p:animEffect transition="in" filter="fade">
                                      <p:cBhvr>
                                        <p:cTn id="19" dur="2000"/>
                                        <p:tgtEl>
                                          <p:spTgt spid="25619"/>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5618"/>
                                        </p:tgtEl>
                                        <p:attrNameLst>
                                          <p:attrName>style.visibility</p:attrName>
                                        </p:attrNameLst>
                                      </p:cBhvr>
                                      <p:to>
                                        <p:strVal val="visible"/>
                                      </p:to>
                                    </p:set>
                                    <p:animEffect transition="in" filter="fade">
                                      <p:cBhvr>
                                        <p:cTn id="23" dur="2000"/>
                                        <p:tgtEl>
                                          <p:spTgt spid="25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8"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pPr eaLnBrk="1" hangingPunct="1"/>
            <a:endParaRPr lang="en-US"/>
          </a:p>
        </p:txBody>
      </p:sp>
      <p:sp>
        <p:nvSpPr>
          <p:cNvPr id="5123" name="Rectangle 3"/>
          <p:cNvSpPr>
            <a:spLocks noGrp="1" noChangeArrowheads="1"/>
          </p:cNvSpPr>
          <p:nvPr>
            <p:ph type="body" idx="4294967295"/>
          </p:nvPr>
        </p:nvSpPr>
        <p:spPr/>
        <p:txBody>
          <a:bodyPr/>
          <a:lstStyle/>
          <a:p>
            <a:pPr eaLnBrk="1" hangingPunct="1"/>
            <a:endParaRPr lang="en-US"/>
          </a:p>
        </p:txBody>
      </p:sp>
      <p:pic>
        <p:nvPicPr>
          <p:cNvPr id="5124" name="Picture 4"/>
          <p:cNvPicPr>
            <a:picLocks noChangeAspect="1" noChangeArrowheads="1"/>
          </p:cNvPicPr>
          <p:nvPr/>
        </p:nvPicPr>
        <p:blipFill>
          <a:blip r:embed="rId3"/>
          <a:srcRect/>
          <a:stretch>
            <a:fillRect/>
          </a:stretch>
        </p:blipFill>
        <p:spPr bwMode="auto">
          <a:xfrm>
            <a:off x="-280988" y="-90488"/>
            <a:ext cx="9705976" cy="7038976"/>
          </a:xfrm>
          <a:prstGeom prst="rect">
            <a:avLst/>
          </a:prstGeom>
          <a:noFill/>
          <a:ln w="9525">
            <a:noFill/>
            <a:miter lim="800000"/>
            <a:headEnd/>
            <a:tailEnd/>
          </a:ln>
        </p:spPr>
      </p:pic>
      <p:sp>
        <p:nvSpPr>
          <p:cNvPr id="5125" name="Oval 19"/>
          <p:cNvSpPr>
            <a:spLocks noChangeArrowheads="1"/>
          </p:cNvSpPr>
          <p:nvPr/>
        </p:nvSpPr>
        <p:spPr bwMode="auto">
          <a:xfrm>
            <a:off x="7010400" y="1295400"/>
            <a:ext cx="1295400" cy="609600"/>
          </a:xfrm>
          <a:prstGeom prst="ellipse">
            <a:avLst/>
          </a:prstGeom>
          <a:noFill/>
          <a:ln w="38100">
            <a:solidFill>
              <a:srgbClr val="FF0000"/>
            </a:solidFill>
            <a:round/>
            <a:headEnd/>
            <a:tailEnd/>
          </a:ln>
        </p:spPr>
        <p:txBody>
          <a:bodyPr wrap="none" anchor="ctr"/>
          <a:lstStyle/>
          <a:p>
            <a:pPr algn="ctr"/>
            <a:endParaRPr lang="en-US"/>
          </a:p>
        </p:txBody>
      </p:sp>
      <p:sp>
        <p:nvSpPr>
          <p:cNvPr id="5126" name="Oval 20"/>
          <p:cNvSpPr>
            <a:spLocks noChangeArrowheads="1"/>
          </p:cNvSpPr>
          <p:nvPr/>
        </p:nvSpPr>
        <p:spPr bwMode="auto">
          <a:xfrm>
            <a:off x="7086600" y="2209800"/>
            <a:ext cx="1295400" cy="609600"/>
          </a:xfrm>
          <a:prstGeom prst="ellipse">
            <a:avLst/>
          </a:prstGeom>
          <a:noFill/>
          <a:ln w="38100">
            <a:solidFill>
              <a:srgbClr val="FF0000"/>
            </a:solidFill>
            <a:round/>
            <a:headEnd/>
            <a:tailEnd/>
          </a:ln>
        </p:spPr>
        <p:txBody>
          <a:bodyPr wrap="none" anchor="ctr"/>
          <a:lstStyle/>
          <a:p>
            <a:pPr algn="ctr"/>
            <a:endParaRPr lang="en-US"/>
          </a:p>
        </p:txBody>
      </p:sp>
      <p:sp>
        <p:nvSpPr>
          <p:cNvPr id="5127" name="Oval 21"/>
          <p:cNvSpPr>
            <a:spLocks noChangeArrowheads="1"/>
          </p:cNvSpPr>
          <p:nvPr/>
        </p:nvSpPr>
        <p:spPr bwMode="auto">
          <a:xfrm>
            <a:off x="7162800" y="6248400"/>
            <a:ext cx="1295400" cy="609600"/>
          </a:xfrm>
          <a:prstGeom prst="ellipse">
            <a:avLst/>
          </a:prstGeom>
          <a:noFill/>
          <a:ln w="38100">
            <a:solidFill>
              <a:srgbClr val="FF0000"/>
            </a:solidFill>
            <a:round/>
            <a:headEnd/>
            <a:tailEnd/>
          </a:ln>
        </p:spPr>
        <p:txBody>
          <a:bodyPr wrap="none" anchor="ctr"/>
          <a:lstStyle/>
          <a:p>
            <a:pPr algn="ctr"/>
            <a:endParaRPr lang="en-US"/>
          </a:p>
        </p:txBody>
      </p:sp>
      <p:sp>
        <p:nvSpPr>
          <p:cNvPr id="5128" name="Oval 22"/>
          <p:cNvSpPr>
            <a:spLocks noChangeArrowheads="1"/>
          </p:cNvSpPr>
          <p:nvPr/>
        </p:nvSpPr>
        <p:spPr bwMode="auto">
          <a:xfrm>
            <a:off x="2286000" y="2971800"/>
            <a:ext cx="1295400" cy="609600"/>
          </a:xfrm>
          <a:prstGeom prst="ellipse">
            <a:avLst/>
          </a:prstGeom>
          <a:noFill/>
          <a:ln w="38100">
            <a:solidFill>
              <a:srgbClr val="FF0000"/>
            </a:solidFill>
            <a:round/>
            <a:headEnd/>
            <a:tailEnd/>
          </a:ln>
        </p:spPr>
        <p:txBody>
          <a:bodyPr wrap="none" anchor="ctr"/>
          <a:lstStyle/>
          <a:p>
            <a:pPr algn="ctr"/>
            <a:endParaRPr lang="en-US"/>
          </a:p>
        </p:txBody>
      </p:sp>
      <p:sp>
        <p:nvSpPr>
          <p:cNvPr id="5129" name="AutoShape 23"/>
          <p:cNvSpPr>
            <a:spLocks noChangeArrowheads="1"/>
          </p:cNvSpPr>
          <p:nvPr/>
        </p:nvSpPr>
        <p:spPr bwMode="auto">
          <a:xfrm>
            <a:off x="3429000" y="2057400"/>
            <a:ext cx="2133600" cy="838200"/>
          </a:xfrm>
          <a:prstGeom prst="cloudCallout">
            <a:avLst>
              <a:gd name="adj1" fmla="val -45759"/>
              <a:gd name="adj2" fmla="val 70074"/>
            </a:avLst>
          </a:prstGeom>
          <a:solidFill>
            <a:schemeClr val="accent1"/>
          </a:solidFill>
          <a:ln w="9525">
            <a:solidFill>
              <a:schemeClr val="tx1"/>
            </a:solidFill>
            <a:round/>
            <a:headEnd/>
            <a:tailEnd/>
          </a:ln>
        </p:spPr>
        <p:txBody>
          <a:bodyPr/>
          <a:lstStyle/>
          <a:p>
            <a:pPr algn="ctr"/>
            <a:r>
              <a:rPr lang="en-US" altLang="zh-CN"/>
              <a:t>comment</a:t>
            </a:r>
          </a:p>
        </p:txBody>
      </p:sp>
      <p:sp>
        <p:nvSpPr>
          <p:cNvPr id="5131" name="AutoShape 11"/>
          <p:cNvSpPr>
            <a:spLocks noChangeArrowheads="1"/>
          </p:cNvSpPr>
          <p:nvPr/>
        </p:nvSpPr>
        <p:spPr bwMode="auto">
          <a:xfrm>
            <a:off x="7696200" y="228600"/>
            <a:ext cx="1066800" cy="838200"/>
          </a:xfrm>
          <a:prstGeom prst="cloudCallout">
            <a:avLst>
              <a:gd name="adj1" fmla="val -43750"/>
              <a:gd name="adj2" fmla="val 70000"/>
            </a:avLst>
          </a:prstGeom>
          <a:solidFill>
            <a:schemeClr val="accent1"/>
          </a:solidFill>
          <a:ln w="9525">
            <a:solidFill>
              <a:schemeClr val="tx1"/>
            </a:solidFill>
            <a:round/>
            <a:headEnd/>
            <a:tailEnd/>
          </a:ln>
          <a:effectLst/>
        </p:spPr>
        <p:txBody>
          <a:bodyPr/>
          <a:lstStyle/>
          <a:p>
            <a:pPr algn="ctr"/>
            <a:r>
              <a:rPr lang="en-US" altLang="zh-CN"/>
              <a:t>fans</a:t>
            </a:r>
          </a:p>
        </p:txBody>
      </p:sp>
      <p:sp>
        <p:nvSpPr>
          <p:cNvPr id="5132" name="AutoShape 12"/>
          <p:cNvSpPr>
            <a:spLocks noChangeArrowheads="1"/>
          </p:cNvSpPr>
          <p:nvPr/>
        </p:nvSpPr>
        <p:spPr bwMode="auto">
          <a:xfrm>
            <a:off x="8001000" y="1600200"/>
            <a:ext cx="1143000" cy="533400"/>
          </a:xfrm>
          <a:prstGeom prst="cloudCallout">
            <a:avLst>
              <a:gd name="adj1" fmla="val -43750"/>
              <a:gd name="adj2" fmla="val 70000"/>
            </a:avLst>
          </a:prstGeom>
          <a:solidFill>
            <a:schemeClr val="accent1"/>
          </a:solidFill>
          <a:ln w="9525">
            <a:solidFill>
              <a:schemeClr val="tx1"/>
            </a:solidFill>
            <a:round/>
            <a:headEnd/>
            <a:tailEnd/>
          </a:ln>
          <a:effectLst/>
        </p:spPr>
        <p:txBody>
          <a:bodyPr/>
          <a:lstStyle/>
          <a:p>
            <a:pPr algn="ctr"/>
            <a:r>
              <a:rPr lang="en-US" altLang="zh-CN"/>
              <a:t>vote</a:t>
            </a:r>
          </a:p>
        </p:txBody>
      </p:sp>
      <p:sp>
        <p:nvSpPr>
          <p:cNvPr id="5135" name="AutoShape 15"/>
          <p:cNvSpPr>
            <a:spLocks noChangeArrowheads="1"/>
          </p:cNvSpPr>
          <p:nvPr/>
        </p:nvSpPr>
        <p:spPr bwMode="auto">
          <a:xfrm>
            <a:off x="7162800" y="5257800"/>
            <a:ext cx="2133600" cy="457200"/>
          </a:xfrm>
          <a:prstGeom prst="cloudCallout">
            <a:avLst>
              <a:gd name="adj1" fmla="val -25819"/>
              <a:gd name="adj2" fmla="val 176389"/>
            </a:avLst>
          </a:prstGeom>
          <a:solidFill>
            <a:schemeClr val="accent1"/>
          </a:solidFill>
          <a:ln w="9525">
            <a:solidFill>
              <a:schemeClr val="tx1"/>
            </a:solidFill>
            <a:round/>
            <a:headEnd/>
            <a:tailEnd/>
          </a:ln>
          <a:effectLst/>
        </p:spPr>
        <p:txBody>
          <a:bodyPr/>
          <a:lstStyle/>
          <a:p>
            <a:pPr algn="ctr"/>
            <a:r>
              <a:rPr lang="en-US" altLang="zh-CN"/>
              <a:t>friends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129"/>
                                        </p:tgtEl>
                                        <p:attrNameLst>
                                          <p:attrName>style.visibility</p:attrName>
                                        </p:attrNameLst>
                                      </p:cBhvr>
                                      <p:to>
                                        <p:strVal val="visible"/>
                                      </p:to>
                                    </p:set>
                                    <p:animEffect transition="in" filter="fade">
                                      <p:cBhvr>
                                        <p:cTn id="10" dur="2000"/>
                                        <p:tgtEl>
                                          <p:spTgt spid="512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513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126"/>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5132"/>
                                        </p:tgtEl>
                                        <p:attrNameLst>
                                          <p:attrName>style.visibility</p:attrName>
                                        </p:attrNameLst>
                                      </p:cBhvr>
                                      <p:to>
                                        <p:strVal val="visible"/>
                                      </p:to>
                                    </p:set>
                                    <p:animEffect transition="in" filter="fade">
                                      <p:cBhvr>
                                        <p:cTn id="25" dur="2000"/>
                                        <p:tgtEl>
                                          <p:spTgt spid="513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127"/>
                                        </p:tgtEl>
                                        <p:attrNameLst>
                                          <p:attrName>style.visibility</p:attrName>
                                        </p:attrNameLst>
                                      </p:cBhvr>
                                      <p:to>
                                        <p:strVal val="visible"/>
                                      </p:to>
                                    </p:set>
                                  </p:child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5135"/>
                                        </p:tgtEl>
                                        <p:attrNameLst>
                                          <p:attrName>style.visibility</p:attrName>
                                        </p:attrNameLst>
                                      </p:cBhvr>
                                      <p:to>
                                        <p:strVal val="visible"/>
                                      </p:to>
                                    </p:set>
                                    <p:animEffect transition="in" filter="fade">
                                      <p:cBhvr>
                                        <p:cTn id="33" dur="2000"/>
                                        <p:tgtEl>
                                          <p:spTgt spid="5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P spid="5126" grpId="0" animBg="1"/>
      <p:bldP spid="5127" grpId="0" animBg="1"/>
      <p:bldP spid="5128" grpId="0" animBg="1"/>
      <p:bldP spid="5129" grpId="0" animBg="1"/>
      <p:bldP spid="5131" grpId="0" animBg="1"/>
      <p:bldP spid="5132" grpId="0" animBg="1"/>
      <p:bldP spid="513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Heterogeneity Matter?</a:t>
            </a:r>
            <a:endParaRPr lang="en-US" dirty="0"/>
          </a:p>
        </p:txBody>
      </p:sp>
      <p:sp>
        <p:nvSpPr>
          <p:cNvPr id="3" name="Content Placeholder 2"/>
          <p:cNvSpPr>
            <a:spLocks noGrp="1"/>
          </p:cNvSpPr>
          <p:nvPr>
            <p:ph idx="1"/>
          </p:nvPr>
        </p:nvSpPr>
        <p:spPr>
          <a:xfrm>
            <a:off x="457200" y="1600201"/>
            <a:ext cx="8229600" cy="2590800"/>
          </a:xfrm>
        </p:spPr>
        <p:txBody>
          <a:bodyPr/>
          <a:lstStyle/>
          <a:p>
            <a:r>
              <a:rPr lang="en-US" sz="2400" dirty="0" smtClean="0"/>
              <a:t>Social Media presents heterogeneity in networks</a:t>
            </a:r>
          </a:p>
          <a:p>
            <a:endParaRPr lang="en-US" sz="2400" dirty="0" smtClean="0"/>
          </a:p>
          <a:p>
            <a:r>
              <a:rPr lang="en-US" sz="2400" dirty="0" smtClean="0"/>
              <a:t>Can we simply ignore the heterogeneity?</a:t>
            </a:r>
          </a:p>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endParaRPr lang="en-US" sz="2400" dirty="0" smtClean="0">
              <a:solidFill>
                <a:srgbClr val="FF0000"/>
              </a:solidFill>
            </a:endParaRPr>
          </a:p>
          <a:p>
            <a:endParaRPr lang="en-US" dirty="0"/>
          </a:p>
        </p:txBody>
      </p:sp>
      <p:sp>
        <p:nvSpPr>
          <p:cNvPr id="4" name="TextBox 3"/>
          <p:cNvSpPr txBox="1"/>
          <p:nvPr/>
        </p:nvSpPr>
        <p:spPr>
          <a:xfrm>
            <a:off x="3733800" y="3124200"/>
            <a:ext cx="1023037" cy="707886"/>
          </a:xfrm>
          <a:prstGeom prst="rect">
            <a:avLst/>
          </a:prstGeom>
          <a:noFill/>
        </p:spPr>
        <p:txBody>
          <a:bodyPr wrap="none" rtlCol="0">
            <a:spAutoFit/>
          </a:bodyPr>
          <a:lstStyle/>
          <a:p>
            <a:r>
              <a:rPr lang="en-US" sz="4000" b="1" dirty="0" smtClean="0">
                <a:solidFill>
                  <a:srgbClr val="FF0000"/>
                </a:solidFill>
                <a:latin typeface="+mj-lt"/>
              </a:rPr>
              <a:t>NO</a:t>
            </a:r>
            <a:endParaRPr lang="en-US" sz="4000" b="1" dirty="0">
              <a:solidFill>
                <a:srgbClr val="FF0000"/>
              </a:solidFill>
              <a:latin typeface="+mj-lt"/>
            </a:endParaRPr>
          </a:p>
        </p:txBody>
      </p:sp>
      <p:sp>
        <p:nvSpPr>
          <p:cNvPr id="5" name="TextBox 4"/>
          <p:cNvSpPr txBox="1"/>
          <p:nvPr/>
        </p:nvSpPr>
        <p:spPr>
          <a:xfrm>
            <a:off x="1447800" y="4572000"/>
            <a:ext cx="5841664" cy="523220"/>
          </a:xfrm>
          <a:prstGeom prst="rect">
            <a:avLst/>
          </a:prstGeom>
          <a:noFill/>
        </p:spPr>
        <p:txBody>
          <a:bodyPr wrap="none" rtlCol="0">
            <a:spAutoFit/>
          </a:bodyPr>
          <a:lstStyle/>
          <a:p>
            <a:r>
              <a:rPr lang="en-US" sz="2800" dirty="0" smtClean="0">
                <a:solidFill>
                  <a:srgbClr val="FF0000"/>
                </a:solidFill>
              </a:rPr>
              <a:t>Networks in Social Media are Noisy</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en-US" altLang="zh-CN" dirty="0" smtClean="0"/>
              <a:t>Example of noisy friends network</a:t>
            </a:r>
            <a:endParaRPr lang="en-US" altLang="zh-CN" dirty="0"/>
          </a:p>
        </p:txBody>
      </p:sp>
      <p:sp>
        <p:nvSpPr>
          <p:cNvPr id="8195" name="Rectangle 3"/>
          <p:cNvSpPr>
            <a:spLocks noGrp="1" noChangeArrowheads="1"/>
          </p:cNvSpPr>
          <p:nvPr>
            <p:ph type="body" idx="4294967295"/>
          </p:nvPr>
        </p:nvSpPr>
        <p:spPr>
          <a:xfrm>
            <a:off x="457200" y="1600200"/>
            <a:ext cx="4648200" cy="4648200"/>
          </a:xfrm>
        </p:spPr>
        <p:txBody>
          <a:bodyPr/>
          <a:lstStyle/>
          <a:p>
            <a:pPr eaLnBrk="1" hangingPunct="1"/>
            <a:r>
              <a:rPr lang="en-US" altLang="zh-CN" dirty="0"/>
              <a:t>Too many friends?</a:t>
            </a:r>
          </a:p>
          <a:p>
            <a:pPr eaLnBrk="1" hangingPunct="1"/>
            <a:r>
              <a:rPr lang="en-US" altLang="zh-CN" dirty="0"/>
              <a:t>Too few friends?</a:t>
            </a:r>
          </a:p>
          <a:p>
            <a:pPr eaLnBrk="1" hangingPunct="1"/>
            <a:endParaRPr lang="en-US" altLang="zh-CN" dirty="0"/>
          </a:p>
          <a:p>
            <a:pPr eaLnBrk="1" hangingPunct="1"/>
            <a:r>
              <a:rPr lang="en-US" altLang="zh-CN" dirty="0"/>
              <a:t>Friends network tells limited info for some </a:t>
            </a:r>
            <a:r>
              <a:rPr lang="en-US" altLang="zh-CN" dirty="0" smtClean="0"/>
              <a:t>users</a:t>
            </a:r>
            <a:endParaRPr lang="en-US" altLang="zh-CN" dirty="0"/>
          </a:p>
          <a:p>
            <a:pPr eaLnBrk="1" hangingPunct="1"/>
            <a:r>
              <a:rPr lang="en-US" altLang="zh-CN" dirty="0"/>
              <a:t>Interaction at other </a:t>
            </a:r>
            <a:r>
              <a:rPr lang="en-US" altLang="zh-CN" dirty="0" smtClean="0">
                <a:solidFill>
                  <a:srgbClr val="0000FF"/>
                </a:solidFill>
              </a:rPr>
              <a:t>modes</a:t>
            </a:r>
            <a:r>
              <a:rPr lang="en-US" altLang="zh-CN" dirty="0" smtClean="0"/>
              <a:t> or </a:t>
            </a:r>
            <a:r>
              <a:rPr lang="en-US" altLang="zh-CN" dirty="0" smtClean="0">
                <a:solidFill>
                  <a:srgbClr val="0000FF"/>
                </a:solidFill>
              </a:rPr>
              <a:t>dimensions </a:t>
            </a:r>
            <a:r>
              <a:rPr lang="en-US" altLang="zh-CN" dirty="0" smtClean="0"/>
              <a:t>might </a:t>
            </a:r>
            <a:r>
              <a:rPr lang="en-US" altLang="zh-CN" dirty="0"/>
              <a:t>help</a:t>
            </a:r>
          </a:p>
          <a:p>
            <a:pPr eaLnBrk="1" hangingPunct="1"/>
            <a:endParaRPr lang="en-US" altLang="zh-CN" dirty="0"/>
          </a:p>
          <a:p>
            <a:pPr eaLnBrk="1" hangingPunct="1">
              <a:buFont typeface="Wingdings" pitchFamily="2" charset="2"/>
              <a:buNone/>
            </a:pPr>
            <a:endParaRPr lang="en-US" altLang="zh-CN" dirty="0"/>
          </a:p>
        </p:txBody>
      </p:sp>
      <p:grpSp>
        <p:nvGrpSpPr>
          <p:cNvPr id="2" name="Group 7"/>
          <p:cNvGrpSpPr>
            <a:grpSpLocks/>
          </p:cNvGrpSpPr>
          <p:nvPr/>
        </p:nvGrpSpPr>
        <p:grpSpPr bwMode="auto">
          <a:xfrm>
            <a:off x="4419600" y="1524000"/>
            <a:ext cx="4724400" cy="6564313"/>
            <a:chOff x="2784" y="960"/>
            <a:chExt cx="2976" cy="4135"/>
          </a:xfrm>
        </p:grpSpPr>
        <p:pic>
          <p:nvPicPr>
            <p:cNvPr id="8197" name="Picture 4"/>
            <p:cNvPicPr>
              <a:picLocks noChangeAspect="1" noChangeArrowheads="1"/>
            </p:cNvPicPr>
            <p:nvPr/>
          </p:nvPicPr>
          <p:blipFill>
            <a:blip r:embed="rId3"/>
            <a:srcRect/>
            <a:stretch>
              <a:fillRect/>
            </a:stretch>
          </p:blipFill>
          <p:spPr bwMode="auto">
            <a:xfrm>
              <a:off x="3492" y="960"/>
              <a:ext cx="2268" cy="4135"/>
            </a:xfrm>
            <a:prstGeom prst="rect">
              <a:avLst/>
            </a:prstGeom>
            <a:noFill/>
            <a:ln w="9525">
              <a:noFill/>
              <a:miter lim="800000"/>
              <a:headEnd/>
              <a:tailEnd/>
            </a:ln>
          </p:spPr>
        </p:pic>
        <p:sp>
          <p:nvSpPr>
            <p:cNvPr id="8198" name="Oval 5"/>
            <p:cNvSpPr>
              <a:spLocks noChangeArrowheads="1"/>
            </p:cNvSpPr>
            <p:nvPr/>
          </p:nvSpPr>
          <p:spPr bwMode="auto">
            <a:xfrm>
              <a:off x="4416" y="2544"/>
              <a:ext cx="816" cy="384"/>
            </a:xfrm>
            <a:prstGeom prst="ellipse">
              <a:avLst/>
            </a:prstGeom>
            <a:noFill/>
            <a:ln w="38100">
              <a:solidFill>
                <a:srgbClr val="FF0000"/>
              </a:solidFill>
              <a:round/>
              <a:headEnd/>
              <a:tailEnd/>
            </a:ln>
          </p:spPr>
          <p:txBody>
            <a:bodyPr wrap="none" anchor="ctr"/>
            <a:lstStyle/>
            <a:p>
              <a:pPr algn="ctr"/>
              <a:endParaRPr lang="en-US"/>
            </a:p>
          </p:txBody>
        </p:sp>
        <p:sp>
          <p:nvSpPr>
            <p:cNvPr id="8199" name="AutoShape 6"/>
            <p:cNvSpPr>
              <a:spLocks noChangeArrowheads="1"/>
            </p:cNvSpPr>
            <p:nvPr/>
          </p:nvSpPr>
          <p:spPr bwMode="auto">
            <a:xfrm>
              <a:off x="2784" y="1344"/>
              <a:ext cx="2208" cy="768"/>
            </a:xfrm>
            <a:prstGeom prst="cloudCallout">
              <a:avLst>
                <a:gd name="adj1" fmla="val 39583"/>
                <a:gd name="adj2" fmla="val 102866"/>
              </a:avLst>
            </a:prstGeom>
            <a:solidFill>
              <a:schemeClr val="accent1"/>
            </a:solidFill>
            <a:ln w="9525">
              <a:solidFill>
                <a:schemeClr val="tx1"/>
              </a:solidFill>
              <a:round/>
              <a:headEnd/>
              <a:tailEnd/>
            </a:ln>
          </p:spPr>
          <p:txBody>
            <a:bodyPr/>
            <a:lstStyle/>
            <a:p>
              <a:pPr algn="ctr"/>
              <a:r>
                <a:rPr lang="en-US" altLang="zh-CN" sz="2400"/>
                <a:t>2410 friends!!</a:t>
              </a:r>
            </a:p>
          </p:txBody>
        </p:sp>
      </p:grpSp>
      <p:pic>
        <p:nvPicPr>
          <p:cNvPr id="8204" name="Picture 12"/>
          <p:cNvPicPr>
            <a:picLocks noChangeAspect="1" noChangeArrowheads="1"/>
          </p:cNvPicPr>
          <p:nvPr/>
        </p:nvPicPr>
        <p:blipFill>
          <a:blip r:embed="rId4"/>
          <a:srcRect/>
          <a:stretch>
            <a:fillRect/>
          </a:stretch>
        </p:blipFill>
        <p:spPr bwMode="auto">
          <a:xfrm>
            <a:off x="5181600" y="1524000"/>
            <a:ext cx="3962400" cy="4267200"/>
          </a:xfrm>
          <a:prstGeom prst="rect">
            <a:avLst/>
          </a:prstGeom>
          <a:noFill/>
        </p:spPr>
      </p:pic>
      <p:sp>
        <p:nvSpPr>
          <p:cNvPr id="10" name="Cloud Callout 9"/>
          <p:cNvSpPr/>
          <p:nvPr/>
        </p:nvSpPr>
        <p:spPr>
          <a:xfrm>
            <a:off x="6248400" y="1828800"/>
            <a:ext cx="2362200" cy="1371600"/>
          </a:xfrm>
          <a:prstGeom prst="cloudCallout">
            <a:avLst>
              <a:gd name="adj1" fmla="val -63925"/>
              <a:gd name="adj2" fmla="val 574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Just One Contact</a:t>
            </a:r>
            <a:endParaRPr lang="en-US" sz="20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820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95">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Social Media</a:t>
            </a:r>
            <a:endParaRPr lang="en-US" dirty="0"/>
          </a:p>
        </p:txBody>
      </p:sp>
      <p:sp>
        <p:nvSpPr>
          <p:cNvPr id="3" name="Content Placeholder 2"/>
          <p:cNvSpPr>
            <a:spLocks noGrp="1"/>
          </p:cNvSpPr>
          <p:nvPr>
            <p:ph idx="1"/>
          </p:nvPr>
        </p:nvSpPr>
        <p:spPr>
          <a:xfrm>
            <a:off x="0" y="1295400"/>
            <a:ext cx="8229600" cy="2819400"/>
          </a:xfrm>
        </p:spPr>
        <p:txBody>
          <a:bodyPr/>
          <a:lstStyle/>
          <a:p>
            <a:r>
              <a:rPr lang="en-US" sz="2400" dirty="0" smtClean="0"/>
              <a:t>Everyone can be a media outlet</a:t>
            </a:r>
          </a:p>
          <a:p>
            <a:r>
              <a:rPr lang="en-US" sz="2400" dirty="0" smtClean="0"/>
              <a:t>Disappearing of communications barrier</a:t>
            </a:r>
          </a:p>
          <a:p>
            <a:pPr lvl="1"/>
            <a:r>
              <a:rPr lang="en-US" sz="2000" dirty="0" smtClean="0"/>
              <a:t>Rich User Interaction</a:t>
            </a:r>
          </a:p>
          <a:p>
            <a:pPr lvl="1"/>
            <a:r>
              <a:rPr lang="en-US" sz="2000" dirty="0" smtClean="0"/>
              <a:t>User-Generated Contents</a:t>
            </a:r>
          </a:p>
          <a:p>
            <a:pPr lvl="1"/>
            <a:r>
              <a:rPr lang="en-US" sz="2000" dirty="0" smtClean="0"/>
              <a:t>User Enriched Contents</a:t>
            </a:r>
          </a:p>
          <a:p>
            <a:pPr lvl="1"/>
            <a:r>
              <a:rPr lang="en-US" sz="2000" dirty="0" smtClean="0"/>
              <a:t>User developed widgets</a:t>
            </a:r>
          </a:p>
          <a:p>
            <a:pPr lvl="1"/>
            <a:r>
              <a:rPr lang="en-US" sz="2000" dirty="0" smtClean="0"/>
              <a:t>Collaborative environment</a:t>
            </a:r>
          </a:p>
          <a:p>
            <a:pPr lvl="1"/>
            <a:r>
              <a:rPr lang="en-US" sz="2000" dirty="0" smtClean="0"/>
              <a:t>Collective Wisdom</a:t>
            </a:r>
          </a:p>
          <a:p>
            <a:pPr lvl="1"/>
            <a:r>
              <a:rPr lang="en-US" sz="2000" dirty="0" smtClean="0"/>
              <a:t>Long Tail</a:t>
            </a:r>
          </a:p>
          <a:p>
            <a:pPr>
              <a:buNone/>
            </a:pPr>
            <a:endParaRPr lang="en-US" sz="2400" dirty="0" smtClean="0"/>
          </a:p>
          <a:p>
            <a:endParaRPr lang="en-US" sz="3200" dirty="0" smtClean="0">
              <a:latin typeface="Calibri" pitchFamily="1" charset="0"/>
            </a:endParaRPr>
          </a:p>
          <a:p>
            <a:endParaRPr lang="en-US" dirty="0" smtClean="0"/>
          </a:p>
          <a:p>
            <a:endParaRPr lang="en-US" dirty="0" smtClean="0"/>
          </a:p>
          <a:p>
            <a:endParaRPr lang="en-US" dirty="0"/>
          </a:p>
        </p:txBody>
      </p:sp>
      <p:pic>
        <p:nvPicPr>
          <p:cNvPr id="4" name="Picture 4"/>
          <p:cNvPicPr>
            <a:picLocks noChangeAspect="1" noChangeArrowheads="1"/>
          </p:cNvPicPr>
          <p:nvPr/>
        </p:nvPicPr>
        <p:blipFill>
          <a:blip r:embed="rId2" cstate="print"/>
          <a:srcRect b="4688"/>
          <a:stretch>
            <a:fillRect/>
          </a:stretch>
        </p:blipFill>
        <p:spPr bwMode="auto">
          <a:xfrm>
            <a:off x="5943600" y="1219200"/>
            <a:ext cx="3370473" cy="3678491"/>
          </a:xfrm>
          <a:prstGeom prst="rect">
            <a:avLst/>
          </a:prstGeom>
          <a:noFill/>
          <a:ln w="9525">
            <a:noFill/>
            <a:miter lim="800000"/>
            <a:headEnd/>
            <a:tailEnd/>
          </a:ln>
        </p:spPr>
      </p:pic>
      <p:sp>
        <p:nvSpPr>
          <p:cNvPr id="5" name="TextBox 4"/>
          <p:cNvSpPr txBox="1"/>
          <p:nvPr/>
        </p:nvSpPr>
        <p:spPr>
          <a:xfrm>
            <a:off x="304800" y="5181600"/>
            <a:ext cx="2932854"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400" dirty="0" smtClean="0"/>
              <a:t>Broadcast Media</a:t>
            </a:r>
          </a:p>
          <a:p>
            <a:pPr algn="ctr"/>
            <a:r>
              <a:rPr lang="en-US" sz="2400" b="1" dirty="0" smtClean="0">
                <a:solidFill>
                  <a:srgbClr val="FF0000"/>
                </a:solidFill>
              </a:rPr>
              <a:t>Filter, then Publish</a:t>
            </a:r>
            <a:endParaRPr lang="en-US" sz="2400" b="1" dirty="0">
              <a:solidFill>
                <a:srgbClr val="FF0000"/>
              </a:solidFill>
            </a:endParaRPr>
          </a:p>
        </p:txBody>
      </p:sp>
      <p:sp>
        <p:nvSpPr>
          <p:cNvPr id="6" name="TextBox 5"/>
          <p:cNvSpPr txBox="1"/>
          <p:nvPr/>
        </p:nvSpPr>
        <p:spPr>
          <a:xfrm>
            <a:off x="5867400" y="5181600"/>
            <a:ext cx="294984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lang="en-US" sz="2400" dirty="0" smtClean="0"/>
              <a:t>Social Media</a:t>
            </a:r>
          </a:p>
          <a:p>
            <a:pPr algn="ctr"/>
            <a:r>
              <a:rPr lang="en-US" sz="2400" b="1" dirty="0" smtClean="0">
                <a:solidFill>
                  <a:srgbClr val="FF0000"/>
                </a:solidFill>
              </a:rPr>
              <a:t>Publish, then Filter</a:t>
            </a:r>
            <a:endParaRPr lang="en-US" sz="2400" b="1" dirty="0">
              <a:solidFill>
                <a:srgbClr val="FF0000"/>
              </a:solidFill>
            </a:endParaRPr>
          </a:p>
        </p:txBody>
      </p:sp>
      <p:sp>
        <p:nvSpPr>
          <p:cNvPr id="7" name="Right Arrow 6"/>
          <p:cNvSpPr/>
          <p:nvPr/>
        </p:nvSpPr>
        <p:spPr>
          <a:xfrm>
            <a:off x="3581400" y="5334000"/>
            <a:ext cx="1752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the Noise</a:t>
            </a:r>
            <a:endParaRPr lang="en-US" dirty="0"/>
          </a:p>
        </p:txBody>
      </p:sp>
      <p:sp>
        <p:nvSpPr>
          <p:cNvPr id="3" name="Content Placeholder 2"/>
          <p:cNvSpPr>
            <a:spLocks noGrp="1"/>
          </p:cNvSpPr>
          <p:nvPr>
            <p:ph idx="1"/>
          </p:nvPr>
        </p:nvSpPr>
        <p:spPr/>
        <p:txBody>
          <a:bodyPr/>
          <a:lstStyle/>
          <a:p>
            <a:pPr marL="342900" lvl="1" indent="-342900">
              <a:buClr>
                <a:schemeClr val="accent1"/>
              </a:buClr>
              <a:buSzPct val="65000"/>
              <a:buFont typeface="Wingdings" pitchFamily="2" charset="2"/>
              <a:buChar char="n"/>
            </a:pPr>
            <a:r>
              <a:rPr lang="en-US" sz="2400" dirty="0" smtClean="0"/>
              <a:t>A multi-mode network presents correlations between different kinds of objects</a:t>
            </a:r>
          </a:p>
          <a:p>
            <a:pPr marL="695325" lvl="2" indent="-342900"/>
            <a:r>
              <a:rPr lang="en-US" sz="2000" dirty="0" smtClean="0"/>
              <a:t>e.g., Users of similar interests are likely to have similar tags</a:t>
            </a:r>
          </a:p>
          <a:p>
            <a:pPr marL="342900" lvl="1" indent="-342900">
              <a:buClr>
                <a:schemeClr val="accent1"/>
              </a:buClr>
              <a:buSzPct val="65000"/>
              <a:buFont typeface="Wingdings" pitchFamily="2" charset="2"/>
              <a:buChar char="n"/>
            </a:pPr>
            <a:endParaRPr lang="en-US" sz="2000" dirty="0" smtClean="0"/>
          </a:p>
          <a:p>
            <a:pPr marL="342900" lvl="1" indent="-342900">
              <a:buClr>
                <a:schemeClr val="accent1"/>
              </a:buClr>
              <a:buSzPct val="65000"/>
              <a:buFont typeface="Wingdings" pitchFamily="2" charset="2"/>
              <a:buChar char="n"/>
            </a:pPr>
            <a:r>
              <a:rPr lang="en-US" sz="2400" dirty="0" smtClean="0"/>
              <a:t>Multi-dimensional networks can present complementary information at different dimensions</a:t>
            </a:r>
          </a:p>
          <a:p>
            <a:pPr marL="695325" lvl="2" indent="-342900"/>
            <a:r>
              <a:rPr lang="en-US" sz="2000" dirty="0" smtClean="0"/>
              <a:t>e.g., Some users seldom send email to each other, but might comment on each other’s photos</a:t>
            </a:r>
          </a:p>
          <a:p>
            <a:pPr marL="695325" lvl="2" indent="-342900"/>
            <a:endParaRPr lang="en-US" sz="2000" dirty="0" smtClean="0"/>
          </a:p>
          <a:p>
            <a:pPr marL="342900" lvl="1" indent="-342900">
              <a:buClr>
                <a:schemeClr val="accent1"/>
              </a:buClr>
              <a:buSzPct val="65000"/>
              <a:buFont typeface="Wingdings" pitchFamily="2" charset="2"/>
              <a:buChar char="n"/>
            </a:pPr>
            <a:r>
              <a:rPr lang="en-US" sz="2400" dirty="0" smtClean="0">
                <a:solidFill>
                  <a:srgbClr val="0000FF"/>
                </a:solidFill>
              </a:rPr>
              <a:t>Taking into account of heterogeneity helps reduce the noise</a:t>
            </a:r>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Communities in Multi-Mode Networks</a:t>
            </a:r>
          </a:p>
          <a:p>
            <a:pPr lvl="1"/>
            <a:r>
              <a:rPr lang="en-US" dirty="0" smtClean="0"/>
              <a:t>Find out communities of each mode</a:t>
            </a:r>
          </a:p>
          <a:p>
            <a:endParaRPr lang="en-US" dirty="0" smtClean="0"/>
          </a:p>
          <a:p>
            <a:r>
              <a:rPr lang="en-US" dirty="0" smtClean="0"/>
              <a:t>Communities in Multi-Dimensional Networks</a:t>
            </a:r>
          </a:p>
          <a:p>
            <a:pPr lvl="1"/>
            <a:r>
              <a:rPr lang="en-US" dirty="0" smtClean="0"/>
              <a:t>Discover communities shared across different dimensions</a:t>
            </a:r>
            <a:endParaRPr lang="en-US"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Block Model for Multi-Mode Network</a:t>
            </a:r>
            <a:endParaRPr lang="en-US" sz="4000" dirty="0"/>
          </a:p>
        </p:txBody>
      </p:sp>
      <p:grpSp>
        <p:nvGrpSpPr>
          <p:cNvPr id="3" name="Group 10"/>
          <p:cNvGrpSpPr/>
          <p:nvPr/>
        </p:nvGrpSpPr>
        <p:grpSpPr>
          <a:xfrm>
            <a:off x="914400" y="1371600"/>
            <a:ext cx="6858000" cy="2743200"/>
            <a:chOff x="533400" y="1600200"/>
            <a:chExt cx="6858000" cy="2743200"/>
          </a:xfrm>
        </p:grpSpPr>
        <p:sp>
          <p:nvSpPr>
            <p:cNvPr id="4" name="Rectangle 3"/>
            <p:cNvSpPr/>
            <p:nvPr/>
          </p:nvSpPr>
          <p:spPr>
            <a:xfrm>
              <a:off x="533400" y="1600200"/>
              <a:ext cx="12192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r>
                <a:rPr lang="en-US" sz="2400" baseline="-25000" dirty="0" smtClean="0"/>
                <a:t>1</a:t>
              </a:r>
              <a:endParaRPr lang="en-US" sz="2400" baseline="-25000" dirty="0"/>
            </a:p>
          </p:txBody>
        </p:sp>
        <p:sp>
          <p:nvSpPr>
            <p:cNvPr id="5" name="Rectangle 4"/>
            <p:cNvSpPr/>
            <p:nvPr/>
          </p:nvSpPr>
          <p:spPr>
            <a:xfrm>
              <a:off x="3048000" y="1600200"/>
              <a:ext cx="6858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t>
              </a:r>
              <a:r>
                <a:rPr lang="en-US" sz="2400" baseline="-25000" dirty="0" smtClean="0"/>
                <a:t>1</a:t>
              </a:r>
              <a:endParaRPr lang="en-US" sz="2400" baseline="-25000" dirty="0"/>
            </a:p>
          </p:txBody>
        </p:sp>
        <p:sp>
          <p:nvSpPr>
            <p:cNvPr id="6" name="Rectangle 5"/>
            <p:cNvSpPr/>
            <p:nvPr/>
          </p:nvSpPr>
          <p:spPr>
            <a:xfrm>
              <a:off x="6172200" y="1600200"/>
              <a:ext cx="1219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t>
              </a:r>
              <a:r>
                <a:rPr lang="en-US" sz="2400" baseline="-25000" dirty="0" smtClean="0"/>
                <a:t>2</a:t>
              </a:r>
              <a:r>
                <a:rPr lang="en-US" sz="2400" baseline="30000" dirty="0" smtClean="0"/>
                <a:t>T</a:t>
              </a:r>
              <a:endParaRPr lang="en-US" sz="2400" baseline="30000" dirty="0"/>
            </a:p>
          </p:txBody>
        </p:sp>
        <p:sp>
          <p:nvSpPr>
            <p:cNvPr id="7" name="Rectangle 6"/>
            <p:cNvSpPr/>
            <p:nvPr/>
          </p:nvSpPr>
          <p:spPr>
            <a:xfrm>
              <a:off x="4648200" y="16002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t>
              </a:r>
              <a:r>
                <a:rPr lang="en-US" sz="2400" baseline="-25000" dirty="0" smtClean="0"/>
                <a:t>1</a:t>
              </a:r>
              <a:endParaRPr lang="en-US" sz="2400" baseline="-25000" dirty="0"/>
            </a:p>
          </p:txBody>
        </p:sp>
        <p:sp>
          <p:nvSpPr>
            <p:cNvPr id="8" name="TextBox 7"/>
            <p:cNvSpPr txBox="1"/>
            <p:nvPr/>
          </p:nvSpPr>
          <p:spPr>
            <a:xfrm>
              <a:off x="2057400" y="2667000"/>
              <a:ext cx="484428" cy="707886"/>
            </a:xfrm>
            <a:prstGeom prst="rect">
              <a:avLst/>
            </a:prstGeom>
            <a:noFill/>
          </p:spPr>
          <p:txBody>
            <a:bodyPr wrap="none" rtlCol="0">
              <a:spAutoFit/>
            </a:bodyPr>
            <a:lstStyle/>
            <a:p>
              <a:r>
                <a:rPr lang="en-US" sz="4000" b="1" dirty="0" smtClean="0"/>
                <a:t>=</a:t>
              </a:r>
              <a:endParaRPr lang="en-US" sz="4000" b="1" dirty="0"/>
            </a:p>
          </p:txBody>
        </p:sp>
        <p:sp>
          <p:nvSpPr>
            <p:cNvPr id="9" name="TextBox 8"/>
            <p:cNvSpPr txBox="1"/>
            <p:nvPr/>
          </p:nvSpPr>
          <p:spPr>
            <a:xfrm>
              <a:off x="4038600" y="1676400"/>
              <a:ext cx="423514" cy="523220"/>
            </a:xfrm>
            <a:prstGeom prst="rect">
              <a:avLst/>
            </a:prstGeom>
            <a:noFill/>
          </p:spPr>
          <p:txBody>
            <a:bodyPr wrap="none" rtlCol="0">
              <a:spAutoFit/>
            </a:bodyPr>
            <a:lstStyle/>
            <a:p>
              <a:r>
                <a:rPr lang="en-US" sz="2800" b="1" dirty="0" smtClean="0"/>
                <a:t>X</a:t>
              </a:r>
              <a:endParaRPr lang="en-US" sz="2800" b="1" dirty="0"/>
            </a:p>
          </p:txBody>
        </p:sp>
        <p:sp>
          <p:nvSpPr>
            <p:cNvPr id="10" name="TextBox 9"/>
            <p:cNvSpPr txBox="1"/>
            <p:nvPr/>
          </p:nvSpPr>
          <p:spPr>
            <a:xfrm>
              <a:off x="5638800" y="1676400"/>
              <a:ext cx="423514" cy="523220"/>
            </a:xfrm>
            <a:prstGeom prst="rect">
              <a:avLst/>
            </a:prstGeom>
            <a:noFill/>
          </p:spPr>
          <p:txBody>
            <a:bodyPr wrap="square" rtlCol="0">
              <a:spAutoFit/>
            </a:bodyPr>
            <a:lstStyle/>
            <a:p>
              <a:r>
                <a:rPr lang="en-US" sz="2800" b="1" dirty="0" smtClean="0"/>
                <a:t>X</a:t>
              </a:r>
              <a:endParaRPr lang="en-US" sz="2800" b="1" dirty="0"/>
            </a:p>
          </p:txBody>
        </p:sp>
      </p:grpSp>
      <p:grpSp>
        <p:nvGrpSpPr>
          <p:cNvPr id="11" name="Group 12"/>
          <p:cNvGrpSpPr/>
          <p:nvPr/>
        </p:nvGrpSpPr>
        <p:grpSpPr>
          <a:xfrm>
            <a:off x="228600" y="4648200"/>
            <a:ext cx="3581400" cy="1219200"/>
            <a:chOff x="4724400" y="1676400"/>
            <a:chExt cx="3581400" cy="1219200"/>
          </a:xfrm>
        </p:grpSpPr>
        <p:sp>
          <p:nvSpPr>
            <p:cNvPr id="14" name="Oval 13"/>
            <p:cNvSpPr/>
            <p:nvPr/>
          </p:nvSpPr>
          <p:spPr>
            <a:xfrm>
              <a:off x="5791200" y="1676400"/>
              <a:ext cx="1447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 1</a:t>
              </a:r>
              <a:endParaRPr lang="en-US" dirty="0"/>
            </a:p>
          </p:txBody>
        </p:sp>
        <p:sp>
          <p:nvSpPr>
            <p:cNvPr id="15" name="Oval 14"/>
            <p:cNvSpPr/>
            <p:nvPr/>
          </p:nvSpPr>
          <p:spPr>
            <a:xfrm>
              <a:off x="4724400" y="2438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Mode-2</a:t>
              </a:r>
              <a:endParaRPr lang="en-US" dirty="0"/>
            </a:p>
          </p:txBody>
        </p:sp>
        <p:sp>
          <p:nvSpPr>
            <p:cNvPr id="16" name="Oval 15"/>
            <p:cNvSpPr/>
            <p:nvPr/>
          </p:nvSpPr>
          <p:spPr>
            <a:xfrm>
              <a:off x="6934200" y="2438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Mode-3</a:t>
              </a:r>
              <a:endParaRPr lang="en-US" dirty="0"/>
            </a:p>
          </p:txBody>
        </p:sp>
        <p:cxnSp>
          <p:nvCxnSpPr>
            <p:cNvPr id="17" name="Straight Connector 16"/>
            <p:cNvCxnSpPr>
              <a:stCxn id="14" idx="4"/>
              <a:endCxn id="15" idx="0"/>
            </p:cNvCxnSpPr>
            <p:nvPr/>
          </p:nvCxnSpPr>
          <p:spPr>
            <a:xfrm rot="5400000">
              <a:off x="5772150" y="1695450"/>
              <a:ext cx="3810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4" idx="4"/>
              <a:endCxn id="16" idx="0"/>
            </p:cNvCxnSpPr>
            <p:nvPr/>
          </p:nvCxnSpPr>
          <p:spPr>
            <a:xfrm rot="16200000" flipH="1">
              <a:off x="6877050" y="1695450"/>
              <a:ext cx="3810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6"/>
              <a:endCxn id="16" idx="2"/>
            </p:cNvCxnSpPr>
            <p:nvPr/>
          </p:nvCxnSpPr>
          <p:spPr>
            <a:xfrm>
              <a:off x="6096000" y="2667000"/>
              <a:ext cx="838200"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up 19"/>
          <p:cNvGrpSpPr/>
          <p:nvPr/>
        </p:nvGrpSpPr>
        <p:grpSpPr>
          <a:xfrm>
            <a:off x="228600" y="4648200"/>
            <a:ext cx="3581400" cy="1359932"/>
            <a:chOff x="5257800" y="4876800"/>
            <a:chExt cx="3581400" cy="1359932"/>
          </a:xfrm>
        </p:grpSpPr>
        <p:grpSp>
          <p:nvGrpSpPr>
            <p:cNvPr id="13" name="Group 36"/>
            <p:cNvGrpSpPr/>
            <p:nvPr/>
          </p:nvGrpSpPr>
          <p:grpSpPr>
            <a:xfrm>
              <a:off x="5257800" y="4876800"/>
              <a:ext cx="3581400" cy="1219200"/>
              <a:chOff x="4724400" y="1676400"/>
              <a:chExt cx="3581400" cy="1219200"/>
            </a:xfrm>
          </p:grpSpPr>
          <p:sp>
            <p:nvSpPr>
              <p:cNvPr id="25" name="Oval 24"/>
              <p:cNvSpPr/>
              <p:nvPr/>
            </p:nvSpPr>
            <p:spPr>
              <a:xfrm>
                <a:off x="5791200" y="1676400"/>
                <a:ext cx="1447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 1</a:t>
                </a:r>
                <a:endParaRPr lang="en-US" dirty="0"/>
              </a:p>
            </p:txBody>
          </p:sp>
          <p:sp>
            <p:nvSpPr>
              <p:cNvPr id="26" name="Oval 25"/>
              <p:cNvSpPr/>
              <p:nvPr/>
            </p:nvSpPr>
            <p:spPr>
              <a:xfrm>
                <a:off x="4724400" y="2438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Mode-2</a:t>
                </a:r>
                <a:endParaRPr lang="en-US" dirty="0"/>
              </a:p>
            </p:txBody>
          </p:sp>
          <p:sp>
            <p:nvSpPr>
              <p:cNvPr id="27" name="Oval 26"/>
              <p:cNvSpPr/>
              <p:nvPr/>
            </p:nvSpPr>
            <p:spPr>
              <a:xfrm>
                <a:off x="6934200" y="2438400"/>
                <a:ext cx="1371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Mode-3</a:t>
                </a:r>
                <a:endParaRPr lang="en-US" dirty="0"/>
              </a:p>
            </p:txBody>
          </p:sp>
          <p:cxnSp>
            <p:nvCxnSpPr>
              <p:cNvPr id="28" name="Straight Connector 27"/>
              <p:cNvCxnSpPr>
                <a:stCxn id="25" idx="4"/>
                <a:endCxn id="26" idx="0"/>
              </p:cNvCxnSpPr>
              <p:nvPr/>
            </p:nvCxnSpPr>
            <p:spPr>
              <a:xfrm rot="5400000">
                <a:off x="5772150" y="1695450"/>
                <a:ext cx="3810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4"/>
                <a:endCxn id="27" idx="0"/>
              </p:cNvCxnSpPr>
              <p:nvPr/>
            </p:nvCxnSpPr>
            <p:spPr>
              <a:xfrm rot="16200000" flipH="1">
                <a:off x="6877050" y="1695450"/>
                <a:ext cx="3810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6" idx="6"/>
                <a:endCxn id="27" idx="2"/>
              </p:cNvCxnSpPr>
              <p:nvPr/>
            </p:nvCxnSpPr>
            <p:spPr>
              <a:xfrm>
                <a:off x="6096000" y="2667000"/>
                <a:ext cx="838200" cy="15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5943600" y="5181600"/>
              <a:ext cx="436338" cy="369332"/>
            </a:xfrm>
            <a:prstGeom prst="rect">
              <a:avLst/>
            </a:prstGeom>
            <a:noFill/>
          </p:spPr>
          <p:txBody>
            <a:bodyPr wrap="none" rtlCol="0">
              <a:spAutoFit/>
            </a:bodyPr>
            <a:lstStyle/>
            <a:p>
              <a:r>
                <a:rPr lang="en-US" b="1" dirty="0" smtClean="0"/>
                <a:t>A</a:t>
              </a:r>
              <a:r>
                <a:rPr lang="en-US" b="1" baseline="-25000" dirty="0" smtClean="0"/>
                <a:t>1</a:t>
              </a:r>
              <a:endParaRPr lang="en-US" b="1" baseline="-25000" dirty="0"/>
            </a:p>
          </p:txBody>
        </p:sp>
        <p:sp>
          <p:nvSpPr>
            <p:cNvPr id="23" name="TextBox 22"/>
            <p:cNvSpPr txBox="1"/>
            <p:nvPr/>
          </p:nvSpPr>
          <p:spPr>
            <a:xfrm>
              <a:off x="6858000" y="5867400"/>
              <a:ext cx="436338" cy="369332"/>
            </a:xfrm>
            <a:prstGeom prst="rect">
              <a:avLst/>
            </a:prstGeom>
            <a:noFill/>
          </p:spPr>
          <p:txBody>
            <a:bodyPr wrap="none" rtlCol="0">
              <a:spAutoFit/>
            </a:bodyPr>
            <a:lstStyle/>
            <a:p>
              <a:r>
                <a:rPr lang="en-US" b="1" dirty="0" smtClean="0"/>
                <a:t>A</a:t>
              </a:r>
              <a:r>
                <a:rPr lang="en-US" b="1" baseline="-25000" dirty="0" smtClean="0"/>
                <a:t>2</a:t>
              </a:r>
              <a:endParaRPr lang="en-US" b="1" baseline="-25000" dirty="0"/>
            </a:p>
          </p:txBody>
        </p:sp>
        <p:sp>
          <p:nvSpPr>
            <p:cNvPr id="24" name="TextBox 23"/>
            <p:cNvSpPr txBox="1"/>
            <p:nvPr/>
          </p:nvSpPr>
          <p:spPr>
            <a:xfrm>
              <a:off x="7772400" y="5181600"/>
              <a:ext cx="436338" cy="369332"/>
            </a:xfrm>
            <a:prstGeom prst="rect">
              <a:avLst/>
            </a:prstGeom>
            <a:noFill/>
          </p:spPr>
          <p:txBody>
            <a:bodyPr wrap="none" rtlCol="0">
              <a:spAutoFit/>
            </a:bodyPr>
            <a:lstStyle/>
            <a:p>
              <a:r>
                <a:rPr lang="en-US" b="1" dirty="0" smtClean="0"/>
                <a:t>A</a:t>
              </a:r>
              <a:r>
                <a:rPr lang="en-US" b="1" baseline="-25000" dirty="0" smtClean="0"/>
                <a:t>3</a:t>
              </a:r>
              <a:endParaRPr lang="en-US" b="1" baseline="-25000" dirty="0"/>
            </a:p>
          </p:txBody>
        </p:sp>
      </p:grpSp>
      <p:grpSp>
        <p:nvGrpSpPr>
          <p:cNvPr id="20" name="Group 37"/>
          <p:cNvGrpSpPr/>
          <p:nvPr/>
        </p:nvGrpSpPr>
        <p:grpSpPr>
          <a:xfrm>
            <a:off x="5257800" y="2209800"/>
            <a:ext cx="2428875" cy="1733550"/>
            <a:chOff x="685800" y="4419600"/>
            <a:chExt cx="2428875" cy="1733550"/>
          </a:xfrm>
        </p:grpSpPr>
        <p:pic>
          <p:nvPicPr>
            <p:cNvPr id="2054" name="Picture 6"/>
            <p:cNvPicPr>
              <a:picLocks noChangeAspect="1" noChangeArrowheads="1"/>
            </p:cNvPicPr>
            <p:nvPr/>
          </p:nvPicPr>
          <p:blipFill>
            <a:blip r:embed="rId3" cstate="print"/>
            <a:srcRect/>
            <a:stretch>
              <a:fillRect/>
            </a:stretch>
          </p:blipFill>
          <p:spPr bwMode="auto">
            <a:xfrm>
              <a:off x="685800" y="4419600"/>
              <a:ext cx="2381250" cy="561975"/>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cstate="print"/>
            <a:srcRect/>
            <a:stretch>
              <a:fillRect/>
            </a:stretch>
          </p:blipFill>
          <p:spPr bwMode="auto">
            <a:xfrm>
              <a:off x="685800" y="5029200"/>
              <a:ext cx="2428875" cy="485775"/>
            </a:xfrm>
            <a:prstGeom prst="rect">
              <a:avLst/>
            </a:prstGeom>
            <a:noFill/>
            <a:ln w="9525">
              <a:noFill/>
              <a:miter lim="800000"/>
              <a:headEnd/>
              <a:tailEnd/>
            </a:ln>
            <a:effectLst/>
          </p:spPr>
        </p:pic>
        <p:pic>
          <p:nvPicPr>
            <p:cNvPr id="2056" name="Picture 8"/>
            <p:cNvPicPr>
              <a:picLocks noChangeAspect="1" noChangeArrowheads="1"/>
            </p:cNvPicPr>
            <p:nvPr/>
          </p:nvPicPr>
          <p:blipFill>
            <a:blip r:embed="rId5" cstate="print"/>
            <a:srcRect/>
            <a:stretch>
              <a:fillRect/>
            </a:stretch>
          </p:blipFill>
          <p:spPr bwMode="auto">
            <a:xfrm>
              <a:off x="685800" y="5638800"/>
              <a:ext cx="2409825" cy="514350"/>
            </a:xfrm>
            <a:prstGeom prst="rect">
              <a:avLst/>
            </a:prstGeom>
            <a:noFill/>
            <a:ln w="9525">
              <a:noFill/>
              <a:miter lim="800000"/>
              <a:headEnd/>
              <a:tailEnd/>
            </a:ln>
            <a:effectLst/>
          </p:spPr>
        </p:pic>
      </p:grpSp>
      <p:pic>
        <p:nvPicPr>
          <p:cNvPr id="2057" name="Picture 9"/>
          <p:cNvPicPr>
            <a:picLocks noChangeAspect="1" noChangeArrowheads="1"/>
          </p:cNvPicPr>
          <p:nvPr/>
        </p:nvPicPr>
        <p:blipFill>
          <a:blip r:embed="rId6" cstate="print"/>
          <a:srcRect/>
          <a:stretch>
            <a:fillRect/>
          </a:stretch>
        </p:blipFill>
        <p:spPr bwMode="auto">
          <a:xfrm>
            <a:off x="4572000" y="5029200"/>
            <a:ext cx="3733800" cy="938003"/>
          </a:xfrm>
          <a:prstGeom prst="rect">
            <a:avLst/>
          </a:prstGeom>
          <a:noFill/>
          <a:ln w="9525">
            <a:noFill/>
            <a:miter lim="800000"/>
            <a:headEnd/>
            <a:tailEnd/>
          </a:ln>
          <a:effectLst/>
        </p:spPr>
      </p:pic>
      <p:sp>
        <p:nvSpPr>
          <p:cNvPr id="42" name="Down Arrow 41"/>
          <p:cNvSpPr/>
          <p:nvPr/>
        </p:nvSpPr>
        <p:spPr>
          <a:xfrm>
            <a:off x="6400800" y="4343400"/>
            <a:ext cx="3048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029200" y="2133600"/>
            <a:ext cx="2895600" cy="190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648200" y="5029200"/>
            <a:ext cx="3657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Alternating Optimization</a:t>
            </a:r>
            <a:endParaRPr lang="en-US" dirty="0"/>
          </a:p>
        </p:txBody>
      </p:sp>
      <p:sp>
        <p:nvSpPr>
          <p:cNvPr id="3" name="Content Placeholder 2"/>
          <p:cNvSpPr>
            <a:spLocks noGrp="1"/>
          </p:cNvSpPr>
          <p:nvPr>
            <p:ph idx="1"/>
          </p:nvPr>
        </p:nvSpPr>
        <p:spPr/>
        <p:txBody>
          <a:bodyPr/>
          <a:lstStyle/>
          <a:p>
            <a:r>
              <a:rPr lang="en-US" sz="2400" dirty="0" smtClean="0"/>
              <a:t>No analytical solution</a:t>
            </a:r>
          </a:p>
          <a:p>
            <a:r>
              <a:rPr lang="en-US" sz="2400" dirty="0" smtClean="0"/>
              <a:t>Iteratively compute the optimal clustering in one mode while fixing the clustering of other modes </a:t>
            </a:r>
          </a:p>
          <a:p>
            <a:r>
              <a:rPr lang="en-US" sz="2400" dirty="0" err="1" smtClean="0"/>
              <a:t>C</a:t>
            </a:r>
            <a:r>
              <a:rPr lang="en-US" sz="2400" baseline="-25000" dirty="0" err="1" smtClean="0"/>
              <a:t>j</a:t>
            </a:r>
            <a:r>
              <a:rPr lang="en-US" sz="2400" dirty="0" smtClean="0"/>
              <a:t> corresponds to the top left-singular vectors of P</a:t>
            </a:r>
            <a:r>
              <a:rPr lang="en-US" sz="2400" baseline="-25000" dirty="0" smtClean="0"/>
              <a:t>, </a:t>
            </a:r>
            <a:r>
              <a:rPr lang="en-US" sz="2400" dirty="0" smtClean="0"/>
              <a:t>which is concatenated by the following matrix in column-wise:</a:t>
            </a:r>
          </a:p>
          <a:p>
            <a:endParaRPr lang="en-US" sz="2400" dirty="0" smtClean="0"/>
          </a:p>
          <a:p>
            <a:endParaRPr lang="en-US" sz="2400" dirty="0" smtClean="0"/>
          </a:p>
          <a:p>
            <a:endParaRPr lang="en-US" sz="2400" dirty="0" smtClean="0"/>
          </a:p>
          <a:p>
            <a:pPr>
              <a:buNone/>
            </a:pPr>
            <a:endParaRPr lang="en-US" sz="2400" dirty="0" smtClean="0"/>
          </a:p>
          <a:p>
            <a:r>
              <a:rPr lang="en-US" sz="2400" dirty="0" smtClean="0"/>
              <a:t>Essentially apply PCA to data of the above format</a:t>
            </a:r>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219200" y="3733800"/>
            <a:ext cx="3276600" cy="1633762"/>
          </a:xfrm>
          <a:prstGeom prst="rect">
            <a:avLst/>
          </a:prstGeom>
          <a:noFill/>
          <a:ln w="9525">
            <a:noFill/>
            <a:miter lim="800000"/>
            <a:headEnd/>
            <a:tailEnd/>
          </a:ln>
          <a:effectLst/>
        </p:spPr>
      </p:pic>
      <p:sp>
        <p:nvSpPr>
          <p:cNvPr id="6" name="Cloud Callout 5"/>
          <p:cNvSpPr/>
          <p:nvPr/>
        </p:nvSpPr>
        <p:spPr>
          <a:xfrm>
            <a:off x="5334000" y="3733800"/>
            <a:ext cx="3810000" cy="1447800"/>
          </a:xfrm>
          <a:prstGeom prst="cloudCallout">
            <a:avLst>
              <a:gd name="adj1" fmla="val -66218"/>
              <a:gd name="adj2" fmla="val 349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FF"/>
                </a:solidFill>
              </a:rPr>
              <a:t>the clustering results  of other modes provide structural features</a:t>
            </a:r>
            <a:endParaRPr lang="en-US" sz="20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pPr eaLnBrk="1" hangingPunct="1"/>
            <a:r>
              <a:rPr lang="en-US" altLang="zh-CN" dirty="0" smtClean="0"/>
              <a:t>Shared Community Structure in Multi-Dimensional Networks</a:t>
            </a:r>
            <a:endParaRPr lang="en-US" altLang="zh-CN" dirty="0"/>
          </a:p>
        </p:txBody>
      </p:sp>
      <p:sp>
        <p:nvSpPr>
          <p:cNvPr id="9219" name="Rectangle 3"/>
          <p:cNvSpPr>
            <a:spLocks noGrp="1" noChangeArrowheads="1"/>
          </p:cNvSpPr>
          <p:nvPr>
            <p:ph type="body" idx="4294967295"/>
          </p:nvPr>
        </p:nvSpPr>
        <p:spPr>
          <a:xfrm>
            <a:off x="457200" y="1981200"/>
            <a:ext cx="8229600" cy="4149725"/>
          </a:xfrm>
        </p:spPr>
        <p:txBody>
          <a:bodyPr/>
          <a:lstStyle/>
          <a:p>
            <a:pPr eaLnBrk="1" hangingPunct="1"/>
            <a:r>
              <a:rPr lang="en-US" altLang="zh-CN" sz="2800" dirty="0"/>
              <a:t>A latent community structure is shared in a multi-dimensional network</a:t>
            </a:r>
          </a:p>
          <a:p>
            <a:pPr lvl="1" eaLnBrk="1" hangingPunct="1"/>
            <a:r>
              <a:rPr lang="en-US" altLang="zh-CN" sz="2400" dirty="0" smtClean="0"/>
              <a:t>a </a:t>
            </a:r>
            <a:r>
              <a:rPr lang="en-US" altLang="zh-CN" sz="2400" dirty="0"/>
              <a:t>group sharing similar </a:t>
            </a:r>
            <a:r>
              <a:rPr lang="en-US" altLang="zh-CN" sz="2400" dirty="0" smtClean="0"/>
              <a:t>interests</a:t>
            </a:r>
          </a:p>
          <a:p>
            <a:pPr lvl="1" eaLnBrk="1" hangingPunct="1"/>
            <a:r>
              <a:rPr lang="en-US" altLang="zh-CN" sz="2400" dirty="0" smtClean="0"/>
              <a:t>users interacted at different social media sites</a:t>
            </a:r>
            <a:endParaRPr lang="en-US" altLang="zh-CN" sz="2400" dirty="0"/>
          </a:p>
          <a:p>
            <a:pPr lvl="1" eaLnBrk="1" hangingPunct="1">
              <a:buNone/>
            </a:pPr>
            <a:endParaRPr lang="en-US" altLang="zh-CN" sz="2400" dirty="0"/>
          </a:p>
          <a:p>
            <a:pPr eaLnBrk="1" hangingPunct="1"/>
            <a:r>
              <a:rPr lang="en-US" altLang="zh-CN" sz="2800" dirty="0">
                <a:solidFill>
                  <a:srgbClr val="0000FF"/>
                </a:solidFill>
              </a:rPr>
              <a:t>Goal: </a:t>
            </a:r>
            <a:r>
              <a:rPr lang="en-US" altLang="zh-CN" sz="2800" dirty="0"/>
              <a:t>Find out the shared community structure by integrating the network information of different dimensions</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p:txBody>
          <a:bodyPr/>
          <a:lstStyle/>
          <a:p>
            <a:pPr eaLnBrk="1" hangingPunct="1"/>
            <a:r>
              <a:rPr lang="en-US" sz="3200" dirty="0" smtClean="0"/>
              <a:t>Communities in Multi-Dimensional Networks</a:t>
            </a:r>
            <a:endParaRPr lang="en-US" sz="3200" dirty="0"/>
          </a:p>
        </p:txBody>
      </p:sp>
      <p:pic>
        <p:nvPicPr>
          <p:cNvPr id="4" name="Picture 15" descr="TouchGraph"/>
          <p:cNvPicPr>
            <a:picLocks noChangeAspect="1" noChangeArrowheads="1"/>
          </p:cNvPicPr>
          <p:nvPr/>
        </p:nvPicPr>
        <p:blipFill>
          <a:blip r:embed="rId3" cstate="print"/>
          <a:srcRect/>
          <a:stretch>
            <a:fillRect/>
          </a:stretch>
        </p:blipFill>
        <p:spPr bwMode="auto">
          <a:xfrm>
            <a:off x="2133600" y="1295400"/>
            <a:ext cx="1471613" cy="1143000"/>
          </a:xfrm>
          <a:prstGeom prst="rect">
            <a:avLst/>
          </a:prstGeom>
          <a:noFill/>
          <a:ln w="9525">
            <a:noFill/>
            <a:miter lim="800000"/>
            <a:headEnd/>
            <a:tailEnd/>
          </a:ln>
        </p:spPr>
      </p:pic>
      <p:pic>
        <p:nvPicPr>
          <p:cNvPr id="5" name="Picture 16"/>
          <p:cNvPicPr>
            <a:picLocks noChangeAspect="1" noChangeArrowheads="1"/>
          </p:cNvPicPr>
          <p:nvPr/>
        </p:nvPicPr>
        <p:blipFill>
          <a:blip r:embed="rId4" cstate="print"/>
          <a:srcRect/>
          <a:stretch>
            <a:fillRect/>
          </a:stretch>
        </p:blipFill>
        <p:spPr bwMode="auto">
          <a:xfrm>
            <a:off x="4038600" y="1371600"/>
            <a:ext cx="990600" cy="990600"/>
          </a:xfrm>
          <a:prstGeom prst="rect">
            <a:avLst/>
          </a:prstGeom>
          <a:noFill/>
          <a:ln w="9525">
            <a:noFill/>
            <a:miter lim="800000"/>
            <a:headEnd/>
            <a:tailEnd/>
          </a:ln>
        </p:spPr>
      </p:pic>
      <p:pic>
        <p:nvPicPr>
          <p:cNvPr id="6" name="Picture 17"/>
          <p:cNvPicPr>
            <a:picLocks noChangeAspect="1" noChangeArrowheads="1"/>
          </p:cNvPicPr>
          <p:nvPr/>
        </p:nvPicPr>
        <p:blipFill>
          <a:blip r:embed="rId5" cstate="print"/>
          <a:srcRect/>
          <a:stretch>
            <a:fillRect/>
          </a:stretch>
        </p:blipFill>
        <p:spPr bwMode="auto">
          <a:xfrm>
            <a:off x="5486400" y="1447800"/>
            <a:ext cx="990600" cy="762000"/>
          </a:xfrm>
          <a:prstGeom prst="rect">
            <a:avLst/>
          </a:prstGeom>
          <a:noFill/>
          <a:ln w="9525">
            <a:noFill/>
            <a:miter lim="800000"/>
            <a:headEnd/>
            <a:tailEnd/>
          </a:ln>
        </p:spPr>
      </p:pic>
      <p:pic>
        <p:nvPicPr>
          <p:cNvPr id="7" name="Picture 19"/>
          <p:cNvPicPr>
            <a:picLocks noChangeAspect="1" noChangeArrowheads="1"/>
          </p:cNvPicPr>
          <p:nvPr/>
        </p:nvPicPr>
        <p:blipFill>
          <a:blip r:embed="rId6" cstate="print"/>
          <a:srcRect/>
          <a:stretch>
            <a:fillRect/>
          </a:stretch>
        </p:blipFill>
        <p:spPr bwMode="auto">
          <a:xfrm>
            <a:off x="7162800" y="1371600"/>
            <a:ext cx="1047750" cy="914400"/>
          </a:xfrm>
          <a:prstGeom prst="rect">
            <a:avLst/>
          </a:prstGeom>
          <a:noFill/>
          <a:ln w="9525">
            <a:noFill/>
            <a:miter lim="800000"/>
            <a:headEnd/>
            <a:tailEnd/>
          </a:ln>
        </p:spPr>
      </p:pic>
      <p:sp>
        <p:nvSpPr>
          <p:cNvPr id="11" name="Rectangle 10"/>
          <p:cNvSpPr/>
          <p:nvPr/>
        </p:nvSpPr>
        <p:spPr>
          <a:xfrm>
            <a:off x="7620000" y="26670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2" name="Rectangle 11"/>
          <p:cNvSpPr/>
          <p:nvPr/>
        </p:nvSpPr>
        <p:spPr>
          <a:xfrm>
            <a:off x="6019800" y="26670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3" name="Rectangle 12"/>
          <p:cNvSpPr/>
          <p:nvPr/>
        </p:nvSpPr>
        <p:spPr>
          <a:xfrm>
            <a:off x="4495800" y="26670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4" name="Rectangle 13"/>
          <p:cNvSpPr/>
          <p:nvPr/>
        </p:nvSpPr>
        <p:spPr>
          <a:xfrm>
            <a:off x="2743200" y="26670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a:solidFill>
                <a:srgbClr val="FFFFFF"/>
              </a:solidFill>
              <a:latin typeface="Verdana" pitchFamily="34" charset="0"/>
              <a:ea typeface="宋体" pitchFamily="2" charset="-122"/>
            </a:endParaRPr>
          </a:p>
        </p:txBody>
      </p:sp>
      <p:sp>
        <p:nvSpPr>
          <p:cNvPr id="15369" name="TextBox 17"/>
          <p:cNvSpPr txBox="1">
            <a:spLocks noChangeArrowheads="1"/>
          </p:cNvSpPr>
          <p:nvPr/>
        </p:nvSpPr>
        <p:spPr bwMode="auto">
          <a:xfrm>
            <a:off x="381000" y="1524000"/>
            <a:ext cx="2019300" cy="581025"/>
          </a:xfrm>
          <a:prstGeom prst="rect">
            <a:avLst/>
          </a:prstGeom>
          <a:noFill/>
          <a:ln w="9525">
            <a:noFill/>
            <a:miter lim="800000"/>
            <a:headEnd/>
            <a:tailEnd/>
          </a:ln>
        </p:spPr>
        <p:txBody>
          <a:bodyPr wrap="none">
            <a:spAutoFit/>
          </a:bodyPr>
          <a:lstStyle/>
          <a:p>
            <a:pPr algn="ctr"/>
            <a:r>
              <a:rPr lang="en-US" sz="1600"/>
              <a:t>Multi-Dimensional</a:t>
            </a:r>
          </a:p>
          <a:p>
            <a:pPr algn="ctr"/>
            <a:r>
              <a:rPr lang="en-US" sz="1600"/>
              <a:t>Networks</a:t>
            </a:r>
          </a:p>
        </p:txBody>
      </p:sp>
      <p:sp>
        <p:nvSpPr>
          <p:cNvPr id="15370" name="Text Box 15"/>
          <p:cNvSpPr txBox="1">
            <a:spLocks noChangeArrowheads="1"/>
          </p:cNvSpPr>
          <p:nvPr/>
        </p:nvSpPr>
        <p:spPr bwMode="auto">
          <a:xfrm>
            <a:off x="455613" y="2743200"/>
            <a:ext cx="2390399" cy="923330"/>
          </a:xfrm>
          <a:prstGeom prst="rect">
            <a:avLst/>
          </a:prstGeom>
          <a:noFill/>
          <a:ln w="9525">
            <a:noFill/>
            <a:miter lim="800000"/>
            <a:headEnd/>
            <a:tailEnd/>
          </a:ln>
        </p:spPr>
        <p:txBody>
          <a:bodyPr wrap="none">
            <a:spAutoFit/>
          </a:bodyPr>
          <a:lstStyle/>
          <a:p>
            <a:pPr algn="ctr"/>
            <a:r>
              <a:rPr lang="en-US" altLang="zh-CN" dirty="0"/>
              <a:t>Extract </a:t>
            </a:r>
            <a:r>
              <a:rPr lang="en-US" altLang="zh-CN" dirty="0">
                <a:solidFill>
                  <a:srgbClr val="0000CC"/>
                </a:solidFill>
              </a:rPr>
              <a:t>Structural</a:t>
            </a:r>
          </a:p>
          <a:p>
            <a:pPr algn="ctr"/>
            <a:r>
              <a:rPr lang="en-US" altLang="zh-CN" dirty="0">
                <a:solidFill>
                  <a:srgbClr val="0000CC"/>
                </a:solidFill>
              </a:rPr>
              <a:t>Features</a:t>
            </a:r>
            <a:r>
              <a:rPr lang="en-US" altLang="zh-CN" dirty="0"/>
              <a:t> via </a:t>
            </a:r>
          </a:p>
          <a:p>
            <a:pPr algn="ctr"/>
            <a:r>
              <a:rPr lang="en-US" altLang="zh-CN" dirty="0" smtClean="0"/>
              <a:t>Community Detection</a:t>
            </a:r>
            <a:endParaRPr lang="en-US" altLang="zh-CN" dirty="0"/>
          </a:p>
        </p:txBody>
      </p:sp>
      <p:sp>
        <p:nvSpPr>
          <p:cNvPr id="15378" name="Text Box 18"/>
          <p:cNvSpPr txBox="1">
            <a:spLocks noChangeArrowheads="1"/>
          </p:cNvSpPr>
          <p:nvPr/>
        </p:nvSpPr>
        <p:spPr bwMode="auto">
          <a:xfrm>
            <a:off x="2819400" y="3810000"/>
            <a:ext cx="5037138" cy="366713"/>
          </a:xfrm>
          <a:prstGeom prst="rect">
            <a:avLst/>
          </a:prstGeom>
          <a:solidFill>
            <a:srgbClr val="CCCCFF"/>
          </a:solidFill>
          <a:ln w="9525">
            <a:noFill/>
            <a:miter lim="800000"/>
            <a:headEnd/>
            <a:tailEnd/>
          </a:ln>
          <a:effectLst/>
        </p:spPr>
        <p:txBody>
          <a:bodyPr wrap="none">
            <a:spAutoFit/>
          </a:bodyPr>
          <a:lstStyle/>
          <a:p>
            <a:r>
              <a:rPr lang="en-US" altLang="zh-CN" dirty="0" err="1"/>
              <a:t>Denoise</a:t>
            </a:r>
            <a:r>
              <a:rPr lang="en-US" altLang="zh-CN" dirty="0"/>
              <a:t> the interaction at each dimension</a:t>
            </a:r>
          </a:p>
        </p:txBody>
      </p:sp>
      <p:sp>
        <p:nvSpPr>
          <p:cNvPr id="15379" name="Text Box 19"/>
          <p:cNvSpPr txBox="1">
            <a:spLocks noChangeArrowheads="1"/>
          </p:cNvSpPr>
          <p:nvPr/>
        </p:nvSpPr>
        <p:spPr bwMode="auto">
          <a:xfrm>
            <a:off x="1676400" y="4495800"/>
            <a:ext cx="7077075" cy="2014537"/>
          </a:xfrm>
          <a:prstGeom prst="rect">
            <a:avLst/>
          </a:prstGeom>
          <a:solidFill>
            <a:srgbClr val="CCCCFF"/>
          </a:solidFill>
          <a:ln w="9525">
            <a:noFill/>
            <a:miter lim="800000"/>
            <a:headEnd/>
            <a:tailEnd/>
          </a:ln>
          <a:effectLst/>
        </p:spPr>
        <p:txBody>
          <a:bodyPr>
            <a:spAutoFit/>
          </a:bodyPr>
          <a:lstStyle/>
          <a:p>
            <a:pPr>
              <a:buFontTx/>
              <a:buChar char="•"/>
            </a:pPr>
            <a:r>
              <a:rPr lang="en-US" altLang="zh-CN" dirty="0"/>
              <a:t> These structural features are not necessarily similar, but are </a:t>
            </a:r>
            <a:r>
              <a:rPr lang="en-US" altLang="zh-CN" dirty="0">
                <a:solidFill>
                  <a:srgbClr val="FF0000"/>
                </a:solidFill>
              </a:rPr>
              <a:t>highly correlated</a:t>
            </a:r>
            <a:r>
              <a:rPr lang="en-US" altLang="zh-CN" dirty="0"/>
              <a:t>. </a:t>
            </a:r>
          </a:p>
          <a:p>
            <a:pPr>
              <a:buFontTx/>
              <a:buChar char="•"/>
            </a:pPr>
            <a:endParaRPr lang="en-US" altLang="zh-CN" dirty="0"/>
          </a:p>
          <a:p>
            <a:pPr>
              <a:buFontTx/>
              <a:buChar char="•"/>
            </a:pPr>
            <a:r>
              <a:rPr lang="en-US" altLang="zh-CN" dirty="0"/>
              <a:t> Transform these features into </a:t>
            </a:r>
            <a:r>
              <a:rPr lang="en-US" altLang="zh-CN" dirty="0">
                <a:solidFill>
                  <a:srgbClr val="FF0000"/>
                </a:solidFill>
              </a:rPr>
              <a:t>a shared space </a:t>
            </a:r>
            <a:r>
              <a:rPr lang="en-US" altLang="zh-CN" dirty="0"/>
              <a:t>such that their correlation is maximized. </a:t>
            </a:r>
          </a:p>
          <a:p>
            <a:pPr>
              <a:buFontTx/>
              <a:buChar char="•"/>
            </a:pPr>
            <a:endParaRPr lang="en-US" altLang="zh-CN" dirty="0"/>
          </a:p>
          <a:p>
            <a:pPr>
              <a:buFontTx/>
              <a:buChar char="•"/>
            </a:pPr>
            <a:r>
              <a:rPr lang="en-US" altLang="zh-CN" dirty="0"/>
              <a:t> Solution: </a:t>
            </a:r>
            <a:r>
              <a:rPr lang="en-US" altLang="zh-CN" dirty="0">
                <a:solidFill>
                  <a:srgbClr val="0000CC"/>
                </a:solidFill>
              </a:rPr>
              <a:t>Generalized Canonical</a:t>
            </a:r>
            <a:r>
              <a:rPr lang="en-US" altLang="zh-CN" dirty="0" smtClean="0">
                <a:solidFill>
                  <a:srgbClr val="0000CC"/>
                </a:solidFill>
              </a:rPr>
              <a:t> Correlation </a:t>
            </a:r>
            <a:r>
              <a:rPr lang="en-US" altLang="zh-CN" dirty="0">
                <a:solidFill>
                  <a:srgbClr val="0000CC"/>
                </a:solidFill>
              </a:rPr>
              <a:t>Analysis (CCA)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2000"/>
                                        <p:tgtEl>
                                          <p:spTgt spid="4"/>
                                        </p:tgtEl>
                                      </p:cBhvr>
                                    </p:animEffec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70"/>
                                        </p:tgtEl>
                                        <p:attrNameLst>
                                          <p:attrName>style.visibility</p:attrName>
                                        </p:attrNameLst>
                                      </p:cBhvr>
                                      <p:to>
                                        <p:strVal val="visible"/>
                                      </p:to>
                                    </p:set>
                                  </p:childTnLst>
                                </p:cTn>
                              </p:par>
                            </p:childTnLst>
                          </p:cTn>
                        </p:par>
                        <p:par>
                          <p:cTn id="23" fill="hold">
                            <p:stCondLst>
                              <p:cond delay="0"/>
                            </p:stCondLst>
                            <p:childTnLst>
                              <p:par>
                                <p:cTn id="24" presetID="8" presetClass="emph" presetSubtype="0" fill="hold" nodeType="afterEffect">
                                  <p:stCondLst>
                                    <p:cond delay="0"/>
                                  </p:stCondLst>
                                  <p:childTnLst>
                                    <p:animRot by="21600000">
                                      <p:cBhvr>
                                        <p:cTn id="25" dur="2000" fill="hold"/>
                                        <p:tgtEl>
                                          <p:spTgt spid="4"/>
                                        </p:tgtEl>
                                        <p:attrNameLst>
                                          <p:attrName>r</p:attrName>
                                        </p:attrNameLst>
                                      </p:cBhvr>
                                    </p:animRo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par>
                          <p:cTn id="29" fill="hold">
                            <p:stCondLst>
                              <p:cond delay="2000"/>
                            </p:stCondLst>
                            <p:childTnLst>
                              <p:par>
                                <p:cTn id="30" presetID="8" presetClass="emph" presetSubtype="0" fill="hold" nodeType="afterEffect">
                                  <p:stCondLst>
                                    <p:cond delay="0"/>
                                  </p:stCondLst>
                                  <p:childTnLst>
                                    <p:animRot by="21600000">
                                      <p:cBhvr>
                                        <p:cTn id="31" dur="2000" fill="hold"/>
                                        <p:tgtEl>
                                          <p:spTgt spid="5"/>
                                        </p:tgtEl>
                                        <p:attrNameLst>
                                          <p:attrName>r</p:attrName>
                                        </p:attrNameLst>
                                      </p:cBhvr>
                                    </p:animRot>
                                  </p:childTnLst>
                                </p:cTn>
                              </p:par>
                            </p:childTnLst>
                          </p:cTn>
                        </p:par>
                        <p:par>
                          <p:cTn id="32" fill="hold">
                            <p:stCondLst>
                              <p:cond delay="4000"/>
                            </p:stCondLst>
                            <p:childTnLst>
                              <p:par>
                                <p:cTn id="33" presetID="1"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4000"/>
                            </p:stCondLst>
                            <p:childTnLst>
                              <p:par>
                                <p:cTn id="36" presetID="8" presetClass="emph" presetSubtype="0" fill="hold" nodeType="afterEffect">
                                  <p:stCondLst>
                                    <p:cond delay="0"/>
                                  </p:stCondLst>
                                  <p:childTnLst>
                                    <p:animRot by="21600000">
                                      <p:cBhvr>
                                        <p:cTn id="37" dur="2000" fill="hold"/>
                                        <p:tgtEl>
                                          <p:spTgt spid="6"/>
                                        </p:tgtEl>
                                        <p:attrNameLst>
                                          <p:attrName>r</p:attrName>
                                        </p:attrNameLst>
                                      </p:cBhvr>
                                    </p:animRot>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6000"/>
                            </p:stCondLst>
                            <p:childTnLst>
                              <p:par>
                                <p:cTn id="42" presetID="8" presetClass="emph" presetSubtype="0" fill="hold" nodeType="afterEffect">
                                  <p:stCondLst>
                                    <p:cond delay="0"/>
                                  </p:stCondLst>
                                  <p:childTnLst>
                                    <p:animRot by="21600000">
                                      <p:cBhvr>
                                        <p:cTn id="43" dur="2000" fill="hold"/>
                                        <p:tgtEl>
                                          <p:spTgt spid="7"/>
                                        </p:tgtEl>
                                        <p:attrNameLst>
                                          <p:attrName>r</p:attrName>
                                        </p:attrNameLst>
                                      </p:cBhvr>
                                    </p:animRot>
                                  </p:childTnLst>
                                </p:cTn>
                              </p:par>
                            </p:childTnLst>
                          </p:cTn>
                        </p:par>
                        <p:par>
                          <p:cTn id="44" fill="hold">
                            <p:stCondLst>
                              <p:cond delay="8000"/>
                            </p:stCondLst>
                            <p:childTnLst>
                              <p:par>
                                <p:cTn id="45" presetID="1"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3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369" grpId="0"/>
      <p:bldP spid="15370" grpId="0"/>
      <p:bldP spid="15378" grpId="0" animBg="1"/>
      <p:bldP spid="15379"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a:t>Canonical Correlation Analysis</a:t>
            </a:r>
          </a:p>
        </p:txBody>
      </p:sp>
      <p:pic>
        <p:nvPicPr>
          <p:cNvPr id="102404" name="Picture 4"/>
          <p:cNvPicPr>
            <a:picLocks noGrp="1" noChangeAspect="1" noChangeArrowheads="1"/>
          </p:cNvPicPr>
          <p:nvPr>
            <p:ph type="body" idx="1"/>
          </p:nvPr>
        </p:nvPicPr>
        <p:blipFill>
          <a:blip r:embed="rId4"/>
          <a:srcRect/>
          <a:stretch>
            <a:fillRect/>
          </a:stretch>
        </p:blipFill>
        <p:spPr>
          <a:xfrm>
            <a:off x="533400" y="2133600"/>
            <a:ext cx="3048000" cy="2014538"/>
          </a:xfrm>
          <a:noFill/>
          <a:ln>
            <a:solidFill>
              <a:srgbClr val="0000CC"/>
            </a:solidFill>
          </a:ln>
        </p:spPr>
      </p:pic>
      <p:pic>
        <p:nvPicPr>
          <p:cNvPr id="102405" name="Picture 5"/>
          <p:cNvPicPr>
            <a:picLocks noChangeAspect="1" noChangeArrowheads="1"/>
          </p:cNvPicPr>
          <p:nvPr/>
        </p:nvPicPr>
        <p:blipFill>
          <a:blip r:embed="rId5"/>
          <a:srcRect/>
          <a:stretch>
            <a:fillRect/>
          </a:stretch>
        </p:blipFill>
        <p:spPr bwMode="auto">
          <a:xfrm>
            <a:off x="1295400" y="1219200"/>
            <a:ext cx="6248400" cy="563563"/>
          </a:xfrm>
          <a:prstGeom prst="rect">
            <a:avLst/>
          </a:prstGeom>
          <a:noFill/>
          <a:ln w="9525">
            <a:noFill/>
            <a:miter lim="800000"/>
            <a:headEnd/>
            <a:tailEnd/>
          </a:ln>
          <a:effectLst/>
        </p:spPr>
      </p:pic>
      <p:pic>
        <p:nvPicPr>
          <p:cNvPr id="102406" name="Picture 6"/>
          <p:cNvPicPr>
            <a:picLocks noChangeAspect="1" noChangeArrowheads="1"/>
          </p:cNvPicPr>
          <p:nvPr/>
        </p:nvPicPr>
        <p:blipFill>
          <a:blip r:embed="rId6"/>
          <a:srcRect/>
          <a:stretch>
            <a:fillRect/>
          </a:stretch>
        </p:blipFill>
        <p:spPr bwMode="auto">
          <a:xfrm>
            <a:off x="4876800" y="1828800"/>
            <a:ext cx="3505200" cy="2457450"/>
          </a:xfrm>
          <a:prstGeom prst="rect">
            <a:avLst/>
          </a:prstGeom>
          <a:noFill/>
          <a:ln w="9525">
            <a:solidFill>
              <a:srgbClr val="0000CC"/>
            </a:solidFill>
            <a:miter lim="800000"/>
            <a:headEnd/>
            <a:tailEnd/>
          </a:ln>
          <a:effectLst/>
        </p:spPr>
      </p:pic>
      <p:sp>
        <p:nvSpPr>
          <p:cNvPr id="102407" name="AutoShape 7"/>
          <p:cNvSpPr>
            <a:spLocks noChangeArrowheads="1"/>
          </p:cNvSpPr>
          <p:nvPr/>
        </p:nvSpPr>
        <p:spPr bwMode="auto">
          <a:xfrm>
            <a:off x="4038600" y="2743200"/>
            <a:ext cx="457200" cy="2286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02409" name="AutoShape 9"/>
          <p:cNvSpPr>
            <a:spLocks noChangeArrowheads="1"/>
          </p:cNvSpPr>
          <p:nvPr/>
        </p:nvSpPr>
        <p:spPr bwMode="auto">
          <a:xfrm>
            <a:off x="5867400" y="4419600"/>
            <a:ext cx="228600" cy="838200"/>
          </a:xfrm>
          <a:prstGeom prst="downArrow">
            <a:avLst>
              <a:gd name="adj1" fmla="val 50000"/>
              <a:gd name="adj2" fmla="val 91667"/>
            </a:avLst>
          </a:prstGeom>
          <a:solidFill>
            <a:schemeClr val="accent1"/>
          </a:solidFill>
          <a:ln w="9525">
            <a:solidFill>
              <a:schemeClr val="tx1"/>
            </a:solidFill>
            <a:miter lim="800000"/>
            <a:headEnd/>
            <a:tailEnd/>
          </a:ln>
          <a:effectLst/>
        </p:spPr>
        <p:txBody>
          <a:bodyPr wrap="none" anchor="ctr"/>
          <a:lstStyle/>
          <a:p>
            <a:endParaRPr lang="en-US"/>
          </a:p>
        </p:txBody>
      </p:sp>
      <p:pic>
        <p:nvPicPr>
          <p:cNvPr id="102412" name="Picture 12" descr="txp_fig"/>
          <p:cNvPicPr>
            <a:picLocks noChangeAspect="1" noChangeArrowheads="1"/>
          </p:cNvPicPr>
          <p:nvPr>
            <p:custDataLst>
              <p:tags r:id="rId1"/>
            </p:custDataLst>
          </p:nvPr>
        </p:nvPicPr>
        <p:blipFill>
          <a:blip r:embed="rId7" cstate="print"/>
          <a:srcRect/>
          <a:stretch>
            <a:fillRect/>
          </a:stretch>
        </p:blipFill>
        <p:spPr bwMode="auto">
          <a:xfrm>
            <a:off x="6705600" y="4419600"/>
            <a:ext cx="1600200" cy="835025"/>
          </a:xfrm>
          <a:prstGeom prst="rect">
            <a:avLst/>
          </a:prstGeom>
          <a:noFill/>
          <a:ln w="9525">
            <a:noFill/>
            <a:miter lim="800000"/>
            <a:headEnd/>
            <a:tailEnd/>
          </a:ln>
          <a:effectLst/>
        </p:spPr>
      </p:pic>
      <p:sp>
        <p:nvSpPr>
          <p:cNvPr id="102413" name="Text Box 13"/>
          <p:cNvSpPr txBox="1">
            <a:spLocks noChangeArrowheads="1"/>
          </p:cNvSpPr>
          <p:nvPr/>
        </p:nvSpPr>
        <p:spPr bwMode="auto">
          <a:xfrm>
            <a:off x="4495800" y="5486400"/>
            <a:ext cx="4318000" cy="376238"/>
          </a:xfrm>
          <a:prstGeom prst="rect">
            <a:avLst/>
          </a:prstGeom>
          <a:noFill/>
          <a:ln w="9525">
            <a:solidFill>
              <a:srgbClr val="0000CC"/>
            </a:solidFill>
            <a:miter lim="800000"/>
            <a:headEnd/>
            <a:tailEnd/>
          </a:ln>
          <a:effectLst/>
        </p:spPr>
        <p:txBody>
          <a:bodyPr wrap="none">
            <a:spAutoFit/>
          </a:bodyPr>
          <a:lstStyle/>
          <a:p>
            <a:r>
              <a:rPr lang="en-US" altLang="zh-CN"/>
              <a:t>eigenvalue of the covariance matrix</a:t>
            </a:r>
          </a:p>
        </p:txBody>
      </p:sp>
      <p:sp>
        <p:nvSpPr>
          <p:cNvPr id="102414" name="Text Box 14"/>
          <p:cNvSpPr txBox="1">
            <a:spLocks noChangeArrowheads="1"/>
          </p:cNvSpPr>
          <p:nvPr/>
        </p:nvSpPr>
        <p:spPr bwMode="auto">
          <a:xfrm>
            <a:off x="304800" y="5334000"/>
            <a:ext cx="4000500" cy="641350"/>
          </a:xfrm>
          <a:prstGeom prst="rect">
            <a:avLst/>
          </a:prstGeom>
          <a:noFill/>
          <a:ln w="9525">
            <a:noFill/>
            <a:miter lim="800000"/>
            <a:headEnd/>
            <a:tailEnd/>
          </a:ln>
          <a:effectLst/>
        </p:spPr>
        <p:txBody>
          <a:bodyPr wrap="none">
            <a:spAutoFit/>
          </a:bodyPr>
          <a:lstStyle/>
          <a:p>
            <a:pPr algn="ctr"/>
            <a:r>
              <a:rPr lang="en-US" altLang="zh-CN" b="1">
                <a:solidFill>
                  <a:srgbClr val="0000CC"/>
                </a:solidFill>
              </a:rPr>
              <a:t>Principal Component Analysis</a:t>
            </a:r>
          </a:p>
          <a:p>
            <a:pPr algn="ctr"/>
            <a:r>
              <a:rPr lang="en-US" altLang="zh-CN" b="1">
                <a:solidFill>
                  <a:srgbClr val="0000CC"/>
                </a:solidFill>
              </a:rPr>
              <a:t>(PCA)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24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240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2412"/>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102413"/>
                                        </p:tgtEl>
                                        <p:attrNameLst>
                                          <p:attrName>style.visibility</p:attrName>
                                        </p:attrNameLst>
                                      </p:cBhvr>
                                      <p:to>
                                        <p:strVal val="visible"/>
                                      </p:to>
                                    </p:set>
                                    <p:animEffect transition="in" filter="fade">
                                      <p:cBhvr>
                                        <p:cTn id="24" dur="2000"/>
                                        <p:tgtEl>
                                          <p:spTgt spid="102413"/>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2414"/>
                                        </p:tgtEl>
                                        <p:attrNameLst>
                                          <p:attrName>style.visibility</p:attrName>
                                        </p:attrNameLst>
                                      </p:cBhvr>
                                      <p:to>
                                        <p:strVal val="visible"/>
                                      </p:to>
                                    </p:set>
                                    <p:animEffect transition="in" filter="fade">
                                      <p:cBhvr>
                                        <p:cTn id="28" dur="2000"/>
                                        <p:tgtEl>
                                          <p:spTgt spid="102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7" grpId="0" animBg="1"/>
      <p:bldP spid="102409" grpId="0" animBg="1"/>
      <p:bldP spid="102413" grpId="0" animBg="1"/>
      <p:bldP spid="1024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idx="4294967295"/>
          </p:nvPr>
        </p:nvSpPr>
        <p:spPr/>
        <p:txBody>
          <a:bodyPr/>
          <a:lstStyle/>
          <a:p>
            <a:r>
              <a:rPr lang="en-US" sz="3200" dirty="0" smtClean="0"/>
              <a:t>Communities in Multi-Dimensional Networks</a:t>
            </a:r>
            <a:endParaRPr lang="en-US" sz="3200" dirty="0"/>
          </a:p>
        </p:txBody>
      </p:sp>
      <p:pic>
        <p:nvPicPr>
          <p:cNvPr id="4" name="Picture 15" descr="TouchGraph"/>
          <p:cNvPicPr>
            <a:picLocks noChangeAspect="1" noChangeArrowheads="1"/>
          </p:cNvPicPr>
          <p:nvPr/>
        </p:nvPicPr>
        <p:blipFill>
          <a:blip r:embed="rId3" cstate="print"/>
          <a:srcRect/>
          <a:stretch>
            <a:fillRect/>
          </a:stretch>
        </p:blipFill>
        <p:spPr bwMode="auto">
          <a:xfrm>
            <a:off x="2209800" y="1524000"/>
            <a:ext cx="1471613" cy="1143000"/>
          </a:xfrm>
          <a:prstGeom prst="rect">
            <a:avLst/>
          </a:prstGeom>
          <a:noFill/>
          <a:ln w="9525">
            <a:noFill/>
            <a:miter lim="800000"/>
            <a:headEnd/>
            <a:tailEnd/>
          </a:ln>
        </p:spPr>
      </p:pic>
      <p:pic>
        <p:nvPicPr>
          <p:cNvPr id="5" name="Picture 16"/>
          <p:cNvPicPr>
            <a:picLocks noChangeAspect="1" noChangeArrowheads="1"/>
          </p:cNvPicPr>
          <p:nvPr/>
        </p:nvPicPr>
        <p:blipFill>
          <a:blip r:embed="rId4" cstate="print"/>
          <a:srcRect/>
          <a:stretch>
            <a:fillRect/>
          </a:stretch>
        </p:blipFill>
        <p:spPr bwMode="auto">
          <a:xfrm>
            <a:off x="4114800" y="1524000"/>
            <a:ext cx="990600" cy="990600"/>
          </a:xfrm>
          <a:prstGeom prst="rect">
            <a:avLst/>
          </a:prstGeom>
          <a:noFill/>
          <a:ln w="9525">
            <a:noFill/>
            <a:miter lim="800000"/>
            <a:headEnd/>
            <a:tailEnd/>
          </a:ln>
        </p:spPr>
      </p:pic>
      <p:pic>
        <p:nvPicPr>
          <p:cNvPr id="6" name="Picture 17"/>
          <p:cNvPicPr>
            <a:picLocks noChangeAspect="1" noChangeArrowheads="1"/>
          </p:cNvPicPr>
          <p:nvPr/>
        </p:nvPicPr>
        <p:blipFill>
          <a:blip r:embed="rId5" cstate="print"/>
          <a:srcRect/>
          <a:stretch>
            <a:fillRect/>
          </a:stretch>
        </p:blipFill>
        <p:spPr bwMode="auto">
          <a:xfrm>
            <a:off x="5562600" y="1600200"/>
            <a:ext cx="990600" cy="762000"/>
          </a:xfrm>
          <a:prstGeom prst="rect">
            <a:avLst/>
          </a:prstGeom>
          <a:noFill/>
          <a:ln w="9525">
            <a:noFill/>
            <a:miter lim="800000"/>
            <a:headEnd/>
            <a:tailEnd/>
          </a:ln>
        </p:spPr>
      </p:pic>
      <p:pic>
        <p:nvPicPr>
          <p:cNvPr id="7" name="Picture 19"/>
          <p:cNvPicPr>
            <a:picLocks noChangeAspect="1" noChangeArrowheads="1"/>
          </p:cNvPicPr>
          <p:nvPr/>
        </p:nvPicPr>
        <p:blipFill>
          <a:blip r:embed="rId6" cstate="print"/>
          <a:srcRect/>
          <a:stretch>
            <a:fillRect/>
          </a:stretch>
        </p:blipFill>
        <p:spPr bwMode="auto">
          <a:xfrm>
            <a:off x="7239000" y="1524000"/>
            <a:ext cx="1047750" cy="914400"/>
          </a:xfrm>
          <a:prstGeom prst="rect">
            <a:avLst/>
          </a:prstGeom>
          <a:noFill/>
          <a:ln w="9525">
            <a:noFill/>
            <a:miter lim="800000"/>
            <a:headEnd/>
            <a:tailEnd/>
          </a:ln>
        </p:spPr>
      </p:pic>
      <p:sp>
        <p:nvSpPr>
          <p:cNvPr id="11" name="Rectangle 10"/>
          <p:cNvSpPr/>
          <p:nvPr/>
        </p:nvSpPr>
        <p:spPr>
          <a:xfrm>
            <a:off x="7696200" y="28194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2" name="Rectangle 11"/>
          <p:cNvSpPr/>
          <p:nvPr/>
        </p:nvSpPr>
        <p:spPr>
          <a:xfrm>
            <a:off x="6096000" y="28194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3" name="Rectangle 12"/>
          <p:cNvSpPr/>
          <p:nvPr/>
        </p:nvSpPr>
        <p:spPr>
          <a:xfrm>
            <a:off x="4572000" y="28194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Verdana" pitchFamily="34" charset="0"/>
              <a:ea typeface="宋体" pitchFamily="2" charset="-122"/>
            </a:endParaRPr>
          </a:p>
        </p:txBody>
      </p:sp>
      <p:sp>
        <p:nvSpPr>
          <p:cNvPr id="14" name="Rectangle 13"/>
          <p:cNvSpPr/>
          <p:nvPr/>
        </p:nvSpPr>
        <p:spPr>
          <a:xfrm>
            <a:off x="2819400" y="2819400"/>
            <a:ext cx="381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a:solidFill>
                <a:srgbClr val="FFFFFF"/>
              </a:solidFill>
              <a:latin typeface="Verdana" pitchFamily="34" charset="0"/>
              <a:ea typeface="宋体" pitchFamily="2" charset="-122"/>
            </a:endParaRPr>
          </a:p>
        </p:txBody>
      </p:sp>
      <p:sp>
        <p:nvSpPr>
          <p:cNvPr id="17" name="Left Brace 16"/>
          <p:cNvSpPr/>
          <p:nvPr/>
        </p:nvSpPr>
        <p:spPr>
          <a:xfrm rot="16200000">
            <a:off x="5219700" y="1257300"/>
            <a:ext cx="457200" cy="5410200"/>
          </a:xfrm>
          <a:prstGeom prst="leftBrace">
            <a:avLst>
              <a:gd name="adj1" fmla="val 8333"/>
              <a:gd name="adj2" fmla="val 50000"/>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US">
              <a:latin typeface="Verdana" pitchFamily="34" charset="0"/>
              <a:ea typeface="宋体" pitchFamily="2" charset="-122"/>
            </a:endParaRPr>
          </a:p>
        </p:txBody>
      </p:sp>
      <p:sp>
        <p:nvSpPr>
          <p:cNvPr id="103436" name="TextBox 17"/>
          <p:cNvSpPr txBox="1">
            <a:spLocks noChangeArrowheads="1"/>
          </p:cNvSpPr>
          <p:nvPr/>
        </p:nvSpPr>
        <p:spPr bwMode="auto">
          <a:xfrm>
            <a:off x="457200" y="1676400"/>
            <a:ext cx="2019300" cy="581025"/>
          </a:xfrm>
          <a:prstGeom prst="rect">
            <a:avLst/>
          </a:prstGeom>
          <a:noFill/>
          <a:ln w="9525">
            <a:noFill/>
            <a:miter lim="800000"/>
            <a:headEnd/>
            <a:tailEnd/>
          </a:ln>
        </p:spPr>
        <p:txBody>
          <a:bodyPr wrap="none">
            <a:spAutoFit/>
          </a:bodyPr>
          <a:lstStyle/>
          <a:p>
            <a:pPr algn="ctr"/>
            <a:r>
              <a:rPr lang="en-US" sz="1600"/>
              <a:t>Multi-Dimensional</a:t>
            </a:r>
          </a:p>
          <a:p>
            <a:pPr algn="ctr"/>
            <a:r>
              <a:rPr lang="en-US" sz="1600"/>
              <a:t>Networks</a:t>
            </a:r>
          </a:p>
        </p:txBody>
      </p:sp>
      <p:sp>
        <p:nvSpPr>
          <p:cNvPr id="103437" name="Text Box 15"/>
          <p:cNvSpPr txBox="1">
            <a:spLocks noChangeArrowheads="1"/>
          </p:cNvSpPr>
          <p:nvPr/>
        </p:nvSpPr>
        <p:spPr bwMode="auto">
          <a:xfrm>
            <a:off x="381000" y="2895600"/>
            <a:ext cx="2390399" cy="923330"/>
          </a:xfrm>
          <a:prstGeom prst="rect">
            <a:avLst/>
          </a:prstGeom>
          <a:noFill/>
          <a:ln w="9525">
            <a:noFill/>
            <a:miter lim="800000"/>
            <a:headEnd/>
            <a:tailEnd/>
          </a:ln>
        </p:spPr>
        <p:txBody>
          <a:bodyPr wrap="none">
            <a:spAutoFit/>
          </a:bodyPr>
          <a:lstStyle/>
          <a:p>
            <a:pPr algn="ctr"/>
            <a:r>
              <a:rPr lang="en-US" altLang="zh-CN" dirty="0"/>
              <a:t>Extract </a:t>
            </a:r>
            <a:r>
              <a:rPr lang="en-US" altLang="zh-CN" dirty="0">
                <a:solidFill>
                  <a:srgbClr val="0000CC"/>
                </a:solidFill>
              </a:rPr>
              <a:t>Structural</a:t>
            </a:r>
          </a:p>
          <a:p>
            <a:pPr algn="ctr"/>
            <a:r>
              <a:rPr lang="en-US" altLang="zh-CN" dirty="0">
                <a:solidFill>
                  <a:srgbClr val="0000CC"/>
                </a:solidFill>
              </a:rPr>
              <a:t>Features</a:t>
            </a:r>
            <a:r>
              <a:rPr lang="en-US" altLang="zh-CN" dirty="0"/>
              <a:t> via </a:t>
            </a:r>
          </a:p>
          <a:p>
            <a:pPr algn="ctr"/>
            <a:r>
              <a:rPr lang="en-US" altLang="zh-CN" dirty="0" smtClean="0"/>
              <a:t>Community Detection</a:t>
            </a:r>
            <a:endParaRPr lang="en-US" altLang="zh-CN" dirty="0"/>
          </a:p>
        </p:txBody>
      </p:sp>
      <p:sp>
        <p:nvSpPr>
          <p:cNvPr id="103438" name="Rectangle 21"/>
          <p:cNvSpPr>
            <a:spLocks noChangeArrowheads="1"/>
          </p:cNvSpPr>
          <p:nvPr/>
        </p:nvSpPr>
        <p:spPr bwMode="auto">
          <a:xfrm>
            <a:off x="5334000" y="4267200"/>
            <a:ext cx="152400" cy="10668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03439" name="Text Box 22"/>
          <p:cNvSpPr txBox="1">
            <a:spLocks noChangeArrowheads="1"/>
          </p:cNvSpPr>
          <p:nvPr/>
        </p:nvSpPr>
        <p:spPr bwMode="auto">
          <a:xfrm>
            <a:off x="517525" y="4298950"/>
            <a:ext cx="4130675" cy="915988"/>
          </a:xfrm>
          <a:prstGeom prst="rect">
            <a:avLst/>
          </a:prstGeom>
          <a:noFill/>
          <a:ln w="9525">
            <a:noFill/>
            <a:miter lim="800000"/>
            <a:headEnd/>
            <a:tailEnd/>
          </a:ln>
        </p:spPr>
        <p:txBody>
          <a:bodyPr>
            <a:spAutoFit/>
          </a:bodyPr>
          <a:lstStyle/>
          <a:p>
            <a:pPr algn="ctr"/>
            <a:r>
              <a:rPr lang="en-US" altLang="zh-CN" dirty="0"/>
              <a:t>Combine all the structural features and perform</a:t>
            </a:r>
          </a:p>
          <a:p>
            <a:pPr algn="ctr"/>
            <a:r>
              <a:rPr lang="en-US" altLang="zh-CN" b="1" dirty="0">
                <a:solidFill>
                  <a:srgbClr val="0000CC"/>
                </a:solidFill>
              </a:rPr>
              <a:t>Principal Component Analysis</a:t>
            </a:r>
            <a:r>
              <a:rPr lang="en-US" altLang="zh-CN"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3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03438"/>
                                        </p:tgtEl>
                                        <p:attrNameLst>
                                          <p:attrName>style.visibility</p:attrName>
                                        </p:attrNameLst>
                                      </p:cBhvr>
                                      <p:to>
                                        <p:strVal val="visible"/>
                                      </p:to>
                                    </p:set>
                                    <p:animEffect transition="in" filter="fade">
                                      <p:cBhvr>
                                        <p:cTn id="14" dur="2000"/>
                                        <p:tgtEl>
                                          <p:spTgt spid="103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3438" grpId="0" animBg="1"/>
      <p:bldP spid="1034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Unified View</a:t>
            </a:r>
            <a:endParaRPr lang="en-US" dirty="0"/>
          </a:p>
        </p:txBody>
      </p:sp>
      <p:sp>
        <p:nvSpPr>
          <p:cNvPr id="3" name="Content Placeholder 2"/>
          <p:cNvSpPr>
            <a:spLocks noGrp="1"/>
          </p:cNvSpPr>
          <p:nvPr>
            <p:ph idx="1"/>
          </p:nvPr>
        </p:nvSpPr>
        <p:spPr>
          <a:xfrm>
            <a:off x="3962400" y="1295400"/>
            <a:ext cx="4495800" cy="5140325"/>
          </a:xfrm>
        </p:spPr>
        <p:txBody>
          <a:bodyPr/>
          <a:lstStyle/>
          <a:p>
            <a:r>
              <a:rPr lang="en-US" sz="2800" dirty="0" smtClean="0"/>
              <a:t>Clustering at different modes or dimensions provides structural features</a:t>
            </a:r>
          </a:p>
          <a:p>
            <a:endParaRPr lang="en-US" sz="2800" dirty="0" smtClean="0"/>
          </a:p>
          <a:p>
            <a:r>
              <a:rPr lang="en-US" sz="2800" dirty="0" smtClean="0"/>
              <a:t>Apply PCA or other community detection methods to find out the clustering</a:t>
            </a:r>
            <a:endParaRPr lang="en-US" sz="2800" dirty="0"/>
          </a:p>
        </p:txBody>
      </p:sp>
      <p:grpSp>
        <p:nvGrpSpPr>
          <p:cNvPr id="6" name="Group 14"/>
          <p:cNvGrpSpPr/>
          <p:nvPr/>
        </p:nvGrpSpPr>
        <p:grpSpPr>
          <a:xfrm>
            <a:off x="685800" y="2514600"/>
            <a:ext cx="2971800" cy="2286000"/>
            <a:chOff x="990600" y="1752600"/>
            <a:chExt cx="2971800" cy="2286000"/>
          </a:xfrm>
        </p:grpSpPr>
        <p:sp>
          <p:nvSpPr>
            <p:cNvPr id="4" name="Rounded Rectangle 3"/>
            <p:cNvSpPr/>
            <p:nvPr/>
          </p:nvSpPr>
          <p:spPr>
            <a:xfrm>
              <a:off x="990600" y="2286000"/>
              <a:ext cx="2438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Extract Structural Features</a:t>
              </a:r>
              <a:endParaRPr lang="en-US" sz="2000" dirty="0"/>
            </a:p>
          </p:txBody>
        </p:sp>
        <p:sp>
          <p:nvSpPr>
            <p:cNvPr id="5" name="Rounded Rectangle 4"/>
            <p:cNvSpPr/>
            <p:nvPr/>
          </p:nvSpPr>
          <p:spPr>
            <a:xfrm>
              <a:off x="990600" y="3429000"/>
              <a:ext cx="2438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Perform Clustering</a:t>
              </a:r>
              <a:endParaRPr lang="en-US" sz="2000" dirty="0"/>
            </a:p>
          </p:txBody>
        </p:sp>
        <p:cxnSp>
          <p:nvCxnSpPr>
            <p:cNvPr id="7" name="Straight Arrow Connector 6"/>
            <p:cNvCxnSpPr>
              <a:stCxn id="4" idx="2"/>
              <a:endCxn id="5" idx="0"/>
            </p:cNvCxnSpPr>
            <p:nvPr/>
          </p:nvCxnSpPr>
          <p:spPr>
            <a:xfrm rot="5400000">
              <a:off x="2019300" y="32385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5" idx="2"/>
            </p:cNvCxnSpPr>
            <p:nvPr/>
          </p:nvCxnSpPr>
          <p:spPr>
            <a:xfrm rot="5400000" flipH="1" flipV="1">
              <a:off x="1943100" y="2019300"/>
              <a:ext cx="2286000" cy="1752600"/>
            </a:xfrm>
            <a:prstGeom prst="bentConnector3">
              <a:avLst>
                <a:gd name="adj1" fmla="val -1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hape 12"/>
            <p:cNvCxnSpPr>
              <a:endCxn id="4" idx="0"/>
            </p:cNvCxnSpPr>
            <p:nvPr/>
          </p:nvCxnSpPr>
          <p:spPr>
            <a:xfrm rot="10800000" flipV="1">
              <a:off x="2209800" y="1752600"/>
              <a:ext cx="1752600" cy="5334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0" name="Oval 29"/>
          <p:cNvSpPr/>
          <p:nvPr/>
        </p:nvSpPr>
        <p:spPr>
          <a:xfrm>
            <a:off x="685800" y="1066800"/>
            <a:ext cx="2514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Heterogeneous  Network</a:t>
            </a:r>
            <a:endParaRPr lang="en-US" dirty="0"/>
          </a:p>
        </p:txBody>
      </p:sp>
      <p:sp>
        <p:nvSpPr>
          <p:cNvPr id="46" name="Oval 45"/>
          <p:cNvSpPr/>
          <p:nvPr/>
        </p:nvSpPr>
        <p:spPr>
          <a:xfrm>
            <a:off x="533400" y="5638800"/>
            <a:ext cx="2895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Communities</a:t>
            </a:r>
            <a:endParaRPr lang="en-US" dirty="0"/>
          </a:p>
        </p:txBody>
      </p:sp>
      <p:sp>
        <p:nvSpPr>
          <p:cNvPr id="49" name="Down Arrow 48"/>
          <p:cNvSpPr/>
          <p:nvPr/>
        </p:nvSpPr>
        <p:spPr>
          <a:xfrm>
            <a:off x="1905000" y="1981200"/>
            <a:ext cx="76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p:cNvSpPr/>
          <p:nvPr/>
        </p:nvSpPr>
        <p:spPr>
          <a:xfrm>
            <a:off x="1905000" y="5105400"/>
            <a:ext cx="762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Evaluation Strategy for Community Detection</a:t>
            </a:r>
            <a:endParaRPr lang="en-US" dirty="0"/>
          </a:p>
        </p:txBody>
      </p:sp>
      <p:grpSp>
        <p:nvGrpSpPr>
          <p:cNvPr id="2" name="Group 12"/>
          <p:cNvGrpSpPr/>
          <p:nvPr/>
        </p:nvGrpSpPr>
        <p:grpSpPr>
          <a:xfrm>
            <a:off x="762000" y="1524000"/>
            <a:ext cx="6613621" cy="1905000"/>
            <a:chOff x="990600" y="990600"/>
            <a:chExt cx="6613621" cy="1905000"/>
          </a:xfrm>
        </p:grpSpPr>
        <p:pic>
          <p:nvPicPr>
            <p:cNvPr id="4098" name="Picture 2"/>
            <p:cNvPicPr>
              <a:picLocks noChangeAspect="1" noChangeArrowheads="1"/>
            </p:cNvPicPr>
            <p:nvPr/>
          </p:nvPicPr>
          <p:blipFill>
            <a:blip r:embed="rId2" cstate="print"/>
            <a:srcRect/>
            <a:stretch>
              <a:fillRect/>
            </a:stretch>
          </p:blipFill>
          <p:spPr bwMode="auto">
            <a:xfrm>
              <a:off x="6400800" y="1457814"/>
              <a:ext cx="1203421" cy="136158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990600" y="1524000"/>
              <a:ext cx="1939222" cy="1295400"/>
            </a:xfrm>
            <a:prstGeom prst="rect">
              <a:avLst/>
            </a:prstGeom>
            <a:noFill/>
            <a:ln w="9525">
              <a:noFill/>
              <a:miter lim="800000"/>
              <a:headEnd/>
              <a:tailEnd/>
            </a:ln>
            <a:effectLst/>
          </p:spPr>
        </p:pic>
        <p:pic>
          <p:nvPicPr>
            <p:cNvPr id="10" name="Picture 9" descr="timer-icon.png"/>
            <p:cNvPicPr>
              <a:picLocks noChangeAspect="1"/>
            </p:cNvPicPr>
            <p:nvPr/>
          </p:nvPicPr>
          <p:blipFill>
            <a:blip r:embed="rId4" cstate="print"/>
            <a:stretch>
              <a:fillRect/>
            </a:stretch>
          </p:blipFill>
          <p:spPr>
            <a:xfrm>
              <a:off x="3886200" y="990600"/>
              <a:ext cx="1905000" cy="1905000"/>
            </a:xfrm>
            <a:prstGeom prst="rect">
              <a:avLst/>
            </a:prstGeom>
          </p:spPr>
        </p:pic>
      </p:grpSp>
      <p:sp>
        <p:nvSpPr>
          <p:cNvPr id="12" name="TextBox 11"/>
          <p:cNvSpPr txBox="1"/>
          <p:nvPr/>
        </p:nvSpPr>
        <p:spPr>
          <a:xfrm>
            <a:off x="3810000" y="762000"/>
            <a:ext cx="1752600"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
        <p:nvSpPr>
          <p:cNvPr id="8" name="TextBox 7"/>
          <p:cNvSpPr txBox="1"/>
          <p:nvPr/>
        </p:nvSpPr>
        <p:spPr>
          <a:xfrm>
            <a:off x="6705600" y="6396335"/>
            <a:ext cx="1930337" cy="461665"/>
          </a:xfrm>
          <a:prstGeom prst="rect">
            <a:avLst/>
          </a:prstGeom>
          <a:noFill/>
        </p:spPr>
        <p:txBody>
          <a:bodyPr wrap="none" rtlCol="0">
            <a:spAutoFit/>
          </a:bodyPr>
          <a:lstStyle/>
          <a:p>
            <a:r>
              <a:rPr lang="en-US" sz="2400" dirty="0" smtClean="0">
                <a:hlinkClick r:id="rId5" action="ppaction://hlinksldjump"/>
              </a:rPr>
              <a:t>Next Section</a:t>
            </a:r>
            <a:endParaRPr lang="en-US"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C_{11} = S_1^T S_1 = I\\&#10;C_{22} = S_2^T S_2 = I\\&#10;....................&#10;\end{eqnarra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9"/>
  <p:tag name="PICTUREFILESIZE" val="15730"/>
</p:tagLst>
</file>

<file path=ppt/theme/theme1.xml><?xml version="1.0" encoding="utf-8"?>
<a:theme xmlns:a="http://schemas.openxmlformats.org/drawingml/2006/main" name="favorit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favorite</Template>
  <TotalTime>5335</TotalTime>
  <Words>11333</Words>
  <Application>Microsoft Macintosh PowerPoint</Application>
  <PresentationFormat>On-screen Show (4:3)</PresentationFormat>
  <Paragraphs>2178</Paragraphs>
  <Slides>147</Slides>
  <Notes>76</Notes>
  <HiddenSlides>16</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147</vt:i4>
      </vt:variant>
    </vt:vector>
  </HeadingPairs>
  <TitlesOfParts>
    <vt:vector size="149" baseType="lpstr">
      <vt:lpstr>favorite</vt:lpstr>
      <vt:lpstr>Equation</vt:lpstr>
      <vt:lpstr>Community Detection and Behavior Study for Social Computing</vt:lpstr>
      <vt:lpstr>Acknowledgements</vt:lpstr>
      <vt:lpstr>Outline</vt:lpstr>
      <vt:lpstr>Participating Web  and Social Media</vt:lpstr>
      <vt:lpstr>Traditional Media</vt:lpstr>
      <vt:lpstr>Social Media: Many-to-Many</vt:lpstr>
      <vt:lpstr>Traditional vs. Social Media</vt:lpstr>
      <vt:lpstr>Web 2.0 Services (examples)</vt:lpstr>
      <vt:lpstr>Characteristics of Social Media</vt:lpstr>
      <vt:lpstr>Top 20 Most Visited Websites</vt:lpstr>
      <vt:lpstr>Top 20 Most Visited Websites</vt:lpstr>
      <vt:lpstr>Social Media’s Important Role </vt:lpstr>
      <vt:lpstr>Social Networks and Data Mining</vt:lpstr>
      <vt:lpstr>Social Networks</vt:lpstr>
      <vt:lpstr>Sociomatrix</vt:lpstr>
      <vt:lpstr>Social Computing and Data Mining</vt:lpstr>
      <vt:lpstr>Centrality Analysis/Influence Study</vt:lpstr>
      <vt:lpstr>Community Detection</vt:lpstr>
      <vt:lpstr>Visualization after Grouping</vt:lpstr>
      <vt:lpstr>Classification</vt:lpstr>
      <vt:lpstr>Visualization after Prediction</vt:lpstr>
      <vt:lpstr>Link Prediction</vt:lpstr>
      <vt:lpstr>Viral Marketing/Outbreak Detection</vt:lpstr>
      <vt:lpstr>An Example of Viral Marketing</vt:lpstr>
      <vt:lpstr>Network Modeling</vt:lpstr>
      <vt:lpstr>Comparing Network Models</vt:lpstr>
      <vt:lpstr>Social Computing Applications</vt:lpstr>
      <vt:lpstr>General Evaluation Measures</vt:lpstr>
      <vt:lpstr>Basic Evaluation and Metrics</vt:lpstr>
      <vt:lpstr>Measuring a Ranked List</vt:lpstr>
      <vt:lpstr>NDCG - Example</vt:lpstr>
      <vt:lpstr>Comparing Two Ranked Lists</vt:lpstr>
      <vt:lpstr>Concordance between a Pair</vt:lpstr>
      <vt:lpstr>Measuring a Classification Result</vt:lpstr>
      <vt:lpstr>F-measure  Example</vt:lpstr>
      <vt:lpstr>Measuring a Clustering Result</vt:lpstr>
      <vt:lpstr>Normalized Mutual Information</vt:lpstr>
      <vt:lpstr>NMI</vt:lpstr>
      <vt:lpstr>NMI-Example</vt:lpstr>
      <vt:lpstr>Outline</vt:lpstr>
      <vt:lpstr>Principles of Community Detection</vt:lpstr>
      <vt:lpstr>Communities</vt:lpstr>
      <vt:lpstr>Example of Communities</vt:lpstr>
      <vt:lpstr>Why Communities in Social Media?</vt:lpstr>
      <vt:lpstr>Community Detection</vt:lpstr>
      <vt:lpstr>Subjectivity of Community Definition</vt:lpstr>
      <vt:lpstr>Taxonomy of Community Criteria </vt:lpstr>
      <vt:lpstr>Node-Centric Community Detection</vt:lpstr>
      <vt:lpstr>Node-Centric Community Detection</vt:lpstr>
      <vt:lpstr>Complete Mutuality: Clique</vt:lpstr>
      <vt:lpstr>Geodesic</vt:lpstr>
      <vt:lpstr>Reachability: k-clique, k-club</vt:lpstr>
      <vt:lpstr>Nodal Degrees: k-plex, k-core</vt:lpstr>
      <vt:lpstr>Within-Outside Ties: LS sets</vt:lpstr>
      <vt:lpstr>Recap of Node-Centric Communities</vt:lpstr>
      <vt:lpstr>Group-Centric Community Detection</vt:lpstr>
      <vt:lpstr>Group-Centric Community Detection</vt:lpstr>
      <vt:lpstr>Network-Centric Community Detection</vt:lpstr>
      <vt:lpstr>Network-Centric Community Detection</vt:lpstr>
      <vt:lpstr>Node Similarity</vt:lpstr>
      <vt:lpstr>Vector Similarity</vt:lpstr>
      <vt:lpstr>Clustering based on Node Similarity</vt:lpstr>
      <vt:lpstr>Illustration of k-means clustering</vt:lpstr>
      <vt:lpstr>Shingling</vt:lpstr>
      <vt:lpstr>Fast Two-Level Shingling </vt:lpstr>
      <vt:lpstr>Groups on Latent-Space Models</vt:lpstr>
      <vt:lpstr>MDS-example</vt:lpstr>
      <vt:lpstr>Block-Model Approximation</vt:lpstr>
      <vt:lpstr>Cut-Minimization</vt:lpstr>
      <vt:lpstr>Graph Laplacian</vt:lpstr>
      <vt:lpstr>Modularity Maximization</vt:lpstr>
      <vt:lpstr>Modularity Matrix</vt:lpstr>
      <vt:lpstr>Properties of Modularity</vt:lpstr>
      <vt:lpstr>Matrix Factorization Form</vt:lpstr>
      <vt:lpstr>Recap of Network-Centric Community</vt:lpstr>
      <vt:lpstr>Hierarchy-Centric Community Detection</vt:lpstr>
      <vt:lpstr>Hierarchy-Centric Community Detection</vt:lpstr>
      <vt:lpstr>Divisive Hierarchical Clustering</vt:lpstr>
      <vt:lpstr>Divisive clustering on Edge-Betweenness</vt:lpstr>
      <vt:lpstr>Agglomerative Hierarchical Clustering</vt:lpstr>
      <vt:lpstr>Recap of Hierarchical Clustering</vt:lpstr>
      <vt:lpstr>Summary of Community Detection</vt:lpstr>
      <vt:lpstr>Communities in Heterogeneous Networks</vt:lpstr>
      <vt:lpstr>Heterogeneous Network</vt:lpstr>
      <vt:lpstr>Multi-Mode Network</vt:lpstr>
      <vt:lpstr>Multi-Dimensional Network</vt:lpstr>
      <vt:lpstr>Slide 87</vt:lpstr>
      <vt:lpstr>Does Heterogeneity Matter?</vt:lpstr>
      <vt:lpstr>Example of noisy friends network</vt:lpstr>
      <vt:lpstr>Reducing the Noise</vt:lpstr>
      <vt:lpstr>Problem Statement</vt:lpstr>
      <vt:lpstr>Block Model for Multi-Mode Network</vt:lpstr>
      <vt:lpstr>Alternating Optimization</vt:lpstr>
      <vt:lpstr>Shared Community Structure in Multi-Dimensional Networks</vt:lpstr>
      <vt:lpstr>Communities in Multi-Dimensional Networks</vt:lpstr>
      <vt:lpstr>Canonical Correlation Analysis</vt:lpstr>
      <vt:lpstr>Communities in Multi-Dimensional Networks</vt:lpstr>
      <vt:lpstr>A Unified View</vt:lpstr>
      <vt:lpstr>Evaluation Strategy for Community Detection</vt:lpstr>
      <vt:lpstr>Challenge of Evaluation</vt:lpstr>
      <vt:lpstr>Self-consistent Community Definition</vt:lpstr>
      <vt:lpstr>Networks with Ground Truth</vt:lpstr>
      <vt:lpstr>Networks with Semantic Information</vt:lpstr>
      <vt:lpstr>Networks without Ground Truth or Semantic Information</vt:lpstr>
      <vt:lpstr>Outline</vt:lpstr>
      <vt:lpstr>Behavior Study in Social Media</vt:lpstr>
      <vt:lpstr>Basic Questions</vt:lpstr>
      <vt:lpstr>Behavior Prediction via Social Dimensions</vt:lpstr>
      <vt:lpstr>Motivation from Advertizing</vt:lpstr>
      <vt:lpstr>Behavior Prediction</vt:lpstr>
      <vt:lpstr>Approach I: Collective Inference</vt:lpstr>
      <vt:lpstr>Heterogeneous Relations</vt:lpstr>
      <vt:lpstr>Extracting Actor Affiliations</vt:lpstr>
      <vt:lpstr>Social Dimensions</vt:lpstr>
      <vt:lpstr>Approach II: Social-Dimension Approach (SocDim)</vt:lpstr>
      <vt:lpstr>Slide 116</vt:lpstr>
      <vt:lpstr>Maximum Margin</vt:lpstr>
      <vt:lpstr>An Example of SocDim Model</vt:lpstr>
      <vt:lpstr>SocDim vs. Collective Inference</vt:lpstr>
      <vt:lpstr>SocDim with Actor Features</vt:lpstr>
      <vt:lpstr>Summary</vt:lpstr>
      <vt:lpstr>iFinder: Identifying Influential Bloggers in a Community (video)</vt:lpstr>
      <vt:lpstr>Physical and Virtual World</vt:lpstr>
      <vt:lpstr>Introduction</vt:lpstr>
      <vt:lpstr>Searching The Influentials</vt:lpstr>
      <vt:lpstr>Intuitive Properties</vt:lpstr>
      <vt:lpstr>A Preliminary Model</vt:lpstr>
      <vt:lpstr>Understanding the Influentials</vt:lpstr>
      <vt:lpstr>How to Evaluate the Model</vt:lpstr>
      <vt:lpstr>Active &amp; Influential Bloggers</vt:lpstr>
      <vt:lpstr>Lesion Study</vt:lpstr>
      <vt:lpstr>Other Parameters</vt:lpstr>
      <vt:lpstr>Temporal Patterns of Influential Bloggers</vt:lpstr>
      <vt:lpstr>Verification of the Model</vt:lpstr>
      <vt:lpstr>Verification of the Model</vt:lpstr>
      <vt:lpstr>Verification of the Model</vt:lpstr>
      <vt:lpstr>Outline</vt:lpstr>
      <vt:lpstr>References</vt:lpstr>
      <vt:lpstr>References: General</vt:lpstr>
      <vt:lpstr>References: Social Computing </vt:lpstr>
      <vt:lpstr>References: Social Computing </vt:lpstr>
      <vt:lpstr>References: Community Detection</vt:lpstr>
      <vt:lpstr>References: Community Detection</vt:lpstr>
      <vt:lpstr>References: Community Detection</vt:lpstr>
      <vt:lpstr>References: Heterogeneous Networks</vt:lpstr>
      <vt:lpstr>References: Behavior Prediction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Detection and Behavior Study for Social Computing</dc:title>
  <dc:creator/>
  <cp:lastModifiedBy>Lei</cp:lastModifiedBy>
  <cp:revision>640</cp:revision>
  <cp:lastPrinted>2009-08-27T15:57:11Z</cp:lastPrinted>
  <dcterms:created xsi:type="dcterms:W3CDTF">2009-08-30T02:12:52Z</dcterms:created>
  <dcterms:modified xsi:type="dcterms:W3CDTF">2009-09-02T17:41:01Z</dcterms:modified>
</cp:coreProperties>
</file>